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5" r:id="rId3"/>
    <p:sldId id="356" r:id="rId4"/>
    <p:sldId id="359" r:id="rId5"/>
    <p:sldId id="357" r:id="rId6"/>
    <p:sldId id="360" r:id="rId7"/>
    <p:sldId id="361" r:id="rId8"/>
    <p:sldId id="364" r:id="rId9"/>
    <p:sldId id="372" r:id="rId10"/>
    <p:sldId id="373" r:id="rId11"/>
    <p:sldId id="374" r:id="rId12"/>
    <p:sldId id="365" r:id="rId13"/>
    <p:sldId id="375" r:id="rId14"/>
    <p:sldId id="376" r:id="rId15"/>
    <p:sldId id="385" r:id="rId16"/>
    <p:sldId id="377" r:id="rId17"/>
    <p:sldId id="386" r:id="rId18"/>
    <p:sldId id="387" r:id="rId19"/>
    <p:sldId id="388" r:id="rId20"/>
    <p:sldId id="378" r:id="rId21"/>
    <p:sldId id="379" r:id="rId22"/>
    <p:sldId id="380" r:id="rId23"/>
    <p:sldId id="382" r:id="rId24"/>
    <p:sldId id="303" r:id="rId25"/>
    <p:sldId id="304" r:id="rId26"/>
    <p:sldId id="384" r:id="rId27"/>
    <p:sldId id="306" r:id="rId28"/>
    <p:sldId id="383" r:id="rId29"/>
    <p:sldId id="31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79" autoAdjust="0"/>
    <p:restoredTop sz="64817"/>
  </p:normalViewPr>
  <p:slideViewPr>
    <p:cSldViewPr snapToGrid="0">
      <p:cViewPr varScale="1">
        <p:scale>
          <a:sx n="77" d="100"/>
          <a:sy n="77" d="100"/>
        </p:scale>
        <p:origin x="1032" y="18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D1AE946-0B08-4E7D-A73A-5AB1BA1490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E1AF51-E459-4E6A-BBD9-4A9110FC92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D12762-178F-4AE8-892A-F04F94B5B99D}" type="datetimeFigureOut">
              <a:rPr lang="zh-CN" altLang="en-US" smtClean="0"/>
              <a:t>2024/6/15</a:t>
            </a:fld>
            <a:endParaRPr lang="zh-CN" altLang="en-US"/>
          </a:p>
        </p:txBody>
      </p:sp>
      <p:sp>
        <p:nvSpPr>
          <p:cNvPr id="4" name="页脚占位符 3">
            <a:extLst>
              <a:ext uri="{FF2B5EF4-FFF2-40B4-BE49-F238E27FC236}">
                <a16:creationId xmlns:a16="http://schemas.microsoft.com/office/drawing/2014/main" id="{BB0614E0-D68E-42F5-AA7D-27BF19AEC3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ChinaSys’24  	       Fuyu Wang (fuyuwang17@gmail.com)         Sun Yat-sen University              </a:t>
            </a:r>
            <a:endParaRPr lang="zh-CN" altLang="en-US"/>
          </a:p>
        </p:txBody>
      </p:sp>
      <p:sp>
        <p:nvSpPr>
          <p:cNvPr id="5" name="灯片编号占位符 4">
            <a:extLst>
              <a:ext uri="{FF2B5EF4-FFF2-40B4-BE49-F238E27FC236}">
                <a16:creationId xmlns:a16="http://schemas.microsoft.com/office/drawing/2014/main" id="{FB35E59D-7AB5-4964-B7ED-547170CF65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97EB6-6F94-4F1E-8843-0B6C033CF641}" type="slidenum">
              <a:rPr lang="zh-CN" altLang="en-US" smtClean="0"/>
              <a:t>‹#›</a:t>
            </a:fld>
            <a:endParaRPr lang="zh-CN" altLang="en-US"/>
          </a:p>
        </p:txBody>
      </p:sp>
    </p:spTree>
    <p:extLst>
      <p:ext uri="{BB962C8B-B14F-4D97-AF65-F5344CB8AC3E}">
        <p14:creationId xmlns:p14="http://schemas.microsoft.com/office/powerpoint/2010/main" val="24583628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9BCAE-FB95-DA42-B1B7-CB63F30140F7}" type="datetimeFigureOut">
              <a:rPr kumimoji="1" lang="zh-CN" altLang="en-US" smtClean="0"/>
              <a:t>2024/6/15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zh-CN"/>
              <a:t>ChinaSys’24  	       Fuyu Wang (fuyuwang17@gmail.com)         Sun Yat-sen University              </a:t>
            </a:r>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F20AE-E974-AD4B-9FE9-BB2001B51E8D}" type="slidenum">
              <a:rPr kumimoji="1" lang="zh-CN" altLang="en-US" smtClean="0"/>
              <a:t>‹#›</a:t>
            </a:fld>
            <a:endParaRPr kumimoji="1" lang="zh-CN" altLang="en-US"/>
          </a:p>
        </p:txBody>
      </p:sp>
    </p:spTree>
    <p:extLst>
      <p:ext uri="{BB962C8B-B14F-4D97-AF65-F5344CB8AC3E}">
        <p14:creationId xmlns:p14="http://schemas.microsoft.com/office/powerpoint/2010/main" val="6383671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大家好我是来自中山大学的王福宇，今天分享是我们发表于</a:t>
            </a:r>
            <a:r>
              <a:rPr lang="en-US" altLang="zh-CN" dirty="0"/>
              <a:t>ISCA</a:t>
            </a:r>
            <a:r>
              <a:rPr lang="zh-CN" altLang="en-US" dirty="0"/>
              <a:t>上的工作，面向空间加速器的张量架构解析建模与自动化程序调优</a:t>
            </a: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a:t>
            </a:fld>
            <a:endParaRPr kumimoji="1" lang="zh-CN" altLang="en-US"/>
          </a:p>
        </p:txBody>
      </p:sp>
      <p:sp>
        <p:nvSpPr>
          <p:cNvPr id="5" name="页脚占位符 4">
            <a:extLst>
              <a:ext uri="{FF2B5EF4-FFF2-40B4-BE49-F238E27FC236}">
                <a16:creationId xmlns:a16="http://schemas.microsoft.com/office/drawing/2014/main" id="{41870F2B-EC84-4159-B1D7-718FE70604BF}"/>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09703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10</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25232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11</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49541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12</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82503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13</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502727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14</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20290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计算过程再详细一点</a:t>
            </a:r>
            <a:r>
              <a:rPr kumimoji="1" lang="en-US" altLang="zh-CN" dirty="0"/>
              <a:t>x</a:t>
            </a:r>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15</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01357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计算过程再详细一点</a:t>
            </a:r>
            <a:r>
              <a:rPr kumimoji="1" lang="en-US" altLang="zh-CN" dirty="0"/>
              <a:t>x</a:t>
            </a:r>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16</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27373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计算过程再详细一点</a:t>
            </a:r>
            <a:r>
              <a:rPr kumimoji="1" lang="en-US" altLang="zh-CN" dirty="0"/>
              <a:t>x</a:t>
            </a:r>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17</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808722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计算过程再详细一点</a:t>
            </a:r>
            <a:r>
              <a:rPr kumimoji="1" lang="en-US" altLang="zh-CN" dirty="0"/>
              <a:t>x</a:t>
            </a:r>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18</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16857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19</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93478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现在生活中很多应用，尤其是人工智能，需要张量计算去实现</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i="0" u="none" strike="noStrike" kern="1200" baseline="0" dirty="0">
                <a:solidFill>
                  <a:schemeClr val="tx1"/>
                </a:solidFill>
                <a:latin typeface="+mn-lt"/>
                <a:ea typeface="+mn-ea"/>
                <a:cs typeface="+mn-cs"/>
              </a:rPr>
              <a:t>硬件专业化已经成为加速张量计算的一个潜在方向。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412718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20</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26825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21</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29258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修改数据</a:t>
            </a:r>
            <a:endParaRPr kumimoji="1" lang="en-US" altLang="zh-CN" dirty="0"/>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22</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989411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修改数据</a:t>
            </a:r>
            <a:endParaRPr kumimoji="1" lang="en-US" altLang="zh-CN" dirty="0"/>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23</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802769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24</a:t>
            </a:fld>
            <a:endParaRPr kumimoji="1" lang="zh-CN" altLang="en-US"/>
          </a:p>
        </p:txBody>
      </p:sp>
      <p:sp>
        <p:nvSpPr>
          <p:cNvPr id="5" name="页脚占位符 4">
            <a:extLst>
              <a:ext uri="{FF2B5EF4-FFF2-40B4-BE49-F238E27FC236}">
                <a16:creationId xmlns:a16="http://schemas.microsoft.com/office/drawing/2014/main" id="{6B746889-73AA-4A03-8671-6087EAED872A}"/>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414640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25</a:t>
            </a:fld>
            <a:endParaRPr kumimoji="1" lang="zh-CN" altLang="en-US"/>
          </a:p>
        </p:txBody>
      </p:sp>
      <p:sp>
        <p:nvSpPr>
          <p:cNvPr id="5" name="页脚占位符 4">
            <a:extLst>
              <a:ext uri="{FF2B5EF4-FFF2-40B4-BE49-F238E27FC236}">
                <a16:creationId xmlns:a16="http://schemas.microsoft.com/office/drawing/2014/main" id="{2526D201-1A07-4DD6-A03F-F715E49FF80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1939432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26</a:t>
            </a:fld>
            <a:endParaRPr kumimoji="1" lang="zh-CN" altLang="en-US"/>
          </a:p>
        </p:txBody>
      </p:sp>
      <p:sp>
        <p:nvSpPr>
          <p:cNvPr id="5" name="页脚占位符 4">
            <a:extLst>
              <a:ext uri="{FF2B5EF4-FFF2-40B4-BE49-F238E27FC236}">
                <a16:creationId xmlns:a16="http://schemas.microsoft.com/office/drawing/2014/main" id="{2526D201-1A07-4DD6-A03F-F715E49FF80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567989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27</a:t>
            </a:fld>
            <a:endParaRPr kumimoji="1" lang="zh-CN" altLang="en-US"/>
          </a:p>
        </p:txBody>
      </p:sp>
      <p:sp>
        <p:nvSpPr>
          <p:cNvPr id="5" name="页脚占位符 4">
            <a:extLst>
              <a:ext uri="{FF2B5EF4-FFF2-40B4-BE49-F238E27FC236}">
                <a16:creationId xmlns:a16="http://schemas.microsoft.com/office/drawing/2014/main" id="{782FB58C-7677-40C5-9C72-034DD1C207E6}"/>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93938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28</a:t>
            </a:fld>
            <a:endParaRPr kumimoji="1" lang="zh-CN" altLang="en-US"/>
          </a:p>
        </p:txBody>
      </p:sp>
      <p:sp>
        <p:nvSpPr>
          <p:cNvPr id="5" name="页脚占位符 4">
            <a:extLst>
              <a:ext uri="{FF2B5EF4-FFF2-40B4-BE49-F238E27FC236}">
                <a16:creationId xmlns:a16="http://schemas.microsoft.com/office/drawing/2014/main" id="{782FB58C-7677-40C5-9C72-034DD1C207E6}"/>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38909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sz="1200" dirty="0">
              <a:effectLst/>
              <a:latin typeface="NimbusRomNo9L"/>
            </a:endParaRPr>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29</a:t>
            </a:fld>
            <a:endParaRPr kumimoji="1" lang="zh-CN" altLang="en-US"/>
          </a:p>
        </p:txBody>
      </p:sp>
      <p:sp>
        <p:nvSpPr>
          <p:cNvPr id="5" name="页脚占位符 4">
            <a:extLst>
              <a:ext uri="{FF2B5EF4-FFF2-40B4-BE49-F238E27FC236}">
                <a16:creationId xmlns:a16="http://schemas.microsoft.com/office/drawing/2014/main" id="{2B945F88-A88E-4648-B31C-37AFAE69CADF}"/>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90049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400" b="0" i="0" u="none" strike="noStrike" kern="1200" baseline="0" dirty="0">
                <a:solidFill>
                  <a:schemeClr val="tx1"/>
                </a:solidFill>
                <a:latin typeface="+mn-lt"/>
                <a:ea typeface="+mn-ea"/>
                <a:cs typeface="+mn-cs"/>
              </a:rPr>
              <a:t>最近专加速器通常采用空间架构，包含一个大型的处理单元阵列（</a:t>
            </a:r>
            <a:r>
              <a:rPr lang="en-US" altLang="zh-CN" sz="1400" b="0" i="0" u="none" strike="noStrike" kern="1200" baseline="0" dirty="0">
                <a:solidFill>
                  <a:schemeClr val="tx1"/>
                </a:solidFill>
                <a:latin typeface="+mn-lt"/>
                <a:ea typeface="+mn-ea"/>
                <a:cs typeface="+mn-cs"/>
              </a:rPr>
              <a:t>PE</a:t>
            </a:r>
            <a:r>
              <a:rPr lang="zh-CN" altLang="en-US" sz="1400" b="0" i="0" u="none" strike="noStrike" kern="1200" baseline="0" dirty="0">
                <a:solidFill>
                  <a:schemeClr val="tx1"/>
                </a:solidFill>
                <a:latin typeface="+mn-lt"/>
                <a:ea typeface="+mn-ea"/>
                <a:cs typeface="+mn-cs"/>
              </a:rPr>
              <a:t>）和多级存储器。</a:t>
            </a:r>
          </a:p>
          <a:p>
            <a:endParaRPr lang="zh-CN" altLang="en-US" sz="1400" b="0" i="0" u="none" strike="noStrike" kern="1200" baseline="0" dirty="0">
              <a:solidFill>
                <a:schemeClr val="tx1"/>
              </a:solidFill>
              <a:latin typeface="+mn-lt"/>
              <a:ea typeface="+mn-ea"/>
              <a:cs typeface="+mn-cs"/>
            </a:endParaRPr>
          </a:p>
          <a:p>
            <a:endParaRPr lang="zh-CN" altLang="en-US" sz="1400" b="0" i="0" u="none" strike="noStrike" kern="1200" baseline="0" dirty="0">
              <a:solidFill>
                <a:schemeClr val="tx1"/>
              </a:solidFill>
              <a:latin typeface="+mn-lt"/>
              <a:ea typeface="+mn-ea"/>
              <a:cs typeface="+mn-cs"/>
            </a:endParaRPr>
          </a:p>
          <a:p>
            <a:endParaRPr lang="zh-CN" altLang="en-US" sz="1400" b="0" i="0" u="none" strike="noStrike" kern="1200" baseline="0" dirty="0">
              <a:solidFill>
                <a:schemeClr val="tx1"/>
              </a:solidFill>
              <a:latin typeface="+mn-lt"/>
              <a:ea typeface="+mn-ea"/>
              <a:cs typeface="+mn-cs"/>
            </a:endParaRPr>
          </a:p>
          <a:p>
            <a:r>
              <a:rPr lang="zh-CN" altLang="en-US" sz="1400" b="0" i="0" u="none" strike="noStrike" kern="1200" baseline="0" dirty="0">
                <a:solidFill>
                  <a:schemeClr val="tx1"/>
                </a:solidFill>
                <a:latin typeface="+mn-lt"/>
                <a:ea typeface="+mn-ea"/>
                <a:cs typeface="+mn-cs"/>
              </a:rPr>
              <a:t>空间加速器面临的主要挑战是张量映射。</a:t>
            </a:r>
          </a:p>
          <a:p>
            <a:endParaRPr lang="zh-CN" altLang="en-US" sz="1400" b="0" i="0" u="none" strike="noStrike" kern="1200" baseline="0" dirty="0">
              <a:solidFill>
                <a:schemeClr val="tx1"/>
              </a:solidFill>
              <a:latin typeface="+mn-lt"/>
              <a:ea typeface="+mn-ea"/>
              <a:cs typeface="+mn-cs"/>
            </a:endParaRPr>
          </a:p>
          <a:p>
            <a:r>
              <a:rPr lang="zh-CN" altLang="en-US" sz="1400" b="0" i="0" u="none" strike="noStrike" kern="1200" baseline="0" dirty="0">
                <a:solidFill>
                  <a:schemeClr val="tx1"/>
                </a:solidFill>
                <a:latin typeface="+mn-lt"/>
                <a:ea typeface="+mn-ea"/>
                <a:cs typeface="+mn-cs"/>
              </a:rPr>
              <a:t>它影响了</a:t>
            </a:r>
            <a:r>
              <a:rPr lang="en-US" altLang="zh-CN" sz="1400" b="0" i="0" u="none" strike="noStrike" kern="1200" baseline="0" dirty="0">
                <a:solidFill>
                  <a:schemeClr val="tx1"/>
                </a:solidFill>
                <a:latin typeface="+mn-lt"/>
                <a:ea typeface="+mn-ea"/>
                <a:cs typeface="+mn-cs"/>
              </a:rPr>
              <a:t>PE</a:t>
            </a:r>
            <a:r>
              <a:rPr lang="zh-CN" altLang="en-US" sz="1400" b="0" i="0" u="none" strike="noStrike" kern="1200" baseline="0" dirty="0">
                <a:solidFill>
                  <a:schemeClr val="tx1"/>
                </a:solidFill>
                <a:latin typeface="+mn-lt"/>
                <a:ea typeface="+mn-ea"/>
                <a:cs typeface="+mn-cs"/>
              </a:rPr>
              <a:t>阵列的计算并行性和多层存储中的数据局部性。</a:t>
            </a:r>
            <a:endParaRPr kumimoji="1" lang="en-US" altLang="zh-CN" sz="1400"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3</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63382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张量映射将张量计算划分为多个子任务，并通过分片等循环优化将这些子任务调度在</a:t>
            </a:r>
            <a:r>
              <a:rPr lang="en-US" altLang="zh-CN" sz="1200" b="0" i="0" u="none" strike="noStrike" kern="1200" baseline="0" dirty="0">
                <a:solidFill>
                  <a:schemeClr val="tx1"/>
                </a:solidFill>
                <a:latin typeface="+mn-lt"/>
                <a:ea typeface="+mn-ea"/>
                <a:cs typeface="+mn-cs"/>
              </a:rPr>
              <a:t>PE</a:t>
            </a:r>
            <a:r>
              <a:rPr lang="zh-CN" altLang="en-US" sz="1200" b="0" i="0" u="none" strike="noStrike" kern="1200" baseline="0" dirty="0">
                <a:solidFill>
                  <a:schemeClr val="tx1"/>
                </a:solidFill>
                <a:latin typeface="+mn-lt"/>
                <a:ea typeface="+mn-ea"/>
                <a:cs typeface="+mn-cs"/>
              </a:rPr>
              <a:t>阵列上</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r>
              <a:rPr lang="en-US" altLang="zh-CN" sz="1200" b="1" i="0" u="none" strike="noStrike" kern="1200" baseline="0" dirty="0">
                <a:solidFill>
                  <a:schemeClr val="tx1"/>
                </a:solidFill>
                <a:latin typeface="+mn-lt"/>
                <a:ea typeface="+mn-ea"/>
                <a:cs typeface="+mn-cs"/>
              </a:rPr>
              <a:t>(click1) </a:t>
            </a:r>
            <a:r>
              <a:rPr lang="zh-CN" altLang="en-US" sz="1200" b="0" i="0" u="none" strike="noStrike" kern="1200" baseline="0" dirty="0">
                <a:solidFill>
                  <a:schemeClr val="tx1"/>
                </a:solidFill>
                <a:latin typeface="+mn-lt"/>
                <a:ea typeface="+mn-ea"/>
                <a:cs typeface="+mn-cs"/>
              </a:rPr>
              <a:t>这张图显示了在</a:t>
            </a:r>
            <a:r>
              <a:rPr lang="en-US" altLang="zh-CN" sz="1200" b="0" i="0" u="none" strike="noStrike" kern="1200" baseline="0" dirty="0">
                <a:solidFill>
                  <a:schemeClr val="tx1"/>
                </a:solidFill>
                <a:latin typeface="+mn-lt"/>
                <a:ea typeface="+mn-ea"/>
                <a:cs typeface="+mn-cs"/>
              </a:rPr>
              <a:t>Simba</a:t>
            </a:r>
            <a:r>
              <a:rPr lang="zh-CN" altLang="en-US" sz="1200" b="0" i="0" u="none" strike="noStrike" kern="1200" baseline="0" dirty="0">
                <a:solidFill>
                  <a:schemeClr val="tx1"/>
                </a:solidFill>
                <a:latin typeface="+mn-lt"/>
                <a:ea typeface="+mn-ea"/>
                <a:cs typeface="+mn-cs"/>
              </a:rPr>
              <a:t>加速器上做矩阵乘的一个张量程序， 首先加载输入张量和权重张量，通过分片将计算任务分解成多</a:t>
            </a:r>
            <a:r>
              <a:rPr lang="en-US" altLang="zh-CN" sz="1200" b="0" i="0" u="none" strike="noStrike" kern="1200" baseline="0" dirty="0">
                <a:solidFill>
                  <a:schemeClr val="tx1"/>
                </a:solidFill>
                <a:latin typeface="+mn-lt"/>
                <a:ea typeface="+mn-ea"/>
                <a:cs typeface="+mn-cs"/>
              </a:rPr>
              <a:t>64</a:t>
            </a:r>
            <a:r>
              <a:rPr lang="zh-CN" altLang="en-US" sz="1200" b="0" i="0" u="none" strike="noStrike" kern="1200" baseline="0" dirty="0">
                <a:solidFill>
                  <a:schemeClr val="tx1"/>
                </a:solidFill>
                <a:latin typeface="+mn-lt"/>
                <a:ea typeface="+mn-ea"/>
                <a:cs typeface="+mn-cs"/>
              </a:rPr>
              <a:t>个子任务，</a:t>
            </a:r>
            <a:endParaRPr lang="en-US" altLang="zh-CN" sz="1200" b="0" i="0" u="none" strike="noStrike" kern="1200" baseline="0" dirty="0">
              <a:solidFill>
                <a:schemeClr val="tx1"/>
              </a:solidFill>
              <a:latin typeface="+mn-lt"/>
              <a:ea typeface="+mn-ea"/>
              <a:cs typeface="+mn-cs"/>
            </a:endParaRPr>
          </a:p>
          <a:p>
            <a:r>
              <a:rPr lang="zh-CN" altLang="en-US" sz="1200" b="0" i="0" u="none" strike="noStrike" kern="1200" baseline="0" dirty="0">
                <a:solidFill>
                  <a:schemeClr val="tx1"/>
                </a:solidFill>
                <a:latin typeface="+mn-lt"/>
                <a:ea typeface="+mn-ea"/>
                <a:cs typeface="+mn-cs"/>
              </a:rPr>
              <a:t>利用计算单元计算每个子任务，最后将每个子任务的结果写回。</a:t>
            </a:r>
          </a:p>
          <a:p>
            <a:endParaRPr lang="zh-CN" altLang="en-US"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(click2) </a:t>
            </a:r>
            <a:r>
              <a:rPr lang="zh-CN" altLang="en-US" sz="1200" b="0" i="0" u="none" strike="noStrike" kern="1200" baseline="0" dirty="0">
                <a:solidFill>
                  <a:schemeClr val="tx1"/>
                </a:solidFill>
                <a:latin typeface="+mn-lt"/>
                <a:ea typeface="+mn-ea"/>
                <a:cs typeface="+mn-cs"/>
              </a:rPr>
              <a:t>要实现张量程序，需要补全一些可调整的参数，包含分片因子并行因子等，蓝色和红色，</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To implement the tensor program in Figure (b), it is required to complement tunable parameters, including tile factors, parallel factors, and loop orders. The blue digits in “for” loops and red digits in “parallel for” loops correspond to temporal factors and parallel factors. The product of them is regarded as a tile factor of each dimension at each level. </a:t>
            </a:r>
          </a:p>
          <a:p>
            <a:endParaRPr lang="en-US" altLang="zh-CN" sz="1200" b="0" i="0" u="none" strike="noStrike" kern="1200" baseline="0" dirty="0">
              <a:solidFill>
                <a:schemeClr val="tx1"/>
              </a:solidFill>
              <a:latin typeface="+mn-lt"/>
              <a:ea typeface="+mn-ea"/>
              <a:cs typeface="+mn-cs"/>
            </a:endParaRPr>
          </a:p>
          <a:p>
            <a:endParaRPr kumimoji="1" lang="en-US" altLang="zh-CN"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4</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08357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现在有两种自动调优的方法来实现探索这些参数：基于序列的方法和基于模板的方法</a:t>
                </a:r>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baseline="0" dirty="0">
                    <a:solidFill>
                      <a:schemeClr val="tx1"/>
                    </a:solidFill>
                    <a:latin typeface="+mn-lt"/>
                    <a:ea typeface="+mn-ea"/>
                    <a:cs typeface="+mn-cs"/>
                  </a:rPr>
                  <a:t>(click1) (click2) (click3) </a:t>
                </a:r>
                <a:r>
                  <a:rPr lang="zh-CN" altLang="en-US" sz="1200" b="0" i="0" u="none" strike="noStrike" kern="1200" baseline="0" dirty="0">
                    <a:solidFill>
                      <a:schemeClr val="tx1"/>
                    </a:solidFill>
                    <a:latin typeface="+mn-lt"/>
                    <a:ea typeface="+mn-ea"/>
                    <a:cs typeface="+mn-cs"/>
                  </a:rPr>
                  <a:t>基于序列的映射方法定义了一系列决策，来生成完整的张量程序。这些映射程序需要不断地评估不完整的程序，这种评估要么不准确，要么耗时。</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(click4) </a:t>
                </a:r>
                <a:r>
                  <a:rPr lang="zh-CN" altLang="en-US" sz="1200" b="0" i="0" u="none" strike="noStrike" kern="1200" baseline="0" dirty="0">
                    <a:solidFill>
                      <a:schemeClr val="tx1"/>
                    </a:solidFill>
                    <a:latin typeface="+mn-lt"/>
                    <a:ea typeface="+mn-ea"/>
                    <a:cs typeface="+mn-cs"/>
                  </a:rPr>
                  <a:t>这个挑战主要来自于第二步</a:t>
                </a:r>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(click5)</a:t>
                </a:r>
                <a:r>
                  <a:rPr lang="zh-CN" altLang="en-US" sz="1200" b="1" i="0" u="none" strike="noStrike" kern="1200" baseline="0" dirty="0">
                    <a:solidFill>
                      <a:schemeClr val="tx1"/>
                    </a:solidFill>
                    <a:latin typeface="+mn-lt"/>
                    <a:ea typeface="+mn-ea"/>
                    <a:cs typeface="+mn-cs"/>
                  </a:rPr>
                  <a:t>他们使用成本模型评估所有不完整的程序，并选择前</a:t>
                </a:r>
                <a:r>
                  <a:rPr lang="en-US" altLang="zh-CN" sz="1200" b="1" i="0" u="none" strike="noStrike" kern="1200" baseline="0" dirty="0">
                    <a:solidFill>
                      <a:schemeClr val="tx1"/>
                    </a:solidFill>
                    <a:latin typeface="+mn-lt"/>
                    <a:ea typeface="+mn-ea"/>
                    <a:cs typeface="+mn-cs"/>
                  </a:rPr>
                  <a:t>k</a:t>
                </a:r>
                <a:r>
                  <a:rPr lang="zh-CN" altLang="en-US" sz="1200" b="1" i="0" u="none" strike="noStrike" kern="1200" baseline="0" dirty="0">
                    <a:solidFill>
                      <a:schemeClr val="tx1"/>
                    </a:solidFill>
                    <a:latin typeface="+mn-lt"/>
                    <a:ea typeface="+mn-ea"/>
                    <a:cs typeface="+mn-cs"/>
                  </a:rPr>
                  <a:t>个最好，理想情况下，如果成本模型能够准确估计每个不完整程序的性能，则可以做出最佳决策。</a:t>
                </a:r>
              </a:p>
              <a:p>
                <a:r>
                  <a:rPr lang="zh-CN" altLang="en-US" sz="1200" b="1" i="0" u="none" strike="noStrike" kern="1200" baseline="0" dirty="0">
                    <a:solidFill>
                      <a:schemeClr val="tx1"/>
                    </a:solidFill>
                    <a:latin typeface="+mn-lt"/>
                    <a:ea typeface="+mn-ea"/>
                    <a:cs typeface="+mn-cs"/>
                  </a:rPr>
                  <a:t>但现有的成本模型对完整的程序评估是有效的，而不是针对于不完整的程序。</a:t>
                </a:r>
              </a:p>
              <a:p>
                <a:endParaRPr lang="zh-CN" altLang="en-US" sz="1200" b="1"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(click6)</a:t>
                </a:r>
                <a:r>
                  <a:rPr lang="zh-CN" altLang="en-US" sz="1200" b="1" i="0" u="none" strike="noStrike" kern="1200" baseline="0" dirty="0">
                    <a:solidFill>
                      <a:schemeClr val="tx1"/>
                    </a:solidFill>
                    <a:latin typeface="+mn-lt"/>
                    <a:ea typeface="+mn-ea"/>
                    <a:cs typeface="+mn-cs"/>
                  </a:rPr>
                  <a:t>增加</a:t>
                </a:r>
                <a:r>
                  <a:rPr lang="en-US" altLang="zh-CN" sz="1200" b="1" i="0" u="none" strike="noStrike" kern="1200" baseline="0" dirty="0">
                    <a:solidFill>
                      <a:schemeClr val="tx1"/>
                    </a:solidFill>
                    <a:latin typeface="+mn-lt"/>
                    <a:ea typeface="+mn-ea"/>
                    <a:cs typeface="+mn-cs"/>
                  </a:rPr>
                  <a:t>beam</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size</a:t>
                </a:r>
                <a:r>
                  <a:rPr lang="zh-CN" altLang="en-US" sz="1200" b="1" i="0" u="none" strike="noStrike" kern="1200" baseline="0" dirty="0">
                    <a:solidFill>
                      <a:schemeClr val="tx1"/>
                    </a:solidFill>
                    <a:latin typeface="+mn-lt"/>
                    <a:ea typeface="+mn-ea"/>
                    <a:cs typeface="+mn-cs"/>
                  </a:rPr>
                  <a:t>可以在选择候选者时提供更好的容错性，并增大搜索空间。然而，生成的程序的数量随着序列（</a:t>
                </a:r>
                <a:r>
                  <a:rPr lang="en-US" altLang="zh-CN" sz="1200" b="1" i="0" u="none" strike="noStrike" kern="1200" baseline="0" dirty="0">
                    <a:solidFill>
                      <a:schemeClr val="tx1"/>
                    </a:solidFill>
                    <a:latin typeface="+mn-lt"/>
                    <a:ea typeface="+mn-ea"/>
                    <a:cs typeface="+mn-cs"/>
                  </a:rPr>
                  <a:t>T</a:t>
                </a:r>
                <a:r>
                  <a:rPr lang="zh-CN" altLang="en-US" sz="1200" b="1" i="0" u="none" strike="noStrike" kern="1200" baseline="0" dirty="0">
                    <a:solidFill>
                      <a:schemeClr val="tx1"/>
                    </a:solidFill>
                    <a:latin typeface="+mn-lt"/>
                    <a:ea typeface="+mn-ea"/>
                    <a:cs typeface="+mn-cs"/>
                  </a:rPr>
                  <a:t>）的长度呈指数级增加。</a:t>
                </a:r>
              </a:p>
              <a:p>
                <a:r>
                  <a:rPr lang="zh-CN" altLang="en-US" sz="1200" b="1" i="0" u="none" strike="noStrike" kern="1200" baseline="0" dirty="0">
                    <a:solidFill>
                      <a:schemeClr val="tx1"/>
                    </a:solidFill>
                    <a:latin typeface="+mn-lt"/>
                    <a:ea typeface="+mn-ea"/>
                    <a:cs typeface="+mn-cs"/>
                  </a:rPr>
                  <a:t>评估这么多不完整的程序进行也是非常耗时的。</a:t>
                </a:r>
                <a:endParaRPr lang="en-US" altLang="zh-CN" sz="1200" b="1" i="0" u="none" strike="noStrike" kern="1200" baseline="0" dirty="0">
                  <a:solidFill>
                    <a:schemeClr val="tx1"/>
                  </a:solidFill>
                  <a:latin typeface="+mn-lt"/>
                  <a:ea typeface="+mn-ea"/>
                  <a:cs typeface="+mn-cs"/>
                </a:endParaRPr>
              </a:p>
              <a:p>
                <a:endParaRPr lang="en-US" altLang="zh-CN" sz="1200" b="1"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Increasing the beam size (k) can provide better fault tolerance when selecting candidates and expand the search space. </a:t>
                </a:r>
              </a:p>
              <a:p>
                <a:r>
                  <a:rPr lang="en-US" altLang="zh-CN" sz="1200" b="0" i="0" u="none" strike="noStrike" kern="1200" baseline="0" dirty="0">
                    <a:solidFill>
                      <a:schemeClr val="tx1"/>
                    </a:solidFill>
                    <a:latin typeface="+mn-lt"/>
                    <a:ea typeface="+mn-ea"/>
                    <a:cs typeface="+mn-cs"/>
                  </a:rPr>
                  <a:t>However, the number of generated programs </a:t>
                </a:r>
                <a14:m>
                  <m:oMath xmlns:m="http://schemas.openxmlformats.org/officeDocument/2006/math">
                    <m:r>
                      <a:rPr lang="en" altLang="zh-CN" sz="1200" b="0" i="1" dirty="0" smtClean="0">
                        <a:effectLst/>
                        <a:latin typeface="Cambria Math" panose="02040503050406030204" pitchFamily="18" charset="0"/>
                      </a:rPr>
                      <m:t>𝑂</m:t>
                    </m:r>
                    <m:r>
                      <a:rPr lang="en" altLang="zh-CN" sz="1200" b="0" i="1" dirty="0" smtClean="0">
                        <a:effectLst/>
                        <a:latin typeface="Cambria Math" panose="02040503050406030204" pitchFamily="18" charset="0"/>
                      </a:rPr>
                      <m:t>(</m:t>
                    </m:r>
                    <m:sSup>
                      <m:sSupPr>
                        <m:ctrlPr>
                          <a:rPr lang="en" altLang="zh-CN" sz="1200" b="0" i="1" dirty="0" smtClean="0">
                            <a:effectLst/>
                            <a:latin typeface="Cambria Math" panose="02040503050406030204" pitchFamily="18" charset="0"/>
                          </a:rPr>
                        </m:ctrlPr>
                      </m:sSupPr>
                      <m:e>
                        <m:r>
                          <a:rPr lang="en-US" altLang="zh-CN" sz="1200" b="0" i="1" dirty="0" smtClean="0">
                            <a:effectLst/>
                            <a:latin typeface="Cambria Math" panose="02040503050406030204" pitchFamily="18" charset="0"/>
                          </a:rPr>
                          <m:t>𝑘</m:t>
                        </m:r>
                      </m:e>
                      <m:sup>
                        <m:r>
                          <a:rPr lang="en-US" altLang="zh-CN" sz="1200" b="0" i="1" dirty="0" smtClean="0">
                            <a:effectLst/>
                            <a:latin typeface="Cambria Math" panose="02040503050406030204" pitchFamily="18" charset="0"/>
                          </a:rPr>
                          <m:t>𝑇</m:t>
                        </m:r>
                      </m:sup>
                    </m:sSup>
                    <m:r>
                      <a:rPr lang="en" altLang="zh-CN" sz="1200" b="0" i="1" dirty="0" smtClean="0">
                        <a:effectLst/>
                        <a:latin typeface="Cambria Math" panose="02040503050406030204" pitchFamily="18" charset="0"/>
                      </a:rPr>
                      <m:t> )</m:t>
                    </m:r>
                  </m:oMath>
                </a14:m>
                <a:r>
                  <a:rPr lang="en-US" altLang="zh-CN" sz="1200" b="0" i="0" u="none" strike="noStrike" kern="1200" baseline="0" dirty="0">
                    <a:solidFill>
                      <a:schemeClr val="tx1"/>
                    </a:solidFill>
                    <a:latin typeface="+mn-lt"/>
                    <a:ea typeface="+mn-ea"/>
                    <a:cs typeface="+mn-cs"/>
                  </a:rPr>
                  <a:t> increases exponentially with the length of sequence (T). </a:t>
                </a:r>
              </a:p>
              <a:p>
                <a:r>
                  <a:rPr lang="en-US" altLang="zh-CN" sz="1200" b="0" i="0" u="none" strike="noStrike" kern="1200" baseline="0" dirty="0" err="1">
                    <a:solidFill>
                      <a:schemeClr val="tx1"/>
                    </a:solidFill>
                    <a:latin typeface="+mn-lt"/>
                    <a:ea typeface="+mn-ea"/>
                    <a:cs typeface="+mn-cs"/>
                  </a:rPr>
                  <a:t>Featurizing</a:t>
                </a:r>
                <a:r>
                  <a:rPr lang="en-US" altLang="zh-CN" sz="1200" b="0" i="0" u="none" strike="noStrike" kern="1200" baseline="0" dirty="0">
                    <a:solidFill>
                      <a:schemeClr val="tx1"/>
                    </a:solidFill>
                    <a:latin typeface="+mn-lt"/>
                    <a:ea typeface="+mn-ea"/>
                    <a:cs typeface="+mn-cs"/>
                  </a:rPr>
                  <a:t> so numerous incomplete programs for evaluation is time-consuming.</a:t>
                </a: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They evaluate all of the incomplete programs using a cost model and select top-k candidates</a:t>
                </a:r>
              </a:p>
              <a:p>
                <a:r>
                  <a:rPr lang="en-US" altLang="zh-CN" sz="1200" b="0" i="0" u="none" strike="noStrike" kern="1200" baseline="0" dirty="0">
                    <a:solidFill>
                      <a:schemeClr val="tx1"/>
                    </a:solidFill>
                    <a:latin typeface="+mn-lt"/>
                    <a:ea typeface="+mn-ea"/>
                    <a:cs typeface="+mn-cs"/>
                  </a:rPr>
                  <a:t>Ideally, the mappers can make the best decision if the cost models can accurately estimate the performance of each incomplete program. </a:t>
                </a:r>
              </a:p>
              <a:p>
                <a:r>
                  <a:rPr lang="en-US" altLang="zh-CN" sz="1200" b="0" i="0" u="none" strike="noStrike" kern="1200" baseline="0" dirty="0">
                    <a:solidFill>
                      <a:schemeClr val="tx1"/>
                    </a:solidFill>
                    <a:latin typeface="+mn-lt"/>
                    <a:ea typeface="+mn-ea"/>
                    <a:cs typeface="+mn-cs"/>
                  </a:rPr>
                  <a:t>Unfortunately, existing cost models are efficient to the complete programs instead of the incomplete ones. </a:t>
                </a:r>
              </a:p>
              <a:p>
                <a:r>
                  <a:rPr lang="en-US" altLang="zh-CN" sz="1200" b="0" i="0" u="none" strike="noStrike" kern="1200" baseline="0" dirty="0">
                    <a:solidFill>
                      <a:schemeClr val="tx1"/>
                    </a:solidFill>
                    <a:latin typeface="+mn-lt"/>
                    <a:ea typeface="+mn-ea"/>
                    <a:cs typeface="+mn-cs"/>
                  </a:rPr>
                  <a:t>The inaccurate estimation also misleads the subsequent decisions and results in cumulative errors.</a:t>
                </a:r>
              </a:p>
              <a:p>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(click6) </a:t>
                </a:r>
                <a:r>
                  <a:rPr lang="en-US" altLang="zh-CN" sz="1200" b="0" i="0" u="none" strike="noStrike" kern="1200" baseline="0" dirty="0">
                    <a:solidFill>
                      <a:schemeClr val="tx1"/>
                    </a:solidFill>
                    <a:latin typeface="+mn-lt"/>
                    <a:ea typeface="+mn-ea"/>
                    <a:cs typeface="+mn-cs"/>
                  </a:rPr>
                  <a:t>Increasing the beam size (k) can provide better fault tolerance when selecting candidates and expand the search space. </a:t>
                </a:r>
              </a:p>
              <a:p>
                <a:r>
                  <a:rPr lang="en-US" altLang="zh-CN" sz="1200" b="0" i="0" u="none" strike="noStrike" kern="1200" baseline="0" dirty="0">
                    <a:solidFill>
                      <a:schemeClr val="tx1"/>
                    </a:solidFill>
                    <a:latin typeface="+mn-lt"/>
                    <a:ea typeface="+mn-ea"/>
                    <a:cs typeface="+mn-cs"/>
                  </a:rPr>
                  <a:t>However, the number of generated programs </a:t>
                </a:r>
                <a14:m>
                  <m:oMath xmlns:m="http://schemas.openxmlformats.org/officeDocument/2006/math">
                    <m:r>
                      <a:rPr lang="en" altLang="zh-CN" sz="1200" b="0" i="1" dirty="0" smtClean="0">
                        <a:effectLst/>
                        <a:latin typeface="Cambria Math" panose="02040503050406030204" pitchFamily="18" charset="0"/>
                      </a:rPr>
                      <m:t>𝑂</m:t>
                    </m:r>
                    <m:r>
                      <a:rPr lang="en" altLang="zh-CN" sz="1200" b="0" i="1" dirty="0" smtClean="0">
                        <a:effectLst/>
                        <a:latin typeface="Cambria Math" panose="02040503050406030204" pitchFamily="18" charset="0"/>
                      </a:rPr>
                      <m:t>(</m:t>
                    </m:r>
                    <m:sSup>
                      <m:sSupPr>
                        <m:ctrlPr>
                          <a:rPr lang="en" altLang="zh-CN" sz="1200" b="0" i="1" dirty="0" smtClean="0">
                            <a:effectLst/>
                            <a:latin typeface="Cambria Math" panose="02040503050406030204" pitchFamily="18" charset="0"/>
                          </a:rPr>
                        </m:ctrlPr>
                      </m:sSupPr>
                      <m:e>
                        <m:r>
                          <a:rPr lang="en-US" altLang="zh-CN" sz="1200" b="0" i="1" dirty="0" smtClean="0">
                            <a:effectLst/>
                            <a:latin typeface="Cambria Math" panose="02040503050406030204" pitchFamily="18" charset="0"/>
                          </a:rPr>
                          <m:t>𝑘</m:t>
                        </m:r>
                      </m:e>
                      <m:sup>
                        <m:r>
                          <a:rPr lang="en-US" altLang="zh-CN" sz="1200" b="0" i="1" dirty="0" smtClean="0">
                            <a:effectLst/>
                            <a:latin typeface="Cambria Math" panose="02040503050406030204" pitchFamily="18" charset="0"/>
                          </a:rPr>
                          <m:t>𝑇</m:t>
                        </m:r>
                      </m:sup>
                    </m:sSup>
                    <m:r>
                      <a:rPr lang="en" altLang="zh-CN" sz="1200" b="0" i="1" dirty="0" smtClean="0">
                        <a:effectLst/>
                        <a:latin typeface="Cambria Math" panose="02040503050406030204" pitchFamily="18" charset="0"/>
                      </a:rPr>
                      <m:t> )</m:t>
                    </m:r>
                  </m:oMath>
                </a14:m>
                <a:r>
                  <a:rPr lang="en-US" altLang="zh-CN" sz="1200" b="0" i="0" u="none" strike="noStrike" kern="1200" baseline="0" dirty="0">
                    <a:solidFill>
                      <a:schemeClr val="tx1"/>
                    </a:solidFill>
                    <a:latin typeface="+mn-lt"/>
                    <a:ea typeface="+mn-ea"/>
                    <a:cs typeface="+mn-cs"/>
                  </a:rPr>
                  <a:t> increases exponentially with the length of sequence (T). </a:t>
                </a:r>
              </a:p>
              <a:p>
                <a:r>
                  <a:rPr lang="en-US" altLang="zh-CN" sz="1200" b="0" i="0" u="none" strike="noStrike" kern="1200" baseline="0" dirty="0" err="1">
                    <a:solidFill>
                      <a:schemeClr val="tx1"/>
                    </a:solidFill>
                    <a:latin typeface="+mn-lt"/>
                    <a:ea typeface="+mn-ea"/>
                    <a:cs typeface="+mn-cs"/>
                  </a:rPr>
                  <a:t>Featurizing</a:t>
                </a:r>
                <a:r>
                  <a:rPr lang="en-US" altLang="zh-CN" sz="1200" b="0" i="0" u="none" strike="noStrike" kern="1200" baseline="0" dirty="0">
                    <a:solidFill>
                      <a:schemeClr val="tx1"/>
                    </a:solidFill>
                    <a:latin typeface="+mn-lt"/>
                    <a:ea typeface="+mn-ea"/>
                    <a:cs typeface="+mn-cs"/>
                  </a:rPr>
                  <a:t> so numerous incomplete programs for evaluation is time-consuming.</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In general, the sequence-guided mappers cannot provide comparable performance to the template-guided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zh-CN" altLang="en-US" dirty="0"/>
              </a:p>
              <a:p>
                <a:endParaRPr kumimoji="1" lang="en-US" altLang="zh-CN" dirty="0"/>
              </a:p>
            </p:txBody>
          </p:sp>
        </mc:Choice>
        <mc:Fallback xmlns="">
          <p:sp>
            <p:nvSpPr>
              <p:cNvPr id="3" name="备注占位符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现在有两种自动调优的方法来实现探索这些参数：基于序列的方法和基于模板的方法</a:t>
                </a:r>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baseline="0" dirty="0">
                    <a:solidFill>
                      <a:schemeClr val="tx1"/>
                    </a:solidFill>
                    <a:latin typeface="+mn-lt"/>
                    <a:ea typeface="+mn-ea"/>
                    <a:cs typeface="+mn-cs"/>
                  </a:rPr>
                  <a:t>(click1) (click2) (click3) </a:t>
                </a:r>
                <a:r>
                  <a:rPr lang="zh-CN" altLang="en-US" sz="1200" b="0" i="0" u="none" strike="noStrike" kern="1200" baseline="0" dirty="0">
                    <a:solidFill>
                      <a:schemeClr val="tx1"/>
                    </a:solidFill>
                    <a:latin typeface="+mn-lt"/>
                    <a:ea typeface="+mn-ea"/>
                    <a:cs typeface="+mn-cs"/>
                  </a:rPr>
                  <a:t>基于序列的映射方法定义了一系列决策，来生成完整的张量程序。这些映射程序需要不断地评估不完整的程序，这种评估要么不准确，要么耗时。</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(click4) </a:t>
                </a:r>
                <a:r>
                  <a:rPr lang="zh-CN" altLang="en-US" sz="1200" b="0" i="0" u="none" strike="noStrike" kern="1200" baseline="0" dirty="0">
                    <a:solidFill>
                      <a:schemeClr val="tx1"/>
                    </a:solidFill>
                    <a:latin typeface="+mn-lt"/>
                    <a:ea typeface="+mn-ea"/>
                    <a:cs typeface="+mn-cs"/>
                  </a:rPr>
                  <a:t>这个挑战主要来自于第二步</a:t>
                </a:r>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(click5)</a:t>
                </a:r>
                <a:r>
                  <a:rPr lang="zh-CN" altLang="en-US" sz="1200" b="1" i="0" u="none" strike="noStrike" kern="1200" baseline="0" dirty="0">
                    <a:solidFill>
                      <a:schemeClr val="tx1"/>
                    </a:solidFill>
                    <a:latin typeface="+mn-lt"/>
                    <a:ea typeface="+mn-ea"/>
                    <a:cs typeface="+mn-cs"/>
                  </a:rPr>
                  <a:t>他们使用成本模型评估所有不完整的程序，并选择前</a:t>
                </a:r>
                <a:r>
                  <a:rPr lang="en-US" altLang="zh-CN" sz="1200" b="1" i="0" u="none" strike="noStrike" kern="1200" baseline="0" dirty="0">
                    <a:solidFill>
                      <a:schemeClr val="tx1"/>
                    </a:solidFill>
                    <a:latin typeface="+mn-lt"/>
                    <a:ea typeface="+mn-ea"/>
                    <a:cs typeface="+mn-cs"/>
                  </a:rPr>
                  <a:t>k</a:t>
                </a:r>
                <a:r>
                  <a:rPr lang="zh-CN" altLang="en-US" sz="1200" b="1" i="0" u="none" strike="noStrike" kern="1200" baseline="0" dirty="0">
                    <a:solidFill>
                      <a:schemeClr val="tx1"/>
                    </a:solidFill>
                    <a:latin typeface="+mn-lt"/>
                    <a:ea typeface="+mn-ea"/>
                    <a:cs typeface="+mn-cs"/>
                  </a:rPr>
                  <a:t>个最好，理想情况下，如果成本模型能够准确估计每个不完整程序的性能，则可以做出最佳决策。</a:t>
                </a:r>
              </a:p>
              <a:p>
                <a:r>
                  <a:rPr lang="zh-CN" altLang="en-US" sz="1200" b="1" i="0" u="none" strike="noStrike" kern="1200" baseline="0" dirty="0">
                    <a:solidFill>
                      <a:schemeClr val="tx1"/>
                    </a:solidFill>
                    <a:latin typeface="+mn-lt"/>
                    <a:ea typeface="+mn-ea"/>
                    <a:cs typeface="+mn-cs"/>
                  </a:rPr>
                  <a:t>但现有的成本模型对完整的程序评估是有效的，而不是针对于不完整的程序。</a:t>
                </a:r>
              </a:p>
              <a:p>
                <a:endParaRPr lang="zh-CN" altLang="en-US" sz="1200" b="1"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(click6)</a:t>
                </a:r>
                <a:r>
                  <a:rPr lang="zh-CN" altLang="en-US" sz="1200" b="1" i="0" u="none" strike="noStrike" kern="1200" baseline="0" dirty="0">
                    <a:solidFill>
                      <a:schemeClr val="tx1"/>
                    </a:solidFill>
                    <a:latin typeface="+mn-lt"/>
                    <a:ea typeface="+mn-ea"/>
                    <a:cs typeface="+mn-cs"/>
                  </a:rPr>
                  <a:t>增加</a:t>
                </a:r>
                <a:r>
                  <a:rPr lang="en-US" altLang="zh-CN" sz="1200" b="1" i="0" u="none" strike="noStrike" kern="1200" baseline="0" dirty="0">
                    <a:solidFill>
                      <a:schemeClr val="tx1"/>
                    </a:solidFill>
                    <a:latin typeface="+mn-lt"/>
                    <a:ea typeface="+mn-ea"/>
                    <a:cs typeface="+mn-cs"/>
                  </a:rPr>
                  <a:t>beam</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size</a:t>
                </a:r>
                <a:r>
                  <a:rPr lang="zh-CN" altLang="en-US" sz="1200" b="1" i="0" u="none" strike="noStrike" kern="1200" baseline="0" dirty="0">
                    <a:solidFill>
                      <a:schemeClr val="tx1"/>
                    </a:solidFill>
                    <a:latin typeface="+mn-lt"/>
                    <a:ea typeface="+mn-ea"/>
                    <a:cs typeface="+mn-cs"/>
                  </a:rPr>
                  <a:t>可以在选择候选者时提供更好的容错性，并增大搜索空间。然而，生成的程序的数量随着序列（</a:t>
                </a:r>
                <a:r>
                  <a:rPr lang="en-US" altLang="zh-CN" sz="1200" b="1" i="0" u="none" strike="noStrike" kern="1200" baseline="0" dirty="0">
                    <a:solidFill>
                      <a:schemeClr val="tx1"/>
                    </a:solidFill>
                    <a:latin typeface="+mn-lt"/>
                    <a:ea typeface="+mn-ea"/>
                    <a:cs typeface="+mn-cs"/>
                  </a:rPr>
                  <a:t>T</a:t>
                </a:r>
                <a:r>
                  <a:rPr lang="zh-CN" altLang="en-US" sz="1200" b="1" i="0" u="none" strike="noStrike" kern="1200" baseline="0" dirty="0">
                    <a:solidFill>
                      <a:schemeClr val="tx1"/>
                    </a:solidFill>
                    <a:latin typeface="+mn-lt"/>
                    <a:ea typeface="+mn-ea"/>
                    <a:cs typeface="+mn-cs"/>
                  </a:rPr>
                  <a:t>）的长度呈指数级增加。</a:t>
                </a:r>
              </a:p>
              <a:p>
                <a:r>
                  <a:rPr lang="zh-CN" altLang="en-US" sz="1200" b="1" i="0" u="none" strike="noStrike" kern="1200" baseline="0" dirty="0">
                    <a:solidFill>
                      <a:schemeClr val="tx1"/>
                    </a:solidFill>
                    <a:latin typeface="+mn-lt"/>
                    <a:ea typeface="+mn-ea"/>
                    <a:cs typeface="+mn-cs"/>
                  </a:rPr>
                  <a:t>评估这么多不完整的程序进行也是非常耗时的。</a:t>
                </a:r>
                <a:endParaRPr lang="en-US" altLang="zh-CN" sz="1200" b="1" i="0" u="none" strike="noStrike" kern="1200" baseline="0" dirty="0">
                  <a:solidFill>
                    <a:schemeClr val="tx1"/>
                  </a:solidFill>
                  <a:latin typeface="+mn-lt"/>
                  <a:ea typeface="+mn-ea"/>
                  <a:cs typeface="+mn-cs"/>
                </a:endParaRPr>
              </a:p>
              <a:p>
                <a:endParaRPr lang="en-US" altLang="zh-CN" sz="1200" b="1"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Increasing the beam size (k) can provide better fault tolerance when selecting candidates and expand the search space. </a:t>
                </a:r>
              </a:p>
              <a:p>
                <a:r>
                  <a:rPr lang="en-US" altLang="zh-CN" sz="1200" b="0" i="0" u="none" strike="noStrike" kern="1200" baseline="0" dirty="0">
                    <a:solidFill>
                      <a:schemeClr val="tx1"/>
                    </a:solidFill>
                    <a:latin typeface="+mn-lt"/>
                    <a:ea typeface="+mn-ea"/>
                    <a:cs typeface="+mn-cs"/>
                  </a:rPr>
                  <a:t>However, the number of generated programs </a:t>
                </a:r>
                <a:r>
                  <a:rPr lang="en" altLang="zh-CN" sz="1200" b="0" i="0" dirty="0">
                    <a:effectLst/>
                    <a:latin typeface="Cambria Math" panose="02040503050406030204" pitchFamily="18" charset="0"/>
                  </a:rPr>
                  <a:t>𝑂(</a:t>
                </a:r>
                <a:r>
                  <a:rPr lang="en-US" altLang="zh-CN" sz="1200" b="0" i="0" dirty="0">
                    <a:effectLst/>
                    <a:latin typeface="Cambria Math" panose="02040503050406030204" pitchFamily="18" charset="0"/>
                  </a:rPr>
                  <a:t>𝑘</a:t>
                </a:r>
                <a:r>
                  <a:rPr lang="en" altLang="zh-CN" sz="1200" b="0" i="0" dirty="0">
                    <a:effectLst/>
                    <a:latin typeface="Cambria Math" panose="02040503050406030204" pitchFamily="18" charset="0"/>
                  </a:rPr>
                  <a:t>^</a:t>
                </a:r>
                <a:r>
                  <a:rPr lang="en-US" altLang="zh-CN" sz="1200" b="0" i="0" dirty="0">
                    <a:effectLst/>
                    <a:latin typeface="Cambria Math" panose="02040503050406030204" pitchFamily="18" charset="0"/>
                  </a:rPr>
                  <a:t>𝑇</a:t>
                </a:r>
                <a:r>
                  <a:rPr lang="en" altLang="zh-CN" sz="1200" b="0" i="0" dirty="0">
                    <a:effectLst/>
                    <a:latin typeface="Cambria Math" panose="02040503050406030204" pitchFamily="18" charset="0"/>
                  </a:rPr>
                  <a:t>  )</a:t>
                </a:r>
                <a:r>
                  <a:rPr lang="en-US" altLang="zh-CN" sz="1200" b="0" i="0" u="none" strike="noStrike" kern="1200" baseline="0" dirty="0">
                    <a:solidFill>
                      <a:schemeClr val="tx1"/>
                    </a:solidFill>
                    <a:latin typeface="+mn-lt"/>
                    <a:ea typeface="+mn-ea"/>
                    <a:cs typeface="+mn-cs"/>
                  </a:rPr>
                  <a:t> increases exponentially with the length of sequence (T). </a:t>
                </a:r>
              </a:p>
              <a:p>
                <a:r>
                  <a:rPr lang="en-US" altLang="zh-CN" sz="1200" b="0" i="0" u="none" strike="noStrike" kern="1200" baseline="0" dirty="0" err="1">
                    <a:solidFill>
                      <a:schemeClr val="tx1"/>
                    </a:solidFill>
                    <a:latin typeface="+mn-lt"/>
                    <a:ea typeface="+mn-ea"/>
                    <a:cs typeface="+mn-cs"/>
                  </a:rPr>
                  <a:t>Featurizing</a:t>
                </a:r>
                <a:r>
                  <a:rPr lang="en-US" altLang="zh-CN" sz="1200" b="0" i="0" u="none" strike="noStrike" kern="1200" baseline="0" dirty="0">
                    <a:solidFill>
                      <a:schemeClr val="tx1"/>
                    </a:solidFill>
                    <a:latin typeface="+mn-lt"/>
                    <a:ea typeface="+mn-ea"/>
                    <a:cs typeface="+mn-cs"/>
                  </a:rPr>
                  <a:t> so numerous incomplete programs for evaluation is time-consuming.</a:t>
                </a: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They evaluate all of the incomplete programs using a cost model and select top-k candidates</a:t>
                </a:r>
              </a:p>
              <a:p>
                <a:r>
                  <a:rPr lang="en-US" altLang="zh-CN" sz="1200" b="0" i="0" u="none" strike="noStrike" kern="1200" baseline="0" dirty="0">
                    <a:solidFill>
                      <a:schemeClr val="tx1"/>
                    </a:solidFill>
                    <a:latin typeface="+mn-lt"/>
                    <a:ea typeface="+mn-ea"/>
                    <a:cs typeface="+mn-cs"/>
                  </a:rPr>
                  <a:t>Ideally, the mappers can make the best decision if the cost models can accurately estimate the performance of each incomplete program. </a:t>
                </a:r>
              </a:p>
              <a:p>
                <a:r>
                  <a:rPr lang="en-US" altLang="zh-CN" sz="1200" b="0" i="0" u="none" strike="noStrike" kern="1200" baseline="0" dirty="0">
                    <a:solidFill>
                      <a:schemeClr val="tx1"/>
                    </a:solidFill>
                    <a:latin typeface="+mn-lt"/>
                    <a:ea typeface="+mn-ea"/>
                    <a:cs typeface="+mn-cs"/>
                  </a:rPr>
                  <a:t>Unfortunately, existing cost models are efficient to the complete programs instead of the incomplete ones. </a:t>
                </a:r>
              </a:p>
              <a:p>
                <a:r>
                  <a:rPr lang="en-US" altLang="zh-CN" sz="1200" b="0" i="0" u="none" strike="noStrike" kern="1200" baseline="0" dirty="0">
                    <a:solidFill>
                      <a:schemeClr val="tx1"/>
                    </a:solidFill>
                    <a:latin typeface="+mn-lt"/>
                    <a:ea typeface="+mn-ea"/>
                    <a:cs typeface="+mn-cs"/>
                  </a:rPr>
                  <a:t>The inaccurate estimation also misleads the subsequent decisions and results in cumulative errors.</a:t>
                </a:r>
              </a:p>
              <a:p>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(click6) </a:t>
                </a:r>
                <a:r>
                  <a:rPr lang="en-US" altLang="zh-CN" sz="1200" b="0" i="0" u="none" strike="noStrike" kern="1200" baseline="0" dirty="0">
                    <a:solidFill>
                      <a:schemeClr val="tx1"/>
                    </a:solidFill>
                    <a:latin typeface="+mn-lt"/>
                    <a:ea typeface="+mn-ea"/>
                    <a:cs typeface="+mn-cs"/>
                  </a:rPr>
                  <a:t>Increasing the beam size (k) can provide better fault tolerance when selecting candidates and expand the search space. </a:t>
                </a:r>
              </a:p>
              <a:p>
                <a:r>
                  <a:rPr lang="en-US" altLang="zh-CN" sz="1200" b="0" i="0" u="none" strike="noStrike" kern="1200" baseline="0" dirty="0">
                    <a:solidFill>
                      <a:schemeClr val="tx1"/>
                    </a:solidFill>
                    <a:latin typeface="+mn-lt"/>
                    <a:ea typeface="+mn-ea"/>
                    <a:cs typeface="+mn-cs"/>
                  </a:rPr>
                  <a:t>However, the number of generated programs </a:t>
                </a:r>
                <a:r>
                  <a:rPr lang="en" altLang="zh-CN" sz="1200" b="0" i="0" dirty="0">
                    <a:effectLst/>
                    <a:latin typeface="Cambria Math" panose="02040503050406030204" pitchFamily="18" charset="0"/>
                  </a:rPr>
                  <a:t>𝑂(</a:t>
                </a:r>
                <a:r>
                  <a:rPr lang="en-US" altLang="zh-CN" sz="1200" b="0" i="0" dirty="0">
                    <a:effectLst/>
                    <a:latin typeface="Cambria Math" panose="02040503050406030204" pitchFamily="18" charset="0"/>
                  </a:rPr>
                  <a:t>𝑘</a:t>
                </a:r>
                <a:r>
                  <a:rPr lang="en" altLang="zh-CN" sz="1200" b="0" i="0" dirty="0">
                    <a:effectLst/>
                    <a:latin typeface="Cambria Math" panose="02040503050406030204" pitchFamily="18" charset="0"/>
                  </a:rPr>
                  <a:t>^</a:t>
                </a:r>
                <a:r>
                  <a:rPr lang="en-US" altLang="zh-CN" sz="1200" b="0" i="0" dirty="0">
                    <a:effectLst/>
                    <a:latin typeface="Cambria Math" panose="02040503050406030204" pitchFamily="18" charset="0"/>
                  </a:rPr>
                  <a:t>𝑇</a:t>
                </a:r>
                <a:r>
                  <a:rPr lang="en" altLang="zh-CN" sz="1200" b="0" i="0" dirty="0">
                    <a:effectLst/>
                    <a:latin typeface="Cambria Math" panose="02040503050406030204" pitchFamily="18" charset="0"/>
                  </a:rPr>
                  <a:t>  )</a:t>
                </a:r>
                <a:r>
                  <a:rPr lang="en-US" altLang="zh-CN" sz="1200" b="0" i="0" u="none" strike="noStrike" kern="1200" baseline="0" dirty="0">
                    <a:solidFill>
                      <a:schemeClr val="tx1"/>
                    </a:solidFill>
                    <a:latin typeface="+mn-lt"/>
                    <a:ea typeface="+mn-ea"/>
                    <a:cs typeface="+mn-cs"/>
                  </a:rPr>
                  <a:t> increases exponentially with the length of sequence (T). </a:t>
                </a:r>
              </a:p>
              <a:p>
                <a:r>
                  <a:rPr lang="en-US" altLang="zh-CN" sz="1200" b="0" i="0" u="none" strike="noStrike" kern="1200" baseline="0" dirty="0" err="1">
                    <a:solidFill>
                      <a:schemeClr val="tx1"/>
                    </a:solidFill>
                    <a:latin typeface="+mn-lt"/>
                    <a:ea typeface="+mn-ea"/>
                    <a:cs typeface="+mn-cs"/>
                  </a:rPr>
                  <a:t>Featurizing</a:t>
                </a:r>
                <a:r>
                  <a:rPr lang="en-US" altLang="zh-CN" sz="1200" b="0" i="0" u="none" strike="noStrike" kern="1200" baseline="0" dirty="0">
                    <a:solidFill>
                      <a:schemeClr val="tx1"/>
                    </a:solidFill>
                    <a:latin typeface="+mn-lt"/>
                    <a:ea typeface="+mn-ea"/>
                    <a:cs typeface="+mn-cs"/>
                  </a:rPr>
                  <a:t> so numerous incomplete programs for evaluation is time-consuming.</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In general, the sequence-guided mappers cannot provide comparable performance to the template-guided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zh-CN" altLang="en-US" dirty="0"/>
              </a:p>
              <a:p>
                <a:endParaRPr kumimoji="1" lang="en-US" altLang="zh-CN" dirty="0"/>
              </a:p>
            </p:txBody>
          </p:sp>
        </mc:Fallback>
      </mc:AlternateContent>
      <p:sp>
        <p:nvSpPr>
          <p:cNvPr id="4" name="灯片编号占位符 3"/>
          <p:cNvSpPr>
            <a:spLocks noGrp="1"/>
          </p:cNvSpPr>
          <p:nvPr>
            <p:ph type="sldNum" sz="quarter" idx="5"/>
          </p:nvPr>
        </p:nvSpPr>
        <p:spPr/>
        <p:txBody>
          <a:bodyPr/>
          <a:lstStyle/>
          <a:p>
            <a:fld id="{8C0F20AE-E974-AD4B-9FE9-BB2001B51E8D}" type="slidenum">
              <a:rPr kumimoji="1" lang="zh-CN" altLang="en-US" smtClean="0"/>
              <a:t>5</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329340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a:solidFill>
                  <a:schemeClr val="tx1"/>
                </a:solidFill>
                <a:latin typeface="+mn-lt"/>
                <a:ea typeface="+mn-ea"/>
                <a:cs typeface="+mn-cs"/>
              </a:rPr>
              <a:t>基于模板的映射方法在完整的程序上进行自动调优</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baseline="0" dirty="0">
                <a:solidFill>
                  <a:schemeClr val="tx1"/>
                </a:solidFill>
                <a:latin typeface="+mn-lt"/>
                <a:ea typeface="+mn-ea"/>
                <a:cs typeface="+mn-cs"/>
              </a:rPr>
              <a:t>(click1)</a:t>
            </a:r>
            <a:r>
              <a:rPr lang="zh-CN" altLang="en-US" sz="1200" b="1" i="0" u="none" strike="noStrike" kern="1200" baseline="0" dirty="0">
                <a:solidFill>
                  <a:schemeClr val="tx1"/>
                </a:solidFill>
                <a:latin typeface="+mn-lt"/>
                <a:ea typeface="+mn-ea"/>
                <a:cs typeface="+mn-cs"/>
              </a:rPr>
              <a:t>这些方法需要同时确定所有可调参数，这会导致大量无效程序。</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baseline="0" dirty="0">
                <a:solidFill>
                  <a:schemeClr val="tx1"/>
                </a:solidFill>
                <a:latin typeface="+mn-lt"/>
                <a:ea typeface="+mn-ea"/>
                <a:cs typeface="+mn-cs"/>
              </a:rPr>
              <a:t>(click2) </a:t>
            </a:r>
            <a:r>
              <a:rPr lang="zh-CN" altLang="en-US" sz="1200" b="0" i="0" u="none" strike="noStrike" kern="1200" baseline="0" dirty="0">
                <a:solidFill>
                  <a:schemeClr val="tx1"/>
                </a:solidFill>
                <a:latin typeface="+mn-lt"/>
                <a:ea typeface="+mn-ea"/>
                <a:cs typeface="+mn-cs"/>
              </a:rPr>
              <a:t>这个挑战主要来自于第一步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(click3)</a:t>
            </a:r>
            <a:r>
              <a:rPr lang="zh-CN" altLang="en-US" b="1" dirty="0"/>
              <a:t>每个可调参数的子空间是相互影响。它们受到加速器中存储能力和空间能力的约束。</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例如，在确定</a:t>
            </a:r>
            <a:r>
              <a:rPr lang="en-US" altLang="zh-CN" b="1" dirty="0"/>
              <a:t>C4</a:t>
            </a:r>
            <a:r>
              <a:rPr lang="zh-CN" altLang="en-US" b="1" dirty="0"/>
              <a:t>＝</a:t>
            </a:r>
            <a:r>
              <a:rPr lang="en-US" altLang="zh-CN" b="1" dirty="0"/>
              <a:t>1</a:t>
            </a:r>
            <a:r>
              <a:rPr lang="zh-CN" altLang="en-US" b="1" dirty="0"/>
              <a:t>之后，</a:t>
            </a:r>
            <a:r>
              <a:rPr lang="en-US" altLang="zh-CN" b="1" dirty="0"/>
              <a:t>N4</a:t>
            </a:r>
            <a:r>
              <a:rPr lang="zh-CN" altLang="en-US" b="1" dirty="0"/>
              <a:t>和</a:t>
            </a:r>
            <a:r>
              <a:rPr lang="en-US" altLang="zh-CN" b="1" dirty="0"/>
              <a:t>K4</a:t>
            </a:r>
            <a:r>
              <a:rPr lang="zh-CN" altLang="en-US" b="1" dirty="0"/>
              <a:t>的子空间需要动态更新以满足存储能力的约束。</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选择子空间以外的值会导致程序无效。</a:t>
            </a: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r>
              <a:rPr lang="en-US" altLang="zh-CN" b="1" dirty="0"/>
              <a:t>(click4)</a:t>
            </a:r>
            <a:r>
              <a:rPr lang="zh-CN" altLang="en-US" b="1" dirty="0"/>
              <a:t>在步骤①中，基于模板的映射方法不能准确地约束每个参数的子空间。生成大量无效的解方案。</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The template-guided mappers perform auto-tuning throughout the complete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baseline="0" dirty="0">
                <a:solidFill>
                  <a:schemeClr val="tx1"/>
                </a:solidFill>
                <a:latin typeface="+mn-lt"/>
                <a:ea typeface="+mn-ea"/>
                <a:cs typeface="+mn-cs"/>
              </a:rPr>
              <a:t>(click1) </a:t>
            </a:r>
            <a:r>
              <a:rPr lang="en-US" altLang="zh-CN" sz="1200" b="0" i="0" u="none" strike="noStrike" kern="1200" baseline="0" dirty="0">
                <a:solidFill>
                  <a:schemeClr val="tx1"/>
                </a:solidFill>
                <a:latin typeface="+mn-lt"/>
                <a:ea typeface="+mn-ea"/>
                <a:cs typeface="+mn-cs"/>
              </a:rPr>
              <a:t>These mappers require to determine all of the tunable parameters simultaneously, which leads to a large number of invalid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(click2) </a:t>
            </a:r>
            <a:r>
              <a:rPr lang="en-US" altLang="zh-CN" sz="1200" b="0" i="0" u="none" strike="noStrike" kern="1200" baseline="0" dirty="0">
                <a:solidFill>
                  <a:schemeClr val="tx1"/>
                </a:solidFill>
                <a:latin typeface="+mn-lt"/>
                <a:ea typeface="+mn-ea"/>
                <a:cs typeface="+mn-cs"/>
              </a:rPr>
              <a:t>The challenge stems from the step ①.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(click3) </a:t>
            </a:r>
            <a:r>
              <a:rPr lang="en-US" altLang="zh-CN" sz="1200" b="0" i="0" u="none" strike="noStrike" kern="1200" baseline="0" dirty="0">
                <a:solidFill>
                  <a:schemeClr val="tx1"/>
                </a:solidFill>
                <a:latin typeface="+mn-lt"/>
                <a:ea typeface="+mn-ea"/>
                <a:cs typeface="+mn-cs"/>
              </a:rPr>
              <a:t>The sub-spaces of tunable parameters (e.g., tile factor and parallel factor) influence each other.  They are constrained by buffer capacity and spatial capacity </a:t>
            </a:r>
            <a:r>
              <a:rPr lang="en-US" altLang="zh-CN" sz="1200" dirty="0">
                <a:effectLst/>
                <a:latin typeface="Century Gothic" panose="020B0502020202020204" pitchFamily="34" charset="0"/>
              </a:rPr>
              <a:t>of the spatial accelerator</a:t>
            </a:r>
            <a:r>
              <a:rPr lang="en" altLang="zh-CN" sz="1200" dirty="0">
                <a:effectLst/>
                <a:latin typeface="Century Gothic" panose="020B0502020202020204" pitchFamily="34" charset="0"/>
              </a:rPr>
              <a:t>. </a:t>
            </a:r>
            <a:endParaRPr lang="en-US" altLang="zh-CN" dirty="0"/>
          </a:p>
          <a:p>
            <a:r>
              <a:rPr lang="en-US" altLang="zh-CN" sz="1200" b="0" i="0" u="none" strike="noStrike" kern="1200" baseline="0" dirty="0">
                <a:solidFill>
                  <a:schemeClr val="tx1"/>
                </a:solidFill>
                <a:latin typeface="+mn-lt"/>
                <a:ea typeface="+mn-ea"/>
                <a:cs typeface="+mn-cs"/>
              </a:rPr>
              <a:t>For example, after determining C4=1, the sub-spaces of N4 and K4 requires to be dynamically updated to satisfy the global buffer capacity.</a:t>
            </a:r>
          </a:p>
          <a:p>
            <a:r>
              <a:rPr lang="en-US" altLang="zh-CN" sz="1200" b="0" i="0" u="none" strike="noStrike" kern="1200" baseline="0" dirty="0">
                <a:solidFill>
                  <a:schemeClr val="tx1"/>
                </a:solidFill>
                <a:latin typeface="+mn-lt"/>
                <a:ea typeface="+mn-ea"/>
                <a:cs typeface="+mn-cs"/>
              </a:rPr>
              <a:t>Choosing values beyond sub-spaces leads to invalid programs.</a:t>
            </a:r>
          </a:p>
          <a:p>
            <a:endParaRPr lang="en-US" altLang="zh-CN" sz="1200" b="0" i="0" u="none" strike="noStrike" kern="1200" baseline="0" dirty="0">
              <a:solidFill>
                <a:schemeClr val="tx1"/>
              </a:solidFill>
              <a:latin typeface="+mn-lt"/>
              <a:ea typeface="+mn-ea"/>
              <a:cs typeface="+mn-cs"/>
            </a:endParaRPr>
          </a:p>
          <a:p>
            <a:r>
              <a:rPr lang="en-US" altLang="zh-CN" b="1" dirty="0"/>
              <a:t>(click4) </a:t>
            </a:r>
            <a:r>
              <a:rPr lang="en-US" altLang="zh-CN" sz="1200" b="0" i="0" u="none" strike="noStrike" kern="1200" baseline="0" dirty="0">
                <a:solidFill>
                  <a:schemeClr val="tx1"/>
                </a:solidFill>
                <a:latin typeface="+mn-lt"/>
                <a:ea typeface="+mn-ea"/>
                <a:cs typeface="+mn-cs"/>
              </a:rPr>
              <a:t>The template-guided mappers cannot accurately constrain the sub-space of each parameter in step ①. </a:t>
            </a:r>
          </a:p>
          <a:p>
            <a:r>
              <a:rPr lang="en-US" altLang="zh-CN" sz="1200" b="0" i="0" u="none" strike="noStrike" kern="1200" baseline="0" dirty="0">
                <a:solidFill>
                  <a:schemeClr val="tx1"/>
                </a:solidFill>
                <a:latin typeface="+mn-lt"/>
                <a:ea typeface="+mn-ea"/>
                <a:cs typeface="+mn-cs"/>
              </a:rPr>
              <a:t>More than 50% of programs tuned by them are invalid</a:t>
            </a:r>
          </a:p>
          <a:p>
            <a:endParaRPr lang="zh-CN" altLang="en-US" dirty="0"/>
          </a:p>
          <a:p>
            <a:endParaRPr kumimoji="1" lang="en-US" altLang="zh-CN"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6</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42953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我们提出了</a:t>
            </a:r>
            <a:r>
              <a:rPr lang="en-US" altLang="zh-CN" sz="1200" b="0" dirty="0">
                <a:latin typeface="Times" pitchFamily="2" charset="0"/>
              </a:rPr>
              <a:t>Soter</a:t>
            </a:r>
            <a:r>
              <a:rPr lang="zh-CN" altLang="en-US" sz="1200" b="0" dirty="0">
                <a:latin typeface="Times" pitchFamily="2" charset="0"/>
              </a:rPr>
              <a:t>，一种用于空间加速器的自动调谐张量映射框架。</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（点击）步骤①：</a:t>
            </a:r>
            <a:r>
              <a:rPr lang="en-US" altLang="zh-CN" sz="1200" b="0" dirty="0">
                <a:latin typeface="Times" pitchFamily="2" charset="0"/>
              </a:rPr>
              <a:t>Soter</a:t>
            </a:r>
            <a:r>
              <a:rPr lang="zh-CN" altLang="en-US" sz="1200" b="0" dirty="0">
                <a:latin typeface="Times" pitchFamily="2" charset="0"/>
              </a:rPr>
              <a:t>首先约束每个可调参数的子空间。</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我们提出了一个分析张量体系结构模型，在该模型中，我们在可调参数和体系结构约束之间建立了一组不等式。</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通过求解不等式，</a:t>
            </a:r>
            <a:r>
              <a:rPr lang="en-US" altLang="zh-CN" sz="1200" b="0" dirty="0">
                <a:latin typeface="Times" pitchFamily="2" charset="0"/>
              </a:rPr>
              <a:t>Soter</a:t>
            </a:r>
            <a:r>
              <a:rPr lang="zh-CN" altLang="en-US" sz="1200" b="0" dirty="0">
                <a:latin typeface="Times" pitchFamily="2" charset="0"/>
              </a:rPr>
              <a:t>排除了程序设计空间中的无效候选者。</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（点击）步骤②③④：</a:t>
            </a:r>
            <a:r>
              <a:rPr lang="en-US" altLang="zh-CN" sz="1200" b="0" dirty="0">
                <a:latin typeface="Times" pitchFamily="2" charset="0"/>
              </a:rPr>
              <a:t>Soter</a:t>
            </a:r>
            <a:r>
              <a:rPr lang="zh-CN" altLang="en-US" sz="1200" b="0" dirty="0">
                <a:latin typeface="Times" pitchFamily="2" charset="0"/>
              </a:rPr>
              <a:t>做出一系列决定来确定可调参数，评估完整的程序并进行优化。</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我们提出了一种自动程序调谐器，利用</a:t>
            </a:r>
            <a:r>
              <a:rPr lang="en-US" altLang="zh-CN" sz="1200" b="0" dirty="0">
                <a:latin typeface="Times" pitchFamily="2" charset="0"/>
              </a:rPr>
              <a:t>Transformer</a:t>
            </a:r>
            <a:r>
              <a:rPr lang="zh-CN" altLang="en-US" sz="1200" b="0" dirty="0">
                <a:latin typeface="Times" pitchFamily="2" charset="0"/>
              </a:rPr>
              <a:t>结构，因为它在序列建模中具有强大的能力。每个张量程序都被视为一个语言序列，而可调参数则被视为语言标记。</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将</a:t>
            </a:r>
            <a:r>
              <a:rPr lang="en-US" altLang="zh-CN" sz="1200" b="0" dirty="0">
                <a:latin typeface="Times" pitchFamily="2" charset="0"/>
              </a:rPr>
              <a:t>Transformer</a:t>
            </a:r>
            <a:r>
              <a:rPr lang="zh-CN" altLang="en-US" sz="1200" b="0" dirty="0">
                <a:latin typeface="Times" pitchFamily="2" charset="0"/>
              </a:rPr>
              <a:t>与策略梯度算法相结合，调谐器可以选择最佳的探索方向，而不是前</a:t>
            </a:r>
            <a:r>
              <a:rPr lang="en-US" altLang="zh-CN" sz="1200" b="0" dirty="0">
                <a:latin typeface="Times" pitchFamily="2" charset="0"/>
              </a:rPr>
              <a:t>k</a:t>
            </a:r>
            <a:r>
              <a:rPr lang="zh-CN" altLang="en-US" sz="1200" b="0" dirty="0">
                <a:latin typeface="Times" pitchFamily="2" charset="0"/>
              </a:rPr>
              <a:t>个候选者。</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Times" pitchFamily="2" charset="0"/>
              </a:rPr>
              <a:t>Transformer</a:t>
            </a:r>
            <a:r>
              <a:rPr lang="zh-CN" altLang="en-US" sz="1200" b="0" dirty="0">
                <a:latin typeface="Times" pitchFamily="2" charset="0"/>
              </a:rPr>
              <a:t>在以稀疏奖励为特征的场景中是有利的。这样，我们只需要评估完整的程序。</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（点击）步骤①②：</a:t>
            </a:r>
            <a:r>
              <a:rPr lang="en-US" altLang="zh-CN" sz="1200" b="0" dirty="0">
                <a:latin typeface="Times" pitchFamily="2" charset="0"/>
              </a:rPr>
              <a:t>Soter</a:t>
            </a:r>
            <a:r>
              <a:rPr lang="zh-CN" altLang="en-US" sz="1200" b="0" dirty="0">
                <a:latin typeface="Times" pitchFamily="2" charset="0"/>
              </a:rPr>
              <a:t>在分析建模和自动调优之间建立协调，优化张量程序和程序设计空间。</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分析模型为调谐器生成程序设计空间。</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调谐器通过顺序决策使模型更新子空间。</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与模板引导的映射器相比，</a:t>
            </a:r>
            <a:r>
              <a:rPr lang="en-US" altLang="zh-CN" sz="1200" b="0" dirty="0">
                <a:latin typeface="Times" pitchFamily="2" charset="0"/>
              </a:rPr>
              <a:t>Soter</a:t>
            </a:r>
            <a:r>
              <a:rPr lang="zh-CN" altLang="en-US" sz="1200" b="0" dirty="0">
                <a:latin typeface="Times" pitchFamily="2" charset="0"/>
              </a:rPr>
              <a:t>旨在排除搜索空间中的无效程序候选者。</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pitchFamily="2" charset="0"/>
              </a:rPr>
              <a:t>与序列引导映射器相比，</a:t>
            </a:r>
            <a:r>
              <a:rPr lang="en-US" altLang="zh-CN" sz="1200" b="0" dirty="0">
                <a:latin typeface="Times" pitchFamily="2" charset="0"/>
              </a:rPr>
              <a:t>Soter</a:t>
            </a:r>
            <a:r>
              <a:rPr lang="zh-CN" altLang="en-US" sz="1200" b="0" dirty="0">
                <a:latin typeface="Times" pitchFamily="2" charset="0"/>
              </a:rPr>
              <a:t>的目标是选择最佳勘探方向，而不是前</a:t>
            </a:r>
            <a:r>
              <a:rPr lang="en-US" altLang="zh-CN" sz="1200" b="0" dirty="0">
                <a:latin typeface="Times" pitchFamily="2" charset="0"/>
              </a:rPr>
              <a:t>k</a:t>
            </a:r>
            <a:r>
              <a:rPr lang="zh-CN" altLang="en-US" sz="1200" b="0" dirty="0">
                <a:latin typeface="Times" pitchFamily="2" charset="0"/>
              </a:rPr>
              <a:t>个候选者，并依赖于对完整程序的准确估计。</a:t>
            </a:r>
            <a:endParaRPr lang="en-US" altLang="zh-CN" b="0"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7</a:t>
            </a:fld>
            <a:endParaRPr kumimoji="1" lang="zh-CN" altLang="en-US"/>
          </a:p>
        </p:txBody>
      </p:sp>
      <p:sp>
        <p:nvSpPr>
          <p:cNvPr id="5" name="页脚占位符 4">
            <a:extLst>
              <a:ext uri="{FF2B5EF4-FFF2-40B4-BE49-F238E27FC236}">
                <a16:creationId xmlns:a16="http://schemas.microsoft.com/office/drawing/2014/main" id="{CAFF844F-E617-4B1A-A1C4-E27E9B7E3CE9}"/>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413189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8</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238815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C0F20AE-E974-AD4B-9FE9-BB2001B51E8D}" type="slidenum">
              <a:rPr kumimoji="1" lang="zh-CN" altLang="en-US" smtClean="0"/>
              <a:t>9</a:t>
            </a:fld>
            <a:endParaRPr kumimoji="1" lang="zh-CN" altLang="en-US"/>
          </a:p>
        </p:txBody>
      </p:sp>
      <p:sp>
        <p:nvSpPr>
          <p:cNvPr id="5" name="页脚占位符 4">
            <a:extLst>
              <a:ext uri="{FF2B5EF4-FFF2-40B4-BE49-F238E27FC236}">
                <a16:creationId xmlns:a16="http://schemas.microsoft.com/office/drawing/2014/main" id="{CD82B9AE-6DDE-4C4F-89E2-03FB59723AD3}"/>
              </a:ext>
            </a:extLst>
          </p:cNvPr>
          <p:cNvSpPr>
            <a:spLocks noGrp="1"/>
          </p:cNvSpPr>
          <p:nvPr>
            <p:ph type="ftr" sz="quarter" idx="4"/>
          </p:nvPr>
        </p:nvSpPr>
        <p:spPr/>
        <p:txBody>
          <a:bodyPr/>
          <a:lstStyle/>
          <a:p>
            <a:r>
              <a:rPr kumimoji="1" lang="en-US" altLang="zh-CN"/>
              <a:t>ChinaSys’24  	       Fuyu Wang (fuyuwang17@gmail.com)         Sun Yat-sen University              </a:t>
            </a:r>
            <a:endParaRPr kumimoji="1" lang="zh-CN" altLang="en-US"/>
          </a:p>
        </p:txBody>
      </p:sp>
    </p:spTree>
    <p:extLst>
      <p:ext uri="{BB962C8B-B14F-4D97-AF65-F5344CB8AC3E}">
        <p14:creationId xmlns:p14="http://schemas.microsoft.com/office/powerpoint/2010/main" val="8766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C64FA-1901-4681-897A-199527323C6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7CA3AC4B-9852-4D63-AA05-BC6A94BCB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D3181604-2B9A-4307-95CF-DDE427A44810}"/>
              </a:ext>
            </a:extLst>
          </p:cNvPr>
          <p:cNvSpPr>
            <a:spLocks noGrp="1"/>
          </p:cNvSpPr>
          <p:nvPr>
            <p:ph type="dt" sz="half" idx="10"/>
          </p:nvPr>
        </p:nvSpPr>
        <p:spPr>
          <a:xfrm>
            <a:off x="838200" y="6356350"/>
            <a:ext cx="2743200" cy="365125"/>
          </a:xfrm>
          <a:prstGeom prst="rect">
            <a:avLst/>
          </a:prstGeom>
        </p:spPr>
        <p:txBody>
          <a:bodyPr/>
          <a:lstStyle/>
          <a:p>
            <a:fld id="{AD4DBD02-76C2-4BAE-AFF3-6B48CD06056F}" type="datetime1">
              <a:rPr lang="zh-CN" altLang="en-US" smtClean="0"/>
              <a:t>2024/6/15</a:t>
            </a:fld>
            <a:endParaRPr lang="zh-CN" altLang="en-US"/>
          </a:p>
        </p:txBody>
      </p:sp>
      <p:sp>
        <p:nvSpPr>
          <p:cNvPr id="8" name="灯片编号占位符 5">
            <a:extLst>
              <a:ext uri="{FF2B5EF4-FFF2-40B4-BE49-F238E27FC236}">
                <a16:creationId xmlns:a16="http://schemas.microsoft.com/office/drawing/2014/main" id="{1D589763-1DB4-4F68-98EF-8ADB98407383}"/>
              </a:ext>
            </a:extLst>
          </p:cNvPr>
          <p:cNvSpPr>
            <a:spLocks noGrp="1"/>
          </p:cNvSpPr>
          <p:nvPr>
            <p:ph type="sldNum" sz="quarter" idx="12"/>
          </p:nvPr>
        </p:nvSpPr>
        <p:spPr>
          <a:xfrm>
            <a:off x="11420475" y="6403975"/>
            <a:ext cx="2743200" cy="365125"/>
          </a:xfrm>
          <a:prstGeom prst="rect">
            <a:avLst/>
          </a:prstGeom>
        </p:spPr>
        <p:txBody>
          <a:bodyPr/>
          <a:lstStyle>
            <a:lvl1pPr>
              <a:defRPr sz="2400">
                <a:latin typeface="Book Antiqua" panose="02040602050305030304" pitchFamily="18" charset="0"/>
              </a:defRPr>
            </a:lvl1pPr>
          </a:lstStyle>
          <a:p>
            <a:fld id="{61E5B9EF-5150-4352-9CC1-04B6D460C850}" type="slidenum">
              <a:rPr lang="zh-CN" altLang="en-US" smtClean="0"/>
              <a:pPr/>
              <a:t>‹#›</a:t>
            </a:fld>
            <a:endParaRPr lang="zh-CN" altLang="en-US" dirty="0"/>
          </a:p>
        </p:txBody>
      </p:sp>
    </p:spTree>
    <p:extLst>
      <p:ext uri="{BB962C8B-B14F-4D97-AF65-F5344CB8AC3E}">
        <p14:creationId xmlns:p14="http://schemas.microsoft.com/office/powerpoint/2010/main" val="228896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6806CD-42D4-437A-8AFB-A239CC911B7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A0BD9E2-CED1-40CC-AD48-16CD2A48E2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114E9F-9F2A-4F64-AEBE-F2F0877333BE}"/>
              </a:ext>
            </a:extLst>
          </p:cNvPr>
          <p:cNvSpPr>
            <a:spLocks noGrp="1"/>
          </p:cNvSpPr>
          <p:nvPr>
            <p:ph type="dt" sz="half" idx="10"/>
          </p:nvPr>
        </p:nvSpPr>
        <p:spPr>
          <a:xfrm>
            <a:off x="838200" y="6356350"/>
            <a:ext cx="2743200" cy="365125"/>
          </a:xfrm>
          <a:prstGeom prst="rect">
            <a:avLst/>
          </a:prstGeom>
        </p:spPr>
        <p:txBody>
          <a:bodyPr/>
          <a:lstStyle/>
          <a:p>
            <a:fld id="{68B9E4DB-A744-4177-BEB8-B52FEF1BFF5A}" type="datetime1">
              <a:rPr lang="zh-CN" altLang="en-US" smtClean="0"/>
              <a:t>2024/6/15</a:t>
            </a:fld>
            <a:endParaRPr lang="zh-CN" altLang="en-US"/>
          </a:p>
        </p:txBody>
      </p:sp>
      <p:sp>
        <p:nvSpPr>
          <p:cNvPr id="6" name="灯片编号占位符 5">
            <a:extLst>
              <a:ext uri="{FF2B5EF4-FFF2-40B4-BE49-F238E27FC236}">
                <a16:creationId xmlns:a16="http://schemas.microsoft.com/office/drawing/2014/main" id="{783C41BB-9743-4CA9-96B6-6BCD5C5296B7}"/>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2171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1664E1-17BC-4A75-93F5-2805FAAB6E8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FE0DBA5-E417-4A32-BFA9-6C93DD1905C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00CB07-F9E8-4B20-AD40-6A689BA90C92}"/>
              </a:ext>
            </a:extLst>
          </p:cNvPr>
          <p:cNvSpPr>
            <a:spLocks noGrp="1"/>
          </p:cNvSpPr>
          <p:nvPr>
            <p:ph type="dt" sz="half" idx="10"/>
          </p:nvPr>
        </p:nvSpPr>
        <p:spPr>
          <a:xfrm>
            <a:off x="838200" y="6356350"/>
            <a:ext cx="2743200" cy="365125"/>
          </a:xfrm>
          <a:prstGeom prst="rect">
            <a:avLst/>
          </a:prstGeom>
        </p:spPr>
        <p:txBody>
          <a:bodyPr/>
          <a:lstStyle/>
          <a:p>
            <a:fld id="{4F2E1803-555C-404B-A95E-327FFE028204}" type="datetime1">
              <a:rPr lang="zh-CN" altLang="en-US" smtClean="0"/>
              <a:t>2024/6/15</a:t>
            </a:fld>
            <a:endParaRPr lang="zh-CN" altLang="en-US"/>
          </a:p>
        </p:txBody>
      </p:sp>
      <p:sp>
        <p:nvSpPr>
          <p:cNvPr id="6" name="灯片编号占位符 5">
            <a:extLst>
              <a:ext uri="{FF2B5EF4-FFF2-40B4-BE49-F238E27FC236}">
                <a16:creationId xmlns:a16="http://schemas.microsoft.com/office/drawing/2014/main" id="{109F2A0C-3B8A-4ACF-8882-537F57FC88B1}"/>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14415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99C73-3CE0-4676-8B0D-06D17D1D47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CECAD5-867F-440E-90DF-A0D67D07DB1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6CEF723-1C40-4E4B-80A4-12054A930BF2}"/>
              </a:ext>
            </a:extLst>
          </p:cNvPr>
          <p:cNvSpPr>
            <a:spLocks noGrp="1"/>
          </p:cNvSpPr>
          <p:nvPr>
            <p:ph type="dt" sz="half" idx="10"/>
          </p:nvPr>
        </p:nvSpPr>
        <p:spPr>
          <a:xfrm>
            <a:off x="838200" y="6356350"/>
            <a:ext cx="2743200" cy="365125"/>
          </a:xfrm>
          <a:prstGeom prst="rect">
            <a:avLst/>
          </a:prstGeom>
        </p:spPr>
        <p:txBody>
          <a:bodyPr/>
          <a:lstStyle/>
          <a:p>
            <a:fld id="{FE08EBEA-F027-4F91-A9DD-599E7AB70D26}" type="datetime1">
              <a:rPr lang="zh-CN" altLang="en-US" smtClean="0"/>
              <a:t>2024/6/15</a:t>
            </a:fld>
            <a:endParaRPr lang="zh-CN" altLang="en-US"/>
          </a:p>
        </p:txBody>
      </p:sp>
      <p:sp>
        <p:nvSpPr>
          <p:cNvPr id="7" name="灯片编号占位符 5">
            <a:extLst>
              <a:ext uri="{FF2B5EF4-FFF2-40B4-BE49-F238E27FC236}">
                <a16:creationId xmlns:a16="http://schemas.microsoft.com/office/drawing/2014/main" id="{ACAD7298-3CCB-4196-8EFC-1A0A6C6AD6BA}"/>
              </a:ext>
            </a:extLst>
          </p:cNvPr>
          <p:cNvSpPr txBox="1">
            <a:spLocks/>
          </p:cNvSpPr>
          <p:nvPr userDrawn="1"/>
        </p:nvSpPr>
        <p:spPr>
          <a:xfrm>
            <a:off x="11420475" y="6403975"/>
            <a:ext cx="2743200" cy="365125"/>
          </a:xfrm>
          <a:prstGeom prst="rect">
            <a:avLst/>
          </a:prstGeom>
        </p:spPr>
        <p:txBody>
          <a:bodyPr/>
          <a:lstStyle>
            <a:defPPr>
              <a:defRPr lang="zh-CN"/>
            </a:defPPr>
            <a:lvl1pPr marL="0" algn="l" defTabSz="914400" rtl="0" eaLnBrk="1" latinLnBrk="0" hangingPunct="1">
              <a:defRPr sz="2400" kern="1200">
                <a:solidFill>
                  <a:schemeClr val="tx1"/>
                </a:solidFill>
                <a:latin typeface="Book Antiqua" panose="020406020503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E5B9EF-5150-4352-9CC1-04B6D460C850}" type="slidenum">
              <a:rPr lang="zh-CN" altLang="en-US" smtClean="0"/>
              <a:pPr/>
              <a:t>‹#›</a:t>
            </a:fld>
            <a:endParaRPr lang="zh-CN" altLang="en-US" dirty="0"/>
          </a:p>
        </p:txBody>
      </p:sp>
    </p:spTree>
    <p:extLst>
      <p:ext uri="{BB962C8B-B14F-4D97-AF65-F5344CB8AC3E}">
        <p14:creationId xmlns:p14="http://schemas.microsoft.com/office/powerpoint/2010/main" val="188927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46890B-70BE-4B44-9ADD-2D31B977B0A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A8277D-A77E-48F0-A951-6AF6729A8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ED19EE4-A0DD-4401-B4BD-C3BA12780B1A}"/>
              </a:ext>
            </a:extLst>
          </p:cNvPr>
          <p:cNvSpPr>
            <a:spLocks noGrp="1"/>
          </p:cNvSpPr>
          <p:nvPr>
            <p:ph type="dt" sz="half" idx="10"/>
          </p:nvPr>
        </p:nvSpPr>
        <p:spPr>
          <a:xfrm>
            <a:off x="838200" y="6356350"/>
            <a:ext cx="2743200" cy="365125"/>
          </a:xfrm>
          <a:prstGeom prst="rect">
            <a:avLst/>
          </a:prstGeom>
        </p:spPr>
        <p:txBody>
          <a:bodyPr/>
          <a:lstStyle/>
          <a:p>
            <a:fld id="{5BF6C1D0-04DC-47B3-8C94-AFA543C6D684}" type="datetime1">
              <a:rPr lang="zh-CN" altLang="en-US" smtClean="0"/>
              <a:t>2024/6/15</a:t>
            </a:fld>
            <a:endParaRPr lang="zh-CN" altLang="en-US"/>
          </a:p>
        </p:txBody>
      </p:sp>
      <p:sp>
        <p:nvSpPr>
          <p:cNvPr id="6" name="灯片编号占位符 5">
            <a:extLst>
              <a:ext uri="{FF2B5EF4-FFF2-40B4-BE49-F238E27FC236}">
                <a16:creationId xmlns:a16="http://schemas.microsoft.com/office/drawing/2014/main" id="{A103779B-5D98-4CF6-9305-EB11576CE7A1}"/>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343743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D7819-3571-4035-851B-1CB8B29B50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F9398E-4523-49CD-A7AF-D592613533A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B3211D6-63BE-43DD-A279-D6E33765D7D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3F2EBFE-7ED6-4C54-A517-0DADB8DA6249}"/>
              </a:ext>
            </a:extLst>
          </p:cNvPr>
          <p:cNvSpPr>
            <a:spLocks noGrp="1"/>
          </p:cNvSpPr>
          <p:nvPr>
            <p:ph type="dt" sz="half" idx="10"/>
          </p:nvPr>
        </p:nvSpPr>
        <p:spPr>
          <a:xfrm>
            <a:off x="838200" y="6356350"/>
            <a:ext cx="2743200" cy="365125"/>
          </a:xfrm>
          <a:prstGeom prst="rect">
            <a:avLst/>
          </a:prstGeom>
        </p:spPr>
        <p:txBody>
          <a:bodyPr/>
          <a:lstStyle/>
          <a:p>
            <a:fld id="{34C77BB6-3153-4CC1-A581-133581E30209}" type="datetime1">
              <a:rPr lang="zh-CN" altLang="en-US" smtClean="0"/>
              <a:t>2024/6/15</a:t>
            </a:fld>
            <a:endParaRPr lang="zh-CN" altLang="en-US"/>
          </a:p>
        </p:txBody>
      </p:sp>
      <p:sp>
        <p:nvSpPr>
          <p:cNvPr id="7" name="灯片编号占位符 6">
            <a:extLst>
              <a:ext uri="{FF2B5EF4-FFF2-40B4-BE49-F238E27FC236}">
                <a16:creationId xmlns:a16="http://schemas.microsoft.com/office/drawing/2014/main" id="{6C685BA8-4996-476B-A1B6-3746BDD89954}"/>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63800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422FE-AD7B-45E9-ABBD-7877541D1F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14213FC-757B-4290-94E5-C650C6366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1F645D5-1EFD-4C18-8DAD-40E5893E9DE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AF97C75-ACF7-4097-9818-6550DDC0C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C61B903-D1DA-4913-91F5-C769CB7F5AE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4A80A6-4B55-47D5-B9DF-FDBAD357379E}"/>
              </a:ext>
            </a:extLst>
          </p:cNvPr>
          <p:cNvSpPr>
            <a:spLocks noGrp="1"/>
          </p:cNvSpPr>
          <p:nvPr>
            <p:ph type="dt" sz="half" idx="10"/>
          </p:nvPr>
        </p:nvSpPr>
        <p:spPr>
          <a:xfrm>
            <a:off x="838200" y="6356350"/>
            <a:ext cx="2743200" cy="365125"/>
          </a:xfrm>
          <a:prstGeom prst="rect">
            <a:avLst/>
          </a:prstGeom>
        </p:spPr>
        <p:txBody>
          <a:bodyPr/>
          <a:lstStyle/>
          <a:p>
            <a:fld id="{D2D3A79F-4117-4969-9673-20D3126525DC}" type="datetime1">
              <a:rPr lang="zh-CN" altLang="en-US" smtClean="0"/>
              <a:t>2024/6/15</a:t>
            </a:fld>
            <a:endParaRPr lang="zh-CN" altLang="en-US"/>
          </a:p>
        </p:txBody>
      </p:sp>
      <p:sp>
        <p:nvSpPr>
          <p:cNvPr id="9" name="灯片编号占位符 8">
            <a:extLst>
              <a:ext uri="{FF2B5EF4-FFF2-40B4-BE49-F238E27FC236}">
                <a16:creationId xmlns:a16="http://schemas.microsoft.com/office/drawing/2014/main" id="{22A5A183-4D8B-4B53-B869-1FB3EA159F8A}"/>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139847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677D0-8D27-4478-B3A1-458BD0DE9C5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E0BB17-70CC-4574-8681-F2C9332CAE5F}"/>
              </a:ext>
            </a:extLst>
          </p:cNvPr>
          <p:cNvSpPr>
            <a:spLocks noGrp="1"/>
          </p:cNvSpPr>
          <p:nvPr>
            <p:ph type="dt" sz="half" idx="10"/>
          </p:nvPr>
        </p:nvSpPr>
        <p:spPr>
          <a:xfrm>
            <a:off x="838200" y="6356350"/>
            <a:ext cx="2743200" cy="365125"/>
          </a:xfrm>
          <a:prstGeom prst="rect">
            <a:avLst/>
          </a:prstGeom>
        </p:spPr>
        <p:txBody>
          <a:bodyPr/>
          <a:lstStyle/>
          <a:p>
            <a:fld id="{0743F992-2EF4-41A3-A573-5EF0B760D2AE}" type="datetime1">
              <a:rPr lang="zh-CN" altLang="en-US" smtClean="0"/>
              <a:t>2024/6/15</a:t>
            </a:fld>
            <a:endParaRPr lang="zh-CN" altLang="en-US"/>
          </a:p>
        </p:txBody>
      </p:sp>
      <p:sp>
        <p:nvSpPr>
          <p:cNvPr id="5" name="灯片编号占位符 4">
            <a:extLst>
              <a:ext uri="{FF2B5EF4-FFF2-40B4-BE49-F238E27FC236}">
                <a16:creationId xmlns:a16="http://schemas.microsoft.com/office/drawing/2014/main" id="{27F8F08D-3430-4F30-BF83-EFA0D0FDCD33}"/>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257743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3AAE3D5-2A28-4D5C-AF9C-BA7DF11EF101}"/>
              </a:ext>
            </a:extLst>
          </p:cNvPr>
          <p:cNvSpPr>
            <a:spLocks noGrp="1"/>
          </p:cNvSpPr>
          <p:nvPr>
            <p:ph type="dt" sz="half" idx="10"/>
          </p:nvPr>
        </p:nvSpPr>
        <p:spPr>
          <a:xfrm>
            <a:off x="838200" y="6356350"/>
            <a:ext cx="2743200" cy="365125"/>
          </a:xfrm>
          <a:prstGeom prst="rect">
            <a:avLst/>
          </a:prstGeom>
        </p:spPr>
        <p:txBody>
          <a:bodyPr/>
          <a:lstStyle/>
          <a:p>
            <a:fld id="{080A9C6C-C280-4C0D-B0A9-B2956DB7D75E}" type="datetime1">
              <a:rPr lang="zh-CN" altLang="en-US" smtClean="0"/>
              <a:t>2024/6/15</a:t>
            </a:fld>
            <a:endParaRPr lang="zh-CN" altLang="en-US"/>
          </a:p>
        </p:txBody>
      </p:sp>
      <p:sp>
        <p:nvSpPr>
          <p:cNvPr id="4" name="灯片编号占位符 3">
            <a:extLst>
              <a:ext uri="{FF2B5EF4-FFF2-40B4-BE49-F238E27FC236}">
                <a16:creationId xmlns:a16="http://schemas.microsoft.com/office/drawing/2014/main" id="{B947C9DB-B0E9-493B-B1FE-3C432578EFDB}"/>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168892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C04EC-CB86-4F1B-B445-78DB3931DB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9D81E04-8F99-459C-B237-332DF2A26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D508D79-8D4E-4807-8A0D-08CBEF918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7903A66-CBD9-4258-9968-2238F0B110DA}"/>
              </a:ext>
            </a:extLst>
          </p:cNvPr>
          <p:cNvSpPr>
            <a:spLocks noGrp="1"/>
          </p:cNvSpPr>
          <p:nvPr>
            <p:ph type="dt" sz="half" idx="10"/>
          </p:nvPr>
        </p:nvSpPr>
        <p:spPr>
          <a:xfrm>
            <a:off x="838200" y="6356350"/>
            <a:ext cx="2743200" cy="365125"/>
          </a:xfrm>
          <a:prstGeom prst="rect">
            <a:avLst/>
          </a:prstGeom>
        </p:spPr>
        <p:txBody>
          <a:bodyPr/>
          <a:lstStyle/>
          <a:p>
            <a:fld id="{A1AA9252-09C6-40BD-8370-6ACB87799038}" type="datetime1">
              <a:rPr lang="zh-CN" altLang="en-US" smtClean="0"/>
              <a:t>2024/6/15</a:t>
            </a:fld>
            <a:endParaRPr lang="zh-CN" altLang="en-US"/>
          </a:p>
        </p:txBody>
      </p:sp>
      <p:sp>
        <p:nvSpPr>
          <p:cNvPr id="7" name="灯片编号占位符 6">
            <a:extLst>
              <a:ext uri="{FF2B5EF4-FFF2-40B4-BE49-F238E27FC236}">
                <a16:creationId xmlns:a16="http://schemas.microsoft.com/office/drawing/2014/main" id="{BBCE0B00-AF74-4AE8-A589-FEA6E74654A6}"/>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343246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B87C6-6BDD-4E31-BA99-A93EC79E804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9153C6-B078-437D-B7C6-D3AD12D9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DB7547A-2400-4503-951B-246565065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E9F56B7-DAB1-4BA1-911A-B40ED239AA85}"/>
              </a:ext>
            </a:extLst>
          </p:cNvPr>
          <p:cNvSpPr>
            <a:spLocks noGrp="1"/>
          </p:cNvSpPr>
          <p:nvPr>
            <p:ph type="dt" sz="half" idx="10"/>
          </p:nvPr>
        </p:nvSpPr>
        <p:spPr>
          <a:xfrm>
            <a:off x="838200" y="6356350"/>
            <a:ext cx="2743200" cy="365125"/>
          </a:xfrm>
          <a:prstGeom prst="rect">
            <a:avLst/>
          </a:prstGeom>
        </p:spPr>
        <p:txBody>
          <a:bodyPr/>
          <a:lstStyle/>
          <a:p>
            <a:fld id="{CE8FC637-EC4F-4136-AF18-3186FFF847E7}" type="datetime1">
              <a:rPr lang="zh-CN" altLang="en-US" smtClean="0"/>
              <a:t>2024/6/15</a:t>
            </a:fld>
            <a:endParaRPr lang="zh-CN" altLang="en-US"/>
          </a:p>
        </p:txBody>
      </p:sp>
      <p:sp>
        <p:nvSpPr>
          <p:cNvPr id="7" name="灯片编号占位符 6">
            <a:extLst>
              <a:ext uri="{FF2B5EF4-FFF2-40B4-BE49-F238E27FC236}">
                <a16:creationId xmlns:a16="http://schemas.microsoft.com/office/drawing/2014/main" id="{349C5D01-D886-4B3F-A92A-824466E01B87}"/>
              </a:ext>
            </a:extLst>
          </p:cNvPr>
          <p:cNvSpPr>
            <a:spLocks noGrp="1"/>
          </p:cNvSpPr>
          <p:nvPr>
            <p:ph type="sldNum" sz="quarter" idx="12"/>
          </p:nvPr>
        </p:nvSpPr>
        <p:spPr>
          <a:xfrm>
            <a:off x="8610600" y="6356350"/>
            <a:ext cx="2743200" cy="365125"/>
          </a:xfrm>
          <a:prstGeom prst="rect">
            <a:avLst/>
          </a:prstGeom>
        </p:spPr>
        <p:txBody>
          <a:bodyPr/>
          <a:lstStyle/>
          <a:p>
            <a:fld id="{61E5B9EF-5150-4352-9CC1-04B6D460C850}" type="slidenum">
              <a:rPr lang="zh-CN" altLang="en-US" smtClean="0"/>
              <a:t>‹#›</a:t>
            </a:fld>
            <a:endParaRPr lang="zh-CN" altLang="en-US"/>
          </a:p>
        </p:txBody>
      </p:sp>
    </p:spTree>
    <p:extLst>
      <p:ext uri="{BB962C8B-B14F-4D97-AF65-F5344CB8AC3E}">
        <p14:creationId xmlns:p14="http://schemas.microsoft.com/office/powerpoint/2010/main" val="261903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ECAE16-7D81-4096-9C5A-A0080E7A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A5F7431-4E55-46D0-A267-46CB7C3B2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89921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8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2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4.emf"/><Relationship Id="rId4" Type="http://schemas.openxmlformats.org/officeDocument/2006/relationships/image" Target="../media/image93.emf"/></Relationships>
</file>

<file path=ppt/slides/_rels/slide27.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28.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DE923A8-4D05-4530-90E4-3BD1475BE8C4}"/>
              </a:ext>
            </a:extLst>
          </p:cNvPr>
          <p:cNvSpPr txBox="1"/>
          <p:nvPr/>
        </p:nvSpPr>
        <p:spPr>
          <a:xfrm>
            <a:off x="-4" y="2027383"/>
            <a:ext cx="12192000" cy="1938992"/>
          </a:xfrm>
          <a:prstGeom prst="rect">
            <a:avLst/>
          </a:prstGeom>
          <a:noFill/>
        </p:spPr>
        <p:txBody>
          <a:bodyPr wrap="square" rtlCol="0">
            <a:spAutoFit/>
          </a:bodyPr>
          <a:lstStyle/>
          <a:p>
            <a:pPr algn="ctr"/>
            <a:r>
              <a:rPr lang="en-US" altLang="zh-CN" sz="4000" dirty="0" err="1">
                <a:latin typeface="Book Antiqua" panose="02040602050305030304" pitchFamily="18" charset="0"/>
                <a:cs typeface="Times New Roman" panose="02020603050405020304" pitchFamily="18" charset="0"/>
              </a:rPr>
              <a:t>Soter</a:t>
            </a:r>
            <a:r>
              <a:rPr lang="en-US" altLang="zh-CN" sz="4000" dirty="0">
                <a:latin typeface="Book Antiqua" panose="02040602050305030304" pitchFamily="18" charset="0"/>
                <a:cs typeface="Times New Roman" panose="02020603050405020304" pitchFamily="18" charset="0"/>
              </a:rPr>
              <a:t>: Analytical Tensor-Architecture Modeling </a:t>
            </a:r>
          </a:p>
          <a:p>
            <a:pPr algn="ctr"/>
            <a:r>
              <a:rPr lang="en-US" altLang="zh-CN" sz="4000" dirty="0">
                <a:latin typeface="Book Antiqua" panose="02040602050305030304" pitchFamily="18" charset="0"/>
                <a:cs typeface="Times New Roman" panose="02020603050405020304" pitchFamily="18" charset="0"/>
              </a:rPr>
              <a:t>and Automatic Tensor Program Tuning </a:t>
            </a:r>
          </a:p>
          <a:p>
            <a:pPr algn="ctr"/>
            <a:r>
              <a:rPr lang="en-US" altLang="zh-CN" sz="4000" dirty="0">
                <a:latin typeface="Book Antiqua" panose="02040602050305030304" pitchFamily="18" charset="0"/>
                <a:cs typeface="Times New Roman" panose="02020603050405020304" pitchFamily="18" charset="0"/>
              </a:rPr>
              <a:t>for Spatial Accelerators</a:t>
            </a:r>
            <a:endParaRPr lang="zh-CN" altLang="en-US" sz="4000" dirty="0">
              <a:latin typeface="Book Antiqua" panose="0204060205030503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FC146A7B-6251-4D29-A654-3781BC06CC57}"/>
              </a:ext>
            </a:extLst>
          </p:cNvPr>
          <p:cNvSpPr/>
          <p:nvPr/>
        </p:nvSpPr>
        <p:spPr>
          <a:xfrm>
            <a:off x="152703" y="4305085"/>
            <a:ext cx="11886587" cy="1077218"/>
          </a:xfrm>
          <a:prstGeom prst="rect">
            <a:avLst/>
          </a:prstGeom>
        </p:spPr>
        <p:txBody>
          <a:bodyPr wrap="none">
            <a:spAutoFit/>
          </a:bodyPr>
          <a:lstStyle/>
          <a:p>
            <a:r>
              <a:rPr lang="en-US" altLang="zh-CN" sz="3200" b="1" dirty="0">
                <a:latin typeface="Book Antiqua" panose="02040602050305030304" pitchFamily="18" charset="0"/>
                <a:cs typeface="Times New Roman" panose="02020603050405020304" pitchFamily="18" charset="0"/>
              </a:rPr>
              <a:t>Fuyu Wang</a:t>
            </a:r>
            <a:r>
              <a:rPr lang="en-US" altLang="zh-CN" sz="3200" b="1" baseline="30000" dirty="0">
                <a:latin typeface="Book Antiqua" panose="02040602050305030304" pitchFamily="18" charset="0"/>
                <a:cs typeface="Times New Roman" panose="02020603050405020304" pitchFamily="18" charset="0"/>
              </a:rPr>
              <a:t>1</a:t>
            </a:r>
            <a:r>
              <a:rPr lang="en-US" altLang="zh-CN" sz="3200" dirty="0">
                <a:latin typeface="Book Antiqua" panose="02040602050305030304" pitchFamily="18" charset="0"/>
                <a:cs typeface="Times New Roman" panose="02020603050405020304" pitchFamily="18" charset="0"/>
              </a:rPr>
              <a:t>, </a:t>
            </a:r>
            <a:r>
              <a:rPr lang="en-US" altLang="zh-CN" sz="3200" dirty="0" err="1">
                <a:latin typeface="Book Antiqua" panose="02040602050305030304" pitchFamily="18" charset="0"/>
                <a:cs typeface="Times New Roman" panose="02020603050405020304" pitchFamily="18" charset="0"/>
              </a:rPr>
              <a:t>Minghua</a:t>
            </a:r>
            <a:r>
              <a:rPr lang="en-US" altLang="zh-CN" sz="3200" dirty="0">
                <a:latin typeface="Book Antiqua" panose="02040602050305030304" pitchFamily="18" charset="0"/>
                <a:cs typeface="Times New Roman" panose="02020603050405020304" pitchFamily="18" charset="0"/>
              </a:rPr>
              <a:t> Shen</a:t>
            </a:r>
            <a:r>
              <a:rPr lang="en-US" altLang="zh-CN" sz="3200" baseline="30000" dirty="0">
                <a:latin typeface="Book Antiqua" panose="02040602050305030304" pitchFamily="18" charset="0"/>
                <a:cs typeface="Times New Roman" panose="02020603050405020304" pitchFamily="18" charset="0"/>
              </a:rPr>
              <a:t>1</a:t>
            </a:r>
            <a:r>
              <a:rPr lang="en-US" altLang="zh-CN" sz="3200" dirty="0">
                <a:latin typeface="Book Antiqua" panose="02040602050305030304" pitchFamily="18" charset="0"/>
                <a:cs typeface="Times New Roman" panose="02020603050405020304" pitchFamily="18" charset="0"/>
              </a:rPr>
              <a:t>, </a:t>
            </a:r>
            <a:r>
              <a:rPr lang="en-US" altLang="zh-CN" sz="3200" dirty="0" err="1">
                <a:latin typeface="Book Antiqua" panose="02040602050305030304" pitchFamily="18" charset="0"/>
                <a:cs typeface="Times New Roman" panose="02020603050405020304" pitchFamily="18" charset="0"/>
              </a:rPr>
              <a:t>Yufei</a:t>
            </a:r>
            <a:r>
              <a:rPr lang="en-US" altLang="zh-CN" sz="3200" dirty="0">
                <a:latin typeface="Book Antiqua" panose="02040602050305030304" pitchFamily="18" charset="0"/>
                <a:cs typeface="Times New Roman" panose="02020603050405020304" pitchFamily="18" charset="0"/>
              </a:rPr>
              <a:t> Ding</a:t>
            </a:r>
            <a:r>
              <a:rPr lang="en-US" altLang="zh-CN" sz="3200" baseline="30000" dirty="0">
                <a:latin typeface="Book Antiqua" panose="02040602050305030304" pitchFamily="18" charset="0"/>
                <a:cs typeface="Times New Roman" panose="02020603050405020304" pitchFamily="18" charset="0"/>
              </a:rPr>
              <a:t>2</a:t>
            </a:r>
            <a:r>
              <a:rPr lang="en-US" altLang="zh-CN" sz="3200" dirty="0">
                <a:latin typeface="Book Antiqua" panose="02040602050305030304" pitchFamily="18" charset="0"/>
                <a:cs typeface="Times New Roman" panose="02020603050405020304" pitchFamily="18" charset="0"/>
              </a:rPr>
              <a:t>, and </a:t>
            </a:r>
            <a:r>
              <a:rPr lang="en-US" altLang="zh-CN" sz="3200" dirty="0" err="1">
                <a:latin typeface="Book Antiqua" panose="02040602050305030304" pitchFamily="18" charset="0"/>
                <a:cs typeface="Times New Roman" panose="02020603050405020304" pitchFamily="18" charset="0"/>
              </a:rPr>
              <a:t>Nong</a:t>
            </a:r>
            <a:r>
              <a:rPr lang="en-US" altLang="zh-CN" sz="3200" dirty="0">
                <a:latin typeface="Book Antiqua" panose="02040602050305030304" pitchFamily="18" charset="0"/>
                <a:cs typeface="Times New Roman" panose="02020603050405020304" pitchFamily="18" charset="0"/>
              </a:rPr>
              <a:t> Xiao</a:t>
            </a:r>
            <a:r>
              <a:rPr lang="en-US" altLang="zh-CN" sz="3200" baseline="30000" dirty="0">
                <a:latin typeface="Book Antiqua" panose="02040602050305030304" pitchFamily="18" charset="0"/>
                <a:cs typeface="Times New Roman" panose="02020603050405020304" pitchFamily="18" charset="0"/>
              </a:rPr>
              <a:t>1</a:t>
            </a:r>
            <a:endParaRPr lang="en-US" altLang="zh-CN" sz="3200" dirty="0">
              <a:latin typeface="Book Antiqua" panose="02040602050305030304" pitchFamily="18" charset="0"/>
              <a:cs typeface="Times New Roman" panose="02020603050405020304" pitchFamily="18" charset="0"/>
            </a:endParaRPr>
          </a:p>
          <a:p>
            <a:r>
              <a:rPr lang="zh-CN" altLang="en-US" sz="3200" dirty="0">
                <a:latin typeface="Book Antiqua" panose="02040602050305030304" pitchFamily="18" charset="0"/>
                <a:cs typeface="Times" panose="02020603050405020304" pitchFamily="18" charset="0"/>
              </a:rPr>
              <a:t>Sun Yat-sen University</a:t>
            </a:r>
            <a:r>
              <a:rPr lang="en-US" altLang="zh-CN" sz="3200" baseline="30000" dirty="0">
                <a:latin typeface="Book Antiqua" panose="02040602050305030304" pitchFamily="18" charset="0"/>
                <a:cs typeface="Times" panose="02020603050405020304" pitchFamily="18" charset="0"/>
              </a:rPr>
              <a:t>1 </a:t>
            </a:r>
            <a:r>
              <a:rPr lang="en-US" altLang="zh-CN" sz="3200" dirty="0">
                <a:latin typeface="Book Antiqua" panose="02040602050305030304" pitchFamily="18" charset="0"/>
                <a:cs typeface="Times" panose="02020603050405020304" pitchFamily="18" charset="0"/>
              </a:rPr>
              <a:t>and University of California, San Diego</a:t>
            </a:r>
            <a:r>
              <a:rPr lang="en-US" altLang="zh-CN" sz="3200" baseline="30000" dirty="0">
                <a:latin typeface="Book Antiqua" panose="02040602050305030304" pitchFamily="18" charset="0"/>
                <a:cs typeface="Times" panose="02020603050405020304" pitchFamily="18" charset="0"/>
              </a:rPr>
              <a:t>2</a:t>
            </a:r>
            <a:endParaRPr lang="zh-CN" altLang="en-US" sz="3200" dirty="0">
              <a:latin typeface="Book Antiqua" panose="02040602050305030304" pitchFamily="18" charset="0"/>
              <a:cs typeface="Times" panose="02020603050405020304" pitchFamily="18" charset="0"/>
            </a:endParaRPr>
          </a:p>
        </p:txBody>
      </p:sp>
      <p:sp>
        <p:nvSpPr>
          <p:cNvPr id="3" name="矩形 2">
            <a:extLst>
              <a:ext uri="{FF2B5EF4-FFF2-40B4-BE49-F238E27FC236}">
                <a16:creationId xmlns:a16="http://schemas.microsoft.com/office/drawing/2014/main" id="{D8496FEA-70D0-4B05-A5E5-4F10626F174C}"/>
              </a:ext>
            </a:extLst>
          </p:cNvPr>
          <p:cNvSpPr/>
          <p:nvPr/>
        </p:nvSpPr>
        <p:spPr>
          <a:xfrm>
            <a:off x="0" y="-19064"/>
            <a:ext cx="12192000" cy="1276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3200" dirty="0">
                <a:solidFill>
                  <a:schemeClr val="tx1"/>
                </a:solidFill>
                <a:latin typeface="Book Antiqua" panose="02040602050305030304" pitchFamily="18" charset="0"/>
                <a:cs typeface="Times" panose="02020603050405020304" pitchFamily="18" charset="0"/>
              </a:rPr>
              <a:t>  </a:t>
            </a:r>
            <a:r>
              <a:rPr lang="en-US" altLang="zh-CN" sz="3200" dirty="0" err="1">
                <a:solidFill>
                  <a:schemeClr val="tx1"/>
                </a:solidFill>
                <a:latin typeface="Book Antiqua" panose="02040602050305030304" pitchFamily="18" charset="0"/>
                <a:cs typeface="Times" panose="02020603050405020304" pitchFamily="18" charset="0"/>
              </a:rPr>
              <a:t>ChinaSys</a:t>
            </a:r>
            <a:r>
              <a:rPr lang="en-US" altLang="zh-CN" sz="3200" dirty="0">
                <a:solidFill>
                  <a:schemeClr val="tx1"/>
                </a:solidFill>
                <a:latin typeface="Book Antiqua" panose="02040602050305030304" pitchFamily="18" charset="0"/>
                <a:cs typeface="Times" panose="02020603050405020304" pitchFamily="18" charset="0"/>
              </a:rPr>
              <a:t> 2024</a:t>
            </a:r>
          </a:p>
        </p:txBody>
      </p:sp>
      <p:pic>
        <p:nvPicPr>
          <p:cNvPr id="1386" name="Picture 362" descr="Sun Yat-sen University">
            <a:extLst>
              <a:ext uri="{FF2B5EF4-FFF2-40B4-BE49-F238E27FC236}">
                <a16:creationId xmlns:a16="http://schemas.microsoft.com/office/drawing/2014/main" id="{64742D0E-7B58-4293-9951-7DAA9A4B5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67908"/>
            <a:ext cx="3513229" cy="11987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a:extLst>
              <a:ext uri="{FF2B5EF4-FFF2-40B4-BE49-F238E27FC236}">
                <a16:creationId xmlns:a16="http://schemas.microsoft.com/office/drawing/2014/main" id="{8EB34773-177B-4CDA-9B94-BE6FEF80C6B4}"/>
              </a:ext>
            </a:extLst>
          </p:cNvPr>
          <p:cNvCxnSpPr/>
          <p:nvPr/>
        </p:nvCxnSpPr>
        <p:spPr>
          <a:xfrm>
            <a:off x="281135" y="4173449"/>
            <a:ext cx="11629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ED00CFD7-6753-7D6C-4F50-CB48E3FC7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1" y="396064"/>
            <a:ext cx="2855494" cy="571099"/>
          </a:xfrm>
          <a:prstGeom prst="rect">
            <a:avLst/>
          </a:prstGeom>
        </p:spPr>
      </p:pic>
      <p:pic>
        <p:nvPicPr>
          <p:cNvPr id="20" name="图片 19">
            <a:extLst>
              <a:ext uri="{FF2B5EF4-FFF2-40B4-BE49-F238E27FC236}">
                <a16:creationId xmlns:a16="http://schemas.microsoft.com/office/drawing/2014/main" id="{B86CB105-9CCF-4AD6-2B8A-A91185C59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546" y="142223"/>
            <a:ext cx="1047086" cy="1047086"/>
          </a:xfrm>
          <a:prstGeom prst="rect">
            <a:avLst/>
          </a:prstGeom>
        </p:spPr>
      </p:pic>
    </p:spTree>
    <p:extLst>
      <p:ext uri="{BB962C8B-B14F-4D97-AF65-F5344CB8AC3E}">
        <p14:creationId xmlns:p14="http://schemas.microsoft.com/office/powerpoint/2010/main" val="114572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Overview</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 name="圆角矩形 4">
            <a:extLst>
              <a:ext uri="{FF2B5EF4-FFF2-40B4-BE49-F238E27FC236}">
                <a16:creationId xmlns:a16="http://schemas.microsoft.com/office/drawing/2014/main" id="{587F1CE3-3741-9415-BA76-F3E1CC8DF54E}"/>
              </a:ext>
            </a:extLst>
          </p:cNvPr>
          <p:cNvSpPr/>
          <p:nvPr/>
        </p:nvSpPr>
        <p:spPr>
          <a:xfrm>
            <a:off x="-79240" y="2892801"/>
            <a:ext cx="1746543" cy="599316"/>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Spatial </a:t>
            </a:r>
          </a:p>
          <a:p>
            <a:pPr algn="ctr"/>
            <a:r>
              <a:rPr kumimoji="1" lang="en-US" altLang="zh-CN" b="1" dirty="0">
                <a:solidFill>
                  <a:schemeClr val="tx1"/>
                </a:solidFill>
                <a:latin typeface="Book Antiqua" panose="02040602050305030304" pitchFamily="18" charset="0"/>
              </a:rPr>
              <a:t>Architectures</a:t>
            </a:r>
            <a:endParaRPr kumimoji="1" lang="en-US" altLang="zh-CN" dirty="0">
              <a:solidFill>
                <a:schemeClr val="tx1"/>
              </a:solidFill>
              <a:latin typeface="Book Antiqua" panose="02040602050305030304" pitchFamily="18" charset="0"/>
            </a:endParaRPr>
          </a:p>
        </p:txBody>
      </p:sp>
      <p:sp>
        <p:nvSpPr>
          <p:cNvPr id="5" name="圆角矩形 4">
            <a:extLst>
              <a:ext uri="{FF2B5EF4-FFF2-40B4-BE49-F238E27FC236}">
                <a16:creationId xmlns:a16="http://schemas.microsoft.com/office/drawing/2014/main" id="{C7E5DC52-CED1-CB75-4F9C-AD80E4C04DA8}"/>
              </a:ext>
            </a:extLst>
          </p:cNvPr>
          <p:cNvSpPr/>
          <p:nvPr/>
        </p:nvSpPr>
        <p:spPr>
          <a:xfrm>
            <a:off x="-471069" y="1227260"/>
            <a:ext cx="2548873" cy="61065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Tensor</a:t>
            </a:r>
          </a:p>
          <a:p>
            <a:pPr algn="ctr"/>
            <a:r>
              <a:rPr kumimoji="1" lang="en-US" altLang="zh-CN" b="1" dirty="0">
                <a:solidFill>
                  <a:schemeClr val="tx1"/>
                </a:solidFill>
                <a:latin typeface="Book Antiqua" panose="02040602050305030304" pitchFamily="18" charset="0"/>
              </a:rPr>
              <a:t> Computations</a:t>
            </a:r>
          </a:p>
        </p:txBody>
      </p:sp>
      <p:sp>
        <p:nvSpPr>
          <p:cNvPr id="6" name="圆角矩形 4">
            <a:extLst>
              <a:ext uri="{FF2B5EF4-FFF2-40B4-BE49-F238E27FC236}">
                <a16:creationId xmlns:a16="http://schemas.microsoft.com/office/drawing/2014/main" id="{1E4CDA75-FC90-6A5C-4342-D9737E551895}"/>
              </a:ext>
            </a:extLst>
          </p:cNvPr>
          <p:cNvSpPr/>
          <p:nvPr/>
        </p:nvSpPr>
        <p:spPr>
          <a:xfrm>
            <a:off x="4662416" y="1409740"/>
            <a:ext cx="2318748" cy="1257472"/>
          </a:xfrm>
          <a:prstGeom prst="roundRect">
            <a:avLst>
              <a:gd name="adj" fmla="val 7784"/>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Tensor Program </a:t>
            </a:r>
          </a:p>
          <a:p>
            <a:r>
              <a:rPr kumimoji="1" lang="en-US" altLang="zh-CN" sz="2000" b="1" dirty="0">
                <a:solidFill>
                  <a:schemeClr val="tx1"/>
                </a:solidFill>
                <a:latin typeface="Book Antiqua" panose="02040602050305030304" pitchFamily="18" charset="0"/>
              </a:rPr>
              <a:t>Design Space</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Sub-spaces of tunable params.</a:t>
            </a:r>
          </a:p>
        </p:txBody>
      </p:sp>
      <p:sp>
        <p:nvSpPr>
          <p:cNvPr id="7" name="圆角矩形 4">
            <a:extLst>
              <a:ext uri="{FF2B5EF4-FFF2-40B4-BE49-F238E27FC236}">
                <a16:creationId xmlns:a16="http://schemas.microsoft.com/office/drawing/2014/main" id="{3CB2992A-C5A6-5E50-BF8C-7AE38CE4EE0E}"/>
              </a:ext>
            </a:extLst>
          </p:cNvPr>
          <p:cNvSpPr/>
          <p:nvPr/>
        </p:nvSpPr>
        <p:spPr>
          <a:xfrm>
            <a:off x="65873" y="1258903"/>
            <a:ext cx="1521247" cy="1417854"/>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8" name="圆角矩形 4">
            <a:extLst>
              <a:ext uri="{FF2B5EF4-FFF2-40B4-BE49-F238E27FC236}">
                <a16:creationId xmlns:a16="http://schemas.microsoft.com/office/drawing/2014/main" id="{F09D57CB-A8E1-12FF-B8E7-A69CFDBF2F2A}"/>
              </a:ext>
            </a:extLst>
          </p:cNvPr>
          <p:cNvSpPr/>
          <p:nvPr/>
        </p:nvSpPr>
        <p:spPr>
          <a:xfrm>
            <a:off x="281841" y="1834675"/>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GEMM</a:t>
            </a:r>
          </a:p>
        </p:txBody>
      </p:sp>
      <p:sp>
        <p:nvSpPr>
          <p:cNvPr id="9" name="圆角矩形 4">
            <a:extLst>
              <a:ext uri="{FF2B5EF4-FFF2-40B4-BE49-F238E27FC236}">
                <a16:creationId xmlns:a16="http://schemas.microsoft.com/office/drawing/2014/main" id="{347E90DE-2EB4-7506-5402-EB1EA37FA458}"/>
              </a:ext>
            </a:extLst>
          </p:cNvPr>
          <p:cNvSpPr/>
          <p:nvPr/>
        </p:nvSpPr>
        <p:spPr>
          <a:xfrm>
            <a:off x="281841" y="2177128"/>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C2D</a:t>
            </a:r>
          </a:p>
        </p:txBody>
      </p:sp>
      <p:sp>
        <p:nvSpPr>
          <p:cNvPr id="11" name="圆角矩形 4">
            <a:extLst>
              <a:ext uri="{FF2B5EF4-FFF2-40B4-BE49-F238E27FC236}">
                <a16:creationId xmlns:a16="http://schemas.microsoft.com/office/drawing/2014/main" id="{4E694CB9-382F-0B42-BCEF-2B4C684318AC}"/>
              </a:ext>
            </a:extLst>
          </p:cNvPr>
          <p:cNvSpPr/>
          <p:nvPr/>
        </p:nvSpPr>
        <p:spPr>
          <a:xfrm>
            <a:off x="65873" y="2882269"/>
            <a:ext cx="1521247" cy="1408083"/>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13" name="圆角矩形 4">
            <a:extLst>
              <a:ext uri="{FF2B5EF4-FFF2-40B4-BE49-F238E27FC236}">
                <a16:creationId xmlns:a16="http://schemas.microsoft.com/office/drawing/2014/main" id="{BDCBC083-BBD2-73EC-582E-1A6168A2835B}"/>
              </a:ext>
            </a:extLst>
          </p:cNvPr>
          <p:cNvSpPr/>
          <p:nvPr/>
        </p:nvSpPr>
        <p:spPr>
          <a:xfrm>
            <a:off x="294209" y="3804414"/>
            <a:ext cx="1064577"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NVDLA</a:t>
            </a:r>
          </a:p>
        </p:txBody>
      </p:sp>
      <p:sp>
        <p:nvSpPr>
          <p:cNvPr id="14" name="圆角矩形 4">
            <a:extLst>
              <a:ext uri="{FF2B5EF4-FFF2-40B4-BE49-F238E27FC236}">
                <a16:creationId xmlns:a16="http://schemas.microsoft.com/office/drawing/2014/main" id="{EF0A1485-1D5B-699E-2FF7-EB58134E52EA}"/>
              </a:ext>
            </a:extLst>
          </p:cNvPr>
          <p:cNvSpPr/>
          <p:nvPr/>
        </p:nvSpPr>
        <p:spPr>
          <a:xfrm>
            <a:off x="294209" y="3466068"/>
            <a:ext cx="1064576"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Simba</a:t>
            </a:r>
          </a:p>
        </p:txBody>
      </p:sp>
      <p:sp>
        <p:nvSpPr>
          <p:cNvPr id="16" name="圆角矩形 4">
            <a:extLst>
              <a:ext uri="{FF2B5EF4-FFF2-40B4-BE49-F238E27FC236}">
                <a16:creationId xmlns:a16="http://schemas.microsoft.com/office/drawing/2014/main" id="{50AF5F28-3E74-055B-7C59-768AC6794A91}"/>
              </a:ext>
            </a:extLst>
          </p:cNvPr>
          <p:cNvSpPr/>
          <p:nvPr/>
        </p:nvSpPr>
        <p:spPr>
          <a:xfrm>
            <a:off x="294208" y="3995168"/>
            <a:ext cx="1064577"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sp>
        <p:nvSpPr>
          <p:cNvPr id="17" name="圆角矩形 4">
            <a:extLst>
              <a:ext uri="{FF2B5EF4-FFF2-40B4-BE49-F238E27FC236}">
                <a16:creationId xmlns:a16="http://schemas.microsoft.com/office/drawing/2014/main" id="{8975E909-0F78-27C1-9E76-DE9F92316B9D}"/>
              </a:ext>
            </a:extLst>
          </p:cNvPr>
          <p:cNvSpPr/>
          <p:nvPr/>
        </p:nvSpPr>
        <p:spPr>
          <a:xfrm>
            <a:off x="4662361" y="2774140"/>
            <a:ext cx="2318748" cy="1257473"/>
          </a:xfrm>
          <a:prstGeom prst="roundRect">
            <a:avLst>
              <a:gd name="adj" fmla="val 7784"/>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Tunable Params.</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Tile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Parallel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Loop order</a:t>
            </a:r>
          </a:p>
        </p:txBody>
      </p:sp>
      <p:grpSp>
        <p:nvGrpSpPr>
          <p:cNvPr id="18" name="组合 17">
            <a:extLst>
              <a:ext uri="{FF2B5EF4-FFF2-40B4-BE49-F238E27FC236}">
                <a16:creationId xmlns:a16="http://schemas.microsoft.com/office/drawing/2014/main" id="{F60D4C75-44E2-DAA7-7C9C-B039FB37743E}"/>
              </a:ext>
            </a:extLst>
          </p:cNvPr>
          <p:cNvGrpSpPr/>
          <p:nvPr/>
        </p:nvGrpSpPr>
        <p:grpSpPr>
          <a:xfrm>
            <a:off x="6633419" y="1522364"/>
            <a:ext cx="4493518" cy="2475416"/>
            <a:chOff x="11417376" y="959566"/>
            <a:chExt cx="4493518" cy="2509506"/>
          </a:xfrm>
        </p:grpSpPr>
        <p:sp>
          <p:nvSpPr>
            <p:cNvPr id="21" name="圆角矩形 4">
              <a:extLst>
                <a:ext uri="{FF2B5EF4-FFF2-40B4-BE49-F238E27FC236}">
                  <a16:creationId xmlns:a16="http://schemas.microsoft.com/office/drawing/2014/main" id="{58D5014C-D9D3-6B8F-9380-AA7145716615}"/>
                </a:ext>
              </a:extLst>
            </p:cNvPr>
            <p:cNvSpPr/>
            <p:nvPr/>
          </p:nvSpPr>
          <p:spPr>
            <a:xfrm>
              <a:off x="12126024" y="1179565"/>
              <a:ext cx="2793435" cy="2289507"/>
            </a:xfrm>
            <a:prstGeom prst="roundRect">
              <a:avLst>
                <a:gd name="adj" fmla="val 4906"/>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9" name="圆角矩形 4">
              <a:extLst>
                <a:ext uri="{FF2B5EF4-FFF2-40B4-BE49-F238E27FC236}">
                  <a16:creationId xmlns:a16="http://schemas.microsoft.com/office/drawing/2014/main" id="{4BFE252C-4489-77F6-7A7D-F0926785C967}"/>
                </a:ext>
              </a:extLst>
            </p:cNvPr>
            <p:cNvSpPr/>
            <p:nvPr/>
          </p:nvSpPr>
          <p:spPr>
            <a:xfrm>
              <a:off x="11417376" y="959566"/>
              <a:ext cx="4493518"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Automatic Tuner</a:t>
              </a:r>
              <a:endParaRPr kumimoji="1" lang="en-US" altLang="zh-CN" sz="2000" dirty="0">
                <a:solidFill>
                  <a:schemeClr val="tx1"/>
                </a:solidFill>
                <a:latin typeface="Book Antiqua" panose="02040602050305030304" pitchFamily="18" charset="0"/>
              </a:endParaRPr>
            </a:p>
          </p:txBody>
        </p:sp>
        <p:sp>
          <p:nvSpPr>
            <p:cNvPr id="20" name="圆角矩形 4">
              <a:extLst>
                <a:ext uri="{FF2B5EF4-FFF2-40B4-BE49-F238E27FC236}">
                  <a16:creationId xmlns:a16="http://schemas.microsoft.com/office/drawing/2014/main" id="{9DDD3CB7-2887-C3A8-F2CA-AA338462FF3A}"/>
                </a:ext>
              </a:extLst>
            </p:cNvPr>
            <p:cNvSpPr/>
            <p:nvPr/>
          </p:nvSpPr>
          <p:spPr>
            <a:xfrm>
              <a:off x="12254995" y="1704914"/>
              <a:ext cx="2522213" cy="739975"/>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Transformer-based</a:t>
              </a:r>
            </a:p>
            <a:p>
              <a:pPr algn="ctr"/>
              <a:r>
                <a:rPr kumimoji="1" lang="en-US" altLang="zh-CN" sz="2000" b="1" dirty="0">
                  <a:solidFill>
                    <a:schemeClr val="tx1"/>
                  </a:solidFill>
                  <a:latin typeface="Book Antiqua" panose="02040602050305030304" pitchFamily="18" charset="0"/>
                </a:rPr>
                <a:t>Exploration</a:t>
              </a:r>
              <a:endParaRPr kumimoji="1" lang="en-US" altLang="zh-CN" sz="2000" dirty="0">
                <a:solidFill>
                  <a:schemeClr val="tx1"/>
                </a:solidFill>
                <a:latin typeface="Book Antiqua" panose="02040602050305030304" pitchFamily="18" charset="0"/>
              </a:endParaRPr>
            </a:p>
          </p:txBody>
        </p:sp>
        <p:sp>
          <p:nvSpPr>
            <p:cNvPr id="22" name="圆角矩形 4">
              <a:extLst>
                <a:ext uri="{FF2B5EF4-FFF2-40B4-BE49-F238E27FC236}">
                  <a16:creationId xmlns:a16="http://schemas.microsoft.com/office/drawing/2014/main" id="{C5531FF2-5C78-C7DC-9137-BFA29F09555C}"/>
                </a:ext>
              </a:extLst>
            </p:cNvPr>
            <p:cNvSpPr/>
            <p:nvPr/>
          </p:nvSpPr>
          <p:spPr>
            <a:xfrm>
              <a:off x="12225533" y="2592238"/>
              <a:ext cx="2592300" cy="756000"/>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780" b="1" dirty="0">
                  <a:solidFill>
                    <a:schemeClr val="tx1"/>
                  </a:solidFill>
                  <a:latin typeface="Book Antiqua" panose="02040602050305030304" pitchFamily="18" charset="0"/>
                </a:rPr>
                <a:t>Policy Gradient-based</a:t>
              </a:r>
            </a:p>
            <a:p>
              <a:pPr algn="ctr"/>
              <a:r>
                <a:rPr kumimoji="1" lang="en-US" altLang="zh-CN" sz="1780" b="1" dirty="0">
                  <a:solidFill>
                    <a:schemeClr val="tx1"/>
                  </a:solidFill>
                  <a:latin typeface="Book Antiqua" panose="02040602050305030304" pitchFamily="18" charset="0"/>
                </a:rPr>
                <a:t>Optimization</a:t>
              </a:r>
              <a:endParaRPr kumimoji="1" lang="en-US" altLang="zh-CN" sz="1780" dirty="0">
                <a:solidFill>
                  <a:schemeClr val="tx1"/>
                </a:solidFill>
                <a:latin typeface="Book Antiqua" panose="02040602050305030304" pitchFamily="18" charset="0"/>
              </a:endParaRPr>
            </a:p>
          </p:txBody>
        </p:sp>
      </p:grpSp>
      <p:sp>
        <p:nvSpPr>
          <p:cNvPr id="23" name="圆角矩形 4">
            <a:extLst>
              <a:ext uri="{FF2B5EF4-FFF2-40B4-BE49-F238E27FC236}">
                <a16:creationId xmlns:a16="http://schemas.microsoft.com/office/drawing/2014/main" id="{7A83F7BD-ECED-A54D-B952-E5CE44800F1C}"/>
              </a:ext>
            </a:extLst>
          </p:cNvPr>
          <p:cNvSpPr/>
          <p:nvPr/>
        </p:nvSpPr>
        <p:spPr>
          <a:xfrm>
            <a:off x="281840" y="2381572"/>
            <a:ext cx="1032391"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cxnSp>
        <p:nvCxnSpPr>
          <p:cNvPr id="25" name="直接箭头连接符 6">
            <a:extLst>
              <a:ext uri="{FF2B5EF4-FFF2-40B4-BE49-F238E27FC236}">
                <a16:creationId xmlns:a16="http://schemas.microsoft.com/office/drawing/2014/main" id="{393B9FA4-AFA3-3477-2301-19E36008D803}"/>
              </a:ext>
            </a:extLst>
          </p:cNvPr>
          <p:cNvCxnSpPr>
            <a:cxnSpLocks/>
            <a:stCxn id="7" idx="3"/>
          </p:cNvCxnSpPr>
          <p:nvPr/>
        </p:nvCxnSpPr>
        <p:spPr>
          <a:xfrm flipV="1">
            <a:off x="1587120" y="1964378"/>
            <a:ext cx="489241" cy="345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74">
            <a:extLst>
              <a:ext uri="{FF2B5EF4-FFF2-40B4-BE49-F238E27FC236}">
                <a16:creationId xmlns:a16="http://schemas.microsoft.com/office/drawing/2014/main" id="{7B4A6AED-3434-33DF-E606-6C116DD478CE}"/>
              </a:ext>
            </a:extLst>
          </p:cNvPr>
          <p:cNvCxnSpPr>
            <a:cxnSpLocks/>
            <a:stCxn id="11" idx="3"/>
          </p:cNvCxnSpPr>
          <p:nvPr/>
        </p:nvCxnSpPr>
        <p:spPr>
          <a:xfrm flipV="1">
            <a:off x="1587120" y="3582099"/>
            <a:ext cx="478859" cy="421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14">
            <a:extLst>
              <a:ext uri="{FF2B5EF4-FFF2-40B4-BE49-F238E27FC236}">
                <a16:creationId xmlns:a16="http://schemas.microsoft.com/office/drawing/2014/main" id="{8775DB94-75B5-4EF3-80C5-9832EBD35B08}"/>
              </a:ext>
            </a:extLst>
          </p:cNvPr>
          <p:cNvCxnSpPr>
            <a:cxnSpLocks/>
            <a:stCxn id="6" idx="0"/>
            <a:endCxn id="21" idx="0"/>
          </p:cNvCxnSpPr>
          <p:nvPr/>
        </p:nvCxnSpPr>
        <p:spPr>
          <a:xfrm rot="16200000" flipH="1">
            <a:off x="7115470" y="116060"/>
            <a:ext cx="329634" cy="2916995"/>
          </a:xfrm>
          <a:prstGeom prst="bentConnector3">
            <a:avLst>
              <a:gd name="adj1" fmla="val -6935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箭头连接符 85">
            <a:extLst>
              <a:ext uri="{FF2B5EF4-FFF2-40B4-BE49-F238E27FC236}">
                <a16:creationId xmlns:a16="http://schemas.microsoft.com/office/drawing/2014/main" id="{75875357-F29D-F14D-40DF-3A3AF77A1435}"/>
              </a:ext>
            </a:extLst>
          </p:cNvPr>
          <p:cNvCxnSpPr>
            <a:cxnSpLocks/>
          </p:cNvCxnSpPr>
          <p:nvPr/>
        </p:nvCxnSpPr>
        <p:spPr>
          <a:xfrm>
            <a:off x="4259838" y="2136986"/>
            <a:ext cx="40252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接箭头连接符 91">
            <a:extLst>
              <a:ext uri="{FF2B5EF4-FFF2-40B4-BE49-F238E27FC236}">
                <a16:creationId xmlns:a16="http://schemas.microsoft.com/office/drawing/2014/main" id="{BAE4B576-14AB-212C-2719-D3D8A3856708}"/>
              </a:ext>
            </a:extLst>
          </p:cNvPr>
          <p:cNvCxnSpPr>
            <a:cxnSpLocks/>
            <a:endCxn id="17" idx="3"/>
          </p:cNvCxnSpPr>
          <p:nvPr/>
        </p:nvCxnSpPr>
        <p:spPr>
          <a:xfrm flipH="1">
            <a:off x="6981109" y="3402877"/>
            <a:ext cx="36095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连接符: 肘形 96">
            <a:extLst>
              <a:ext uri="{FF2B5EF4-FFF2-40B4-BE49-F238E27FC236}">
                <a16:creationId xmlns:a16="http://schemas.microsoft.com/office/drawing/2014/main" id="{66C5E71B-2BCD-C2F9-14ED-18480DEB2947}"/>
              </a:ext>
            </a:extLst>
          </p:cNvPr>
          <p:cNvCxnSpPr>
            <a:cxnSpLocks/>
            <a:stCxn id="17" idx="2"/>
            <a:endCxn id="58" idx="2"/>
          </p:cNvCxnSpPr>
          <p:nvPr/>
        </p:nvCxnSpPr>
        <p:spPr>
          <a:xfrm rot="5400000" flipH="1">
            <a:off x="4384497" y="2594375"/>
            <a:ext cx="220842" cy="2653635"/>
          </a:xfrm>
          <a:prstGeom prst="bentConnector3">
            <a:avLst>
              <a:gd name="adj1" fmla="val -103513"/>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104">
            <a:extLst>
              <a:ext uri="{FF2B5EF4-FFF2-40B4-BE49-F238E27FC236}">
                <a16:creationId xmlns:a16="http://schemas.microsoft.com/office/drawing/2014/main" id="{87BE9040-ADA6-25B6-7A1A-48250A4274FB}"/>
              </a:ext>
            </a:extLst>
          </p:cNvPr>
          <p:cNvCxnSpPr>
            <a:cxnSpLocks/>
            <a:stCxn id="21" idx="3"/>
            <a:endCxn id="33" idx="1"/>
          </p:cNvCxnSpPr>
          <p:nvPr/>
        </p:nvCxnSpPr>
        <p:spPr>
          <a:xfrm>
            <a:off x="10135502" y="2868577"/>
            <a:ext cx="482902" cy="55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93DEBD42-3CF0-C3FC-E8C9-B593AA1528A2}"/>
              </a:ext>
            </a:extLst>
          </p:cNvPr>
          <p:cNvGrpSpPr/>
          <p:nvPr/>
        </p:nvGrpSpPr>
        <p:grpSpPr>
          <a:xfrm>
            <a:off x="10476153" y="2218215"/>
            <a:ext cx="1850104" cy="1323439"/>
            <a:chOff x="13565861" y="893780"/>
            <a:chExt cx="1850104" cy="1360401"/>
          </a:xfrm>
        </p:grpSpPr>
        <p:sp>
          <p:nvSpPr>
            <p:cNvPr id="33" name="圆角矩形 4">
              <a:extLst>
                <a:ext uri="{FF2B5EF4-FFF2-40B4-BE49-F238E27FC236}">
                  <a16:creationId xmlns:a16="http://schemas.microsoft.com/office/drawing/2014/main" id="{ECFD1DC6-EFC5-3421-295C-DA784E6D20F3}"/>
                </a:ext>
              </a:extLst>
            </p:cNvPr>
            <p:cNvSpPr/>
            <p:nvPr/>
          </p:nvSpPr>
          <p:spPr>
            <a:xfrm>
              <a:off x="13708112" y="893780"/>
              <a:ext cx="1530250" cy="134854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chemeClr val="tx1"/>
                </a:solidFill>
                <a:latin typeface="Book Antiqua" panose="02040602050305030304" pitchFamily="18" charset="0"/>
              </a:endParaRPr>
            </a:p>
          </p:txBody>
        </p:sp>
        <p:sp>
          <p:nvSpPr>
            <p:cNvPr id="34" name="矩形 33">
              <a:extLst>
                <a:ext uri="{FF2B5EF4-FFF2-40B4-BE49-F238E27FC236}">
                  <a16:creationId xmlns:a16="http://schemas.microsoft.com/office/drawing/2014/main" id="{92837FA8-E036-805C-8B3B-4264E8ED0DB7}"/>
                </a:ext>
              </a:extLst>
            </p:cNvPr>
            <p:cNvSpPr/>
            <p:nvPr/>
          </p:nvSpPr>
          <p:spPr>
            <a:xfrm>
              <a:off x="13565861" y="893780"/>
              <a:ext cx="1850104" cy="1360401"/>
            </a:xfrm>
            <a:prstGeom prst="rect">
              <a:avLst/>
            </a:prstGeom>
          </p:spPr>
          <p:txBody>
            <a:bodyPr wrap="square">
              <a:spAutoFit/>
            </a:bodyPr>
            <a:lstStyle/>
            <a:p>
              <a:pPr algn="ctr"/>
              <a:r>
                <a:rPr kumimoji="1" lang="en-US" altLang="zh-CN" sz="2000" b="1" dirty="0">
                  <a:latin typeface="Book Antiqua" panose="02040602050305030304" pitchFamily="18" charset="0"/>
                </a:rPr>
                <a:t>High-performance</a:t>
              </a:r>
            </a:p>
            <a:p>
              <a:pPr algn="ctr"/>
              <a:r>
                <a:rPr kumimoji="1" lang="en-US" altLang="zh-CN" sz="2000" b="1" dirty="0">
                  <a:latin typeface="Book Antiqua" panose="02040602050305030304" pitchFamily="18" charset="0"/>
                </a:rPr>
                <a:t>Tensor Program</a:t>
              </a:r>
              <a:endParaRPr kumimoji="1" lang="en-US" altLang="zh-CN" sz="2000" dirty="0">
                <a:latin typeface="Book Antiqua" panose="02040602050305030304" pitchFamily="18" charset="0"/>
              </a:endParaRPr>
            </a:p>
          </p:txBody>
        </p:sp>
      </p:grpSp>
      <p:sp>
        <p:nvSpPr>
          <p:cNvPr id="35" name="圆角矩形 4">
            <a:extLst>
              <a:ext uri="{FF2B5EF4-FFF2-40B4-BE49-F238E27FC236}">
                <a16:creationId xmlns:a16="http://schemas.microsoft.com/office/drawing/2014/main" id="{B3622DFE-5D8E-9CF1-8B05-10B21DCCA8EF}"/>
              </a:ext>
            </a:extLst>
          </p:cNvPr>
          <p:cNvSpPr/>
          <p:nvPr/>
        </p:nvSpPr>
        <p:spPr>
          <a:xfrm>
            <a:off x="7161632" y="1029808"/>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①</a:t>
            </a:r>
            <a:endParaRPr kumimoji="1" lang="en-US" altLang="zh-CN" sz="2000" dirty="0">
              <a:solidFill>
                <a:schemeClr val="tx1"/>
              </a:solidFill>
              <a:latin typeface="Book Antiqua" panose="02040602050305030304" pitchFamily="18" charset="0"/>
            </a:endParaRPr>
          </a:p>
        </p:txBody>
      </p:sp>
      <p:sp>
        <p:nvSpPr>
          <p:cNvPr id="36" name="圆角矩形 4">
            <a:extLst>
              <a:ext uri="{FF2B5EF4-FFF2-40B4-BE49-F238E27FC236}">
                <a16:creationId xmlns:a16="http://schemas.microsoft.com/office/drawing/2014/main" id="{F6B433CD-ECEE-3D36-8E5E-27112E9AAD92}"/>
              </a:ext>
            </a:extLst>
          </p:cNvPr>
          <p:cNvSpPr/>
          <p:nvPr/>
        </p:nvSpPr>
        <p:spPr>
          <a:xfrm>
            <a:off x="4136067" y="3744561"/>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②</a:t>
            </a:r>
            <a:endParaRPr kumimoji="1" lang="en-US" altLang="zh-CN" sz="2000" dirty="0">
              <a:solidFill>
                <a:schemeClr val="tx1"/>
              </a:solidFill>
              <a:latin typeface="Book Antiqua" panose="02040602050305030304" pitchFamily="18" charset="0"/>
            </a:endParaRP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nvGrpSpPr>
          <p:cNvPr id="39" name="组合 38">
            <a:extLst>
              <a:ext uri="{FF2B5EF4-FFF2-40B4-BE49-F238E27FC236}">
                <a16:creationId xmlns:a16="http://schemas.microsoft.com/office/drawing/2014/main" id="{B030A8A8-8DB5-0419-CDEA-01D5164F8D80}"/>
              </a:ext>
            </a:extLst>
          </p:cNvPr>
          <p:cNvGrpSpPr/>
          <p:nvPr/>
        </p:nvGrpSpPr>
        <p:grpSpPr>
          <a:xfrm>
            <a:off x="8707909" y="645638"/>
            <a:ext cx="4493518" cy="899000"/>
            <a:chOff x="12247056" y="-89132"/>
            <a:chExt cx="4493518" cy="899000"/>
          </a:xfrm>
        </p:grpSpPr>
        <p:sp>
          <p:nvSpPr>
            <p:cNvPr id="40" name="圆角矩形 4">
              <a:extLst>
                <a:ext uri="{FF2B5EF4-FFF2-40B4-BE49-F238E27FC236}">
                  <a16:creationId xmlns:a16="http://schemas.microsoft.com/office/drawing/2014/main" id="{3851337D-3C7A-863B-3DDC-56BD02D4778D}"/>
                </a:ext>
              </a:extLst>
            </p:cNvPr>
            <p:cNvSpPr/>
            <p:nvPr/>
          </p:nvSpPr>
          <p:spPr>
            <a:xfrm>
              <a:off x="12247056" y="-89132"/>
              <a:ext cx="4493518" cy="899000"/>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Coordination </a:t>
              </a:r>
              <a:r>
                <a:rPr kumimoji="1" lang="zh-CN" altLang="en-US" sz="2000" b="1" dirty="0">
                  <a:solidFill>
                    <a:schemeClr val="tx1"/>
                  </a:solidFill>
                  <a:latin typeface="Book Antiqua" panose="02040602050305030304" pitchFamily="18" charset="0"/>
                </a:rPr>
                <a:t>① ②</a:t>
              </a:r>
              <a:endParaRPr kumimoji="1" lang="en-US" altLang="zh-CN" sz="2000" b="1" dirty="0">
                <a:solidFill>
                  <a:schemeClr val="tx1"/>
                </a:solidFill>
                <a:latin typeface="Book Antiqua" panose="02040602050305030304" pitchFamily="18" charset="0"/>
              </a:endParaRPr>
            </a:p>
          </p:txBody>
        </p:sp>
        <p:sp>
          <p:nvSpPr>
            <p:cNvPr id="41" name="圆角矩形 4">
              <a:extLst>
                <a:ext uri="{FF2B5EF4-FFF2-40B4-BE49-F238E27FC236}">
                  <a16:creationId xmlns:a16="http://schemas.microsoft.com/office/drawing/2014/main" id="{BC33041F-9A79-2B29-23E6-895C38A8E35D}"/>
                </a:ext>
              </a:extLst>
            </p:cNvPr>
            <p:cNvSpPr/>
            <p:nvPr/>
          </p:nvSpPr>
          <p:spPr>
            <a:xfrm>
              <a:off x="13326614" y="51928"/>
              <a:ext cx="2343074" cy="650746"/>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grpSp>
        <p:nvGrpSpPr>
          <p:cNvPr id="49" name="组合 48">
            <a:extLst>
              <a:ext uri="{FF2B5EF4-FFF2-40B4-BE49-F238E27FC236}">
                <a16:creationId xmlns:a16="http://schemas.microsoft.com/office/drawing/2014/main" id="{0D166201-7C17-1388-A903-27D780AD1DD6}"/>
              </a:ext>
            </a:extLst>
          </p:cNvPr>
          <p:cNvGrpSpPr/>
          <p:nvPr/>
        </p:nvGrpSpPr>
        <p:grpSpPr>
          <a:xfrm>
            <a:off x="1663894" y="1558872"/>
            <a:ext cx="3044210" cy="2251899"/>
            <a:chOff x="3044596" y="-135828"/>
            <a:chExt cx="3044210" cy="2251899"/>
          </a:xfrm>
        </p:grpSpPr>
        <p:grpSp>
          <p:nvGrpSpPr>
            <p:cNvPr id="54" name="组合 53">
              <a:extLst>
                <a:ext uri="{FF2B5EF4-FFF2-40B4-BE49-F238E27FC236}">
                  <a16:creationId xmlns:a16="http://schemas.microsoft.com/office/drawing/2014/main" id="{DEA6DC24-15B2-3B74-601D-0D24B8C6731F}"/>
                </a:ext>
              </a:extLst>
            </p:cNvPr>
            <p:cNvGrpSpPr/>
            <p:nvPr/>
          </p:nvGrpSpPr>
          <p:grpSpPr>
            <a:xfrm>
              <a:off x="3044596" y="-135828"/>
              <a:ext cx="3044210" cy="2251899"/>
              <a:chOff x="4874048" y="738105"/>
              <a:chExt cx="3044210" cy="2251899"/>
            </a:xfrm>
          </p:grpSpPr>
          <p:grpSp>
            <p:nvGrpSpPr>
              <p:cNvPr id="56" name="组合 55">
                <a:extLst>
                  <a:ext uri="{FF2B5EF4-FFF2-40B4-BE49-F238E27FC236}">
                    <a16:creationId xmlns:a16="http://schemas.microsoft.com/office/drawing/2014/main" id="{B82BF043-F28E-FA34-8CC7-8B119E3008EC}"/>
                  </a:ext>
                </a:extLst>
              </p:cNvPr>
              <p:cNvGrpSpPr/>
              <p:nvPr/>
            </p:nvGrpSpPr>
            <p:grpSpPr>
              <a:xfrm>
                <a:off x="5286515" y="986710"/>
                <a:ext cx="2183477" cy="2003294"/>
                <a:chOff x="5304766" y="986710"/>
                <a:chExt cx="2183477" cy="2003294"/>
              </a:xfrm>
            </p:grpSpPr>
            <p:sp>
              <p:nvSpPr>
                <p:cNvPr id="58" name="圆角矩形 4">
                  <a:extLst>
                    <a:ext uri="{FF2B5EF4-FFF2-40B4-BE49-F238E27FC236}">
                      <a16:creationId xmlns:a16="http://schemas.microsoft.com/office/drawing/2014/main" id="{0CC650D0-0DD0-97E0-AC38-942C593D063D}"/>
                    </a:ext>
                  </a:extLst>
                </p:cNvPr>
                <p:cNvSpPr/>
                <p:nvPr/>
              </p:nvSpPr>
              <p:spPr>
                <a:xfrm>
                  <a:off x="5304766" y="986710"/>
                  <a:ext cx="2183477" cy="2003294"/>
                </a:xfrm>
                <a:prstGeom prst="roundRect">
                  <a:avLst>
                    <a:gd name="adj" fmla="val 4439"/>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59" name="圆角矩形 4">
                  <a:extLst>
                    <a:ext uri="{FF2B5EF4-FFF2-40B4-BE49-F238E27FC236}">
                      <a16:creationId xmlns:a16="http://schemas.microsoft.com/office/drawing/2014/main" id="{1A94CDEF-1E89-98BA-C200-C5DB786587E3}"/>
                    </a:ext>
                  </a:extLst>
                </p:cNvPr>
                <p:cNvSpPr/>
                <p:nvPr/>
              </p:nvSpPr>
              <p:spPr>
                <a:xfrm>
                  <a:off x="5416699" y="1447072"/>
                  <a:ext cx="1934579" cy="622648"/>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0" name="圆角矩形 4">
                  <a:extLst>
                    <a:ext uri="{FF2B5EF4-FFF2-40B4-BE49-F238E27FC236}">
                      <a16:creationId xmlns:a16="http://schemas.microsoft.com/office/drawing/2014/main" id="{E7B77213-85A6-EE78-BA55-1F4DEC877D44}"/>
                    </a:ext>
                  </a:extLst>
                </p:cNvPr>
                <p:cNvSpPr/>
                <p:nvPr/>
              </p:nvSpPr>
              <p:spPr>
                <a:xfrm>
                  <a:off x="5421776" y="2273438"/>
                  <a:ext cx="1929503" cy="622649"/>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sp>
            <p:nvSpPr>
              <p:cNvPr id="57" name="圆角矩形 4">
                <a:extLst>
                  <a:ext uri="{FF2B5EF4-FFF2-40B4-BE49-F238E27FC236}">
                    <a16:creationId xmlns:a16="http://schemas.microsoft.com/office/drawing/2014/main" id="{F89BFC85-07BD-5CFA-F0A9-8BFB9AA54DE2}"/>
                  </a:ext>
                </a:extLst>
              </p:cNvPr>
              <p:cNvSpPr/>
              <p:nvPr/>
            </p:nvSpPr>
            <p:spPr>
              <a:xfrm>
                <a:off x="4874048" y="738105"/>
                <a:ext cx="3044210"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Analytical Model</a:t>
                </a:r>
                <a:endParaRPr kumimoji="1" lang="en-US" altLang="zh-CN" sz="2000" dirty="0">
                  <a:solidFill>
                    <a:schemeClr val="tx1"/>
                  </a:solidFill>
                  <a:latin typeface="Book Antiqua" panose="02040602050305030304" pitchFamily="18" charset="0"/>
                </a:endParaRPr>
              </a:p>
            </p:txBody>
          </p:sp>
        </p:grpSp>
        <p:sp>
          <p:nvSpPr>
            <p:cNvPr id="52" name="矩形 51">
              <a:extLst>
                <a:ext uri="{FF2B5EF4-FFF2-40B4-BE49-F238E27FC236}">
                  <a16:creationId xmlns:a16="http://schemas.microsoft.com/office/drawing/2014/main" id="{F313E7A2-E3AC-8AFE-7146-9B638A8E9DD3}"/>
                </a:ext>
              </a:extLst>
            </p:cNvPr>
            <p:cNvSpPr/>
            <p:nvPr/>
          </p:nvSpPr>
          <p:spPr>
            <a:xfrm>
              <a:off x="3477284" y="1352504"/>
              <a:ext cx="2164375"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Spatial Capacity </a:t>
              </a:r>
            </a:p>
          </p:txBody>
        </p:sp>
        <p:sp>
          <p:nvSpPr>
            <p:cNvPr id="53" name="矩形 52">
              <a:extLst>
                <a:ext uri="{FF2B5EF4-FFF2-40B4-BE49-F238E27FC236}">
                  <a16:creationId xmlns:a16="http://schemas.microsoft.com/office/drawing/2014/main" id="{EC0C7CC5-6B22-7E52-6F5C-D0870747D921}"/>
                </a:ext>
              </a:extLst>
            </p:cNvPr>
            <p:cNvSpPr/>
            <p:nvPr/>
          </p:nvSpPr>
          <p:spPr>
            <a:xfrm>
              <a:off x="3528548" y="526948"/>
              <a:ext cx="2093843"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Buffer Capacity </a:t>
              </a:r>
            </a:p>
          </p:txBody>
        </p:sp>
      </p:grpSp>
      <p:sp>
        <p:nvSpPr>
          <p:cNvPr id="10" name="文本框 9">
            <a:extLst>
              <a:ext uri="{FF2B5EF4-FFF2-40B4-BE49-F238E27FC236}">
                <a16:creationId xmlns:a16="http://schemas.microsoft.com/office/drawing/2014/main" id="{B8C5B962-E6D0-18FA-B108-AF874F05BB22}"/>
              </a:ext>
            </a:extLst>
          </p:cNvPr>
          <p:cNvSpPr txBox="1"/>
          <p:nvPr/>
        </p:nvSpPr>
        <p:spPr>
          <a:xfrm>
            <a:off x="6385821" y="6264801"/>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71" name="矩形 70">
            <a:extLst>
              <a:ext uri="{FF2B5EF4-FFF2-40B4-BE49-F238E27FC236}">
                <a16:creationId xmlns:a16="http://schemas.microsoft.com/office/drawing/2014/main" id="{6184EED5-AAA8-D7D4-0E46-E2CBA794F7B6}"/>
              </a:ext>
            </a:extLst>
          </p:cNvPr>
          <p:cNvSpPr/>
          <p:nvPr/>
        </p:nvSpPr>
        <p:spPr>
          <a:xfrm>
            <a:off x="6097483" y="4183475"/>
            <a:ext cx="3424202" cy="1942518"/>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73" name="矩形 72">
            <a:extLst>
              <a:ext uri="{FF2B5EF4-FFF2-40B4-BE49-F238E27FC236}">
                <a16:creationId xmlns:a16="http://schemas.microsoft.com/office/drawing/2014/main" id="{F2F6D2B2-F32F-56C1-9DA9-9F71EDEF9781}"/>
              </a:ext>
            </a:extLst>
          </p:cNvPr>
          <p:cNvSpPr/>
          <p:nvPr/>
        </p:nvSpPr>
        <p:spPr>
          <a:xfrm>
            <a:off x="9398565" y="4981891"/>
            <a:ext cx="2793435" cy="700833"/>
          </a:xfrm>
          <a:prstGeom prst="rect">
            <a:avLst/>
          </a:prstGeom>
        </p:spPr>
        <p:txBody>
          <a:bodyPr wrap="square">
            <a:spAutoFit/>
          </a:bodyPr>
          <a:lstStyle/>
          <a:p>
            <a:pPr algn="ctr">
              <a:lnSpc>
                <a:spcPts val="2300"/>
              </a:lnSpc>
            </a:pPr>
            <a:r>
              <a:rPr kumimoji="1" lang="en" altLang="zh-CN" sz="2400" b="1" dirty="0">
                <a:latin typeface="Book Antiqua" panose="02040602050305030304" pitchFamily="18" charset="0"/>
              </a:rPr>
              <a:t>Sequence of</a:t>
            </a:r>
            <a:r>
              <a:rPr kumimoji="1" lang="zh-CN" altLang="en-US" sz="2400" b="1" dirty="0">
                <a:latin typeface="Book Antiqua" panose="02040602050305030304" pitchFamily="18" charset="0"/>
              </a:rPr>
              <a:t> </a:t>
            </a:r>
            <a:r>
              <a:rPr kumimoji="1" lang="en-US" altLang="zh-CN" sz="2400" b="1" dirty="0">
                <a:latin typeface="Book Antiqua" panose="02040602050305030304" pitchFamily="18" charset="0"/>
              </a:rPr>
              <a:t>the</a:t>
            </a:r>
            <a:r>
              <a:rPr kumimoji="1" lang="en" altLang="zh-CN" sz="2400" b="1" dirty="0">
                <a:latin typeface="Book Antiqua" panose="02040602050305030304" pitchFamily="18" charset="0"/>
              </a:rPr>
              <a:t> </a:t>
            </a:r>
          </a:p>
          <a:p>
            <a:pPr algn="ctr">
              <a:lnSpc>
                <a:spcPts val="2300"/>
              </a:lnSpc>
            </a:pPr>
            <a:r>
              <a:rPr kumimoji="1" lang="en" altLang="zh-CN" sz="2400" b="1" dirty="0">
                <a:latin typeface="Book Antiqua" panose="02040602050305030304" pitchFamily="18" charset="0"/>
              </a:rPr>
              <a:t>tensor program</a:t>
            </a:r>
            <a:endParaRPr kumimoji="1" lang="zh-CN" altLang="en-US" sz="2400"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74" name="表格 73">
                <a:extLst>
                  <a:ext uri="{FF2B5EF4-FFF2-40B4-BE49-F238E27FC236}">
                    <a16:creationId xmlns:a16="http://schemas.microsoft.com/office/drawing/2014/main" id="{F32D2DF6-F62A-50E6-95C6-C5448D1C8739}"/>
                  </a:ext>
                </a:extLst>
              </p:cNvPr>
              <p:cNvGraphicFramePr>
                <a:graphicFrameLocks noGrp="1"/>
              </p:cNvGraphicFramePr>
              <p:nvPr>
                <p:extLst>
                  <p:ext uri="{D42A27DB-BD31-4B8C-83A1-F6EECF244321}">
                    <p14:modId xmlns:p14="http://schemas.microsoft.com/office/powerpoint/2010/main" val="3704325873"/>
                  </p:ext>
                </p:extLst>
              </p:nvPr>
            </p:nvGraphicFramePr>
            <p:xfrm>
              <a:off x="8088847" y="4536824"/>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74" name="表格 73">
                <a:extLst>
                  <a:ext uri="{FF2B5EF4-FFF2-40B4-BE49-F238E27FC236}">
                    <a16:creationId xmlns:a16="http://schemas.microsoft.com/office/drawing/2014/main" id="{F32D2DF6-F62A-50E6-95C6-C5448D1C8739}"/>
                  </a:ext>
                </a:extLst>
              </p:cNvPr>
              <p:cNvGraphicFramePr>
                <a:graphicFrameLocks noGrp="1"/>
              </p:cNvGraphicFramePr>
              <p:nvPr>
                <p:extLst>
                  <p:ext uri="{D42A27DB-BD31-4B8C-83A1-F6EECF244321}">
                    <p14:modId xmlns:p14="http://schemas.microsoft.com/office/powerpoint/2010/main" val="3704325873"/>
                  </p:ext>
                </p:extLst>
              </p:nvPr>
            </p:nvGraphicFramePr>
            <p:xfrm>
              <a:off x="8088847" y="4536824"/>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endParaRPr lang="zh-CN"/>
                        </a:p>
                      </a:txBody>
                      <a:tcPr marL="92382" marR="92382" marT="46192" marB="46192">
                        <a:blipFill>
                          <a:blip r:embed="rId3"/>
                          <a:stretch>
                            <a:fillRect r="-193548"/>
                          </a:stretch>
                        </a:blipFill>
                      </a:tcPr>
                    </a:tc>
                    <a:tc>
                      <a:txBody>
                        <a:bodyPr/>
                        <a:lstStyle/>
                        <a:p>
                          <a:endParaRPr lang="zh-CN"/>
                        </a:p>
                      </a:txBody>
                      <a:tcPr marL="92382" marR="92382" marT="46192" marB="46192">
                        <a:blipFill>
                          <a:blip r:embed="rId3"/>
                          <a:stretch>
                            <a:fillRect l="-106897" r="-106897"/>
                          </a:stretch>
                        </a:blipFill>
                      </a:tcPr>
                    </a:tc>
                    <a:tc>
                      <a:txBody>
                        <a:bodyPr/>
                        <a:lstStyle/>
                        <a:p>
                          <a:endParaRPr lang="zh-CN"/>
                        </a:p>
                      </a:txBody>
                      <a:tcPr marL="92382" marR="92382" marT="46192" marB="46192">
                        <a:blipFill>
                          <a:blip r:embed="rId3"/>
                          <a:stretch>
                            <a:fillRect l="-193548"/>
                          </a:stretch>
                        </a:blipFill>
                      </a:tcPr>
                    </a:tc>
                    <a:extLst>
                      <a:ext uri="{0D108BD9-81ED-4DB2-BD59-A6C34878D82A}">
                        <a16:rowId xmlns:a16="http://schemas.microsoft.com/office/drawing/2014/main" val="2399059647"/>
                      </a:ext>
                    </a:extLst>
                  </a:tr>
                </a:tbl>
              </a:graphicData>
            </a:graphic>
          </p:graphicFrame>
        </mc:Fallback>
      </mc:AlternateContent>
      <p:sp>
        <p:nvSpPr>
          <p:cNvPr id="97" name="文本框 96">
            <a:extLst>
              <a:ext uri="{FF2B5EF4-FFF2-40B4-BE49-F238E27FC236}">
                <a16:creationId xmlns:a16="http://schemas.microsoft.com/office/drawing/2014/main" id="{A787E9E8-0757-1E89-EFBD-A18DF2AD7D00}"/>
              </a:ext>
            </a:extLst>
          </p:cNvPr>
          <p:cNvSpPr txBox="1"/>
          <p:nvPr/>
        </p:nvSpPr>
        <p:spPr>
          <a:xfrm>
            <a:off x="7818931" y="4209479"/>
            <a:ext cx="1682254" cy="369332"/>
          </a:xfrm>
          <a:prstGeom prst="rect">
            <a:avLst/>
          </a:prstGeom>
          <a:noFill/>
        </p:spPr>
        <p:txBody>
          <a:bodyPr wrap="square" rtlCol="0">
            <a:spAutoFit/>
          </a:bodyPr>
          <a:lstStyle/>
          <a:p>
            <a:pPr algn="ctr"/>
            <a:r>
              <a:rPr kumimoji="1" lang="en-US" altLang="zh-CN" dirty="0">
                <a:latin typeface="Book Antiqua" panose="02040602050305030304" pitchFamily="18" charset="0"/>
              </a:rPr>
              <a:t>Global buffer</a:t>
            </a:r>
            <a:r>
              <a:rPr kumimoji="1" lang="zh-CN" altLang="en-US" dirty="0">
                <a:latin typeface="Book Antiqua" panose="02040602050305030304" pitchFamily="18" charset="0"/>
              </a:rPr>
              <a:t> </a:t>
            </a:r>
          </a:p>
        </p:txBody>
      </p:sp>
      <p:sp>
        <p:nvSpPr>
          <p:cNvPr id="98" name="文本框 97">
            <a:extLst>
              <a:ext uri="{FF2B5EF4-FFF2-40B4-BE49-F238E27FC236}">
                <a16:creationId xmlns:a16="http://schemas.microsoft.com/office/drawing/2014/main" id="{CB4BC4C1-42D0-5D56-96F0-CB6D6774443A}"/>
              </a:ext>
            </a:extLst>
          </p:cNvPr>
          <p:cNvSpPr txBox="1"/>
          <p:nvPr/>
        </p:nvSpPr>
        <p:spPr>
          <a:xfrm>
            <a:off x="6779860" y="4223148"/>
            <a:ext cx="1308371" cy="369332"/>
          </a:xfrm>
          <a:prstGeom prst="rect">
            <a:avLst/>
          </a:prstGeom>
          <a:noFill/>
        </p:spPr>
        <p:txBody>
          <a:bodyPr wrap="none" rtlCol="0">
            <a:spAutoFit/>
          </a:bodyPr>
          <a:lstStyle/>
          <a:p>
            <a:pPr algn="ctr"/>
            <a:r>
              <a:rPr kumimoji="1" lang="en-US" altLang="zh-CN" dirty="0">
                <a:latin typeface="Book Antiqua" panose="02040602050305030304" pitchFamily="18" charset="0"/>
              </a:rPr>
              <a:t>Acc. buffer</a:t>
            </a:r>
            <a:endParaRPr kumimoji="1" lang="zh-CN" altLang="en-US" dirty="0">
              <a:latin typeface="Book Antiqua" panose="02040602050305030304" pitchFamily="18" charset="0"/>
            </a:endParaRPr>
          </a:p>
        </p:txBody>
      </p:sp>
      <p:sp>
        <p:nvSpPr>
          <p:cNvPr id="99" name="文本框 98">
            <a:extLst>
              <a:ext uri="{FF2B5EF4-FFF2-40B4-BE49-F238E27FC236}">
                <a16:creationId xmlns:a16="http://schemas.microsoft.com/office/drawing/2014/main" id="{3A170944-6646-6D65-E07B-A02DB8357CF0}"/>
              </a:ext>
            </a:extLst>
          </p:cNvPr>
          <p:cNvSpPr txBox="1"/>
          <p:nvPr/>
        </p:nvSpPr>
        <p:spPr>
          <a:xfrm>
            <a:off x="6066382" y="4550045"/>
            <a:ext cx="744289" cy="369332"/>
          </a:xfrm>
          <a:prstGeom prst="rect">
            <a:avLst/>
          </a:prstGeom>
          <a:noFill/>
        </p:spPr>
        <p:txBody>
          <a:bodyPr wrap="square" rtlCol="0">
            <a:spAutoFit/>
          </a:bodyPr>
          <a:lstStyle/>
          <a:p>
            <a:r>
              <a:rPr kumimoji="1" lang="en-US" altLang="zh-CN" b="1" dirty="0">
                <a:latin typeface="Book Antiqua" panose="02040602050305030304" pitchFamily="18" charset="0"/>
              </a:rPr>
              <a:t>Dim.</a:t>
            </a:r>
            <a:endParaRPr kumimoji="1" lang="zh-CN" altLang="en-US" b="1" dirty="0">
              <a:latin typeface="Book Antiqua" panose="02040602050305030304" pitchFamily="18" charset="0"/>
            </a:endParaRPr>
          </a:p>
        </p:txBody>
      </p:sp>
      <p:sp>
        <p:nvSpPr>
          <p:cNvPr id="100" name="文本框 99">
            <a:extLst>
              <a:ext uri="{FF2B5EF4-FFF2-40B4-BE49-F238E27FC236}">
                <a16:creationId xmlns:a16="http://schemas.microsoft.com/office/drawing/2014/main" id="{2279A896-02A5-F20D-5A35-96E5F340B090}"/>
              </a:ext>
            </a:extLst>
          </p:cNvPr>
          <p:cNvSpPr txBox="1"/>
          <p:nvPr/>
        </p:nvSpPr>
        <p:spPr>
          <a:xfrm>
            <a:off x="6110748" y="5790403"/>
            <a:ext cx="614271" cy="369332"/>
          </a:xfrm>
          <a:prstGeom prst="rect">
            <a:avLst/>
          </a:prstGeom>
          <a:noFill/>
        </p:spPr>
        <p:txBody>
          <a:bodyPr wrap="none" rtlCol="0">
            <a:spAutoFit/>
          </a:bodyPr>
          <a:lstStyle/>
          <a:p>
            <a:r>
              <a:rPr kumimoji="1" lang="en-US" altLang="zh-CN" b="1" dirty="0">
                <a:latin typeface="Book Antiqua" panose="02040602050305030304" pitchFamily="18" charset="0"/>
              </a:rPr>
              <a:t>Pos.</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916F21A1-D9F6-E168-EF83-D61F01A418A4}"/>
                  </a:ext>
                </a:extLst>
              </p:cNvPr>
              <p:cNvSpPr txBox="1"/>
              <p:nvPr/>
            </p:nvSpPr>
            <p:spPr>
              <a:xfrm>
                <a:off x="6066382" y="4827425"/>
                <a:ext cx="4971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m:oMathPara>
                </a14:m>
                <a:endParaRPr kumimoji="1" lang="zh-CN" altLang="en-US" b="1" dirty="0">
                  <a:latin typeface="Book Antiqua" panose="02040602050305030304" pitchFamily="18" charset="0"/>
                </a:endParaRPr>
              </a:p>
            </p:txBody>
          </p:sp>
        </mc:Choice>
        <mc:Fallback xmlns="">
          <p:sp>
            <p:nvSpPr>
              <p:cNvPr id="101" name="文本框 100">
                <a:extLst>
                  <a:ext uri="{FF2B5EF4-FFF2-40B4-BE49-F238E27FC236}">
                    <a16:creationId xmlns:a16="http://schemas.microsoft.com/office/drawing/2014/main" id="{916F21A1-D9F6-E168-EF83-D61F01A418A4}"/>
                  </a:ext>
                </a:extLst>
              </p:cNvPr>
              <p:cNvSpPr txBox="1">
                <a:spLocks noRot="1" noChangeAspect="1" noMove="1" noResize="1" noEditPoints="1" noAdjustHandles="1" noChangeArrowheads="1" noChangeShapeType="1" noTextEdit="1"/>
              </p:cNvSpPr>
              <p:nvPr/>
            </p:nvSpPr>
            <p:spPr>
              <a:xfrm>
                <a:off x="6066382" y="4827425"/>
                <a:ext cx="497187" cy="369332"/>
              </a:xfrm>
              <a:prstGeom prst="rect">
                <a:avLst/>
              </a:prstGeom>
              <a:blipFill>
                <a:blip r:embed="rId4"/>
                <a:stretch>
                  <a:fillRect/>
                </a:stretch>
              </a:blipFill>
            </p:spPr>
            <p:txBody>
              <a:bodyPr/>
              <a:lstStyle/>
              <a:p>
                <a:r>
                  <a:rPr lang="zh-CN" altLang="en-US">
                    <a:noFill/>
                  </a:rPr>
                  <a:t> </a:t>
                </a:r>
              </a:p>
            </p:txBody>
          </p:sp>
        </mc:Fallback>
      </mc:AlternateContent>
      <p:sp>
        <p:nvSpPr>
          <p:cNvPr id="102" name="文本框 101">
            <a:extLst>
              <a:ext uri="{FF2B5EF4-FFF2-40B4-BE49-F238E27FC236}">
                <a16:creationId xmlns:a16="http://schemas.microsoft.com/office/drawing/2014/main" id="{27E34345-376E-10F7-B766-EAA6638FE03C}"/>
              </a:ext>
            </a:extLst>
          </p:cNvPr>
          <p:cNvSpPr txBox="1"/>
          <p:nvPr/>
        </p:nvSpPr>
        <p:spPr>
          <a:xfrm>
            <a:off x="6097506" y="4212530"/>
            <a:ext cx="592836" cy="369332"/>
          </a:xfrm>
          <a:prstGeom prst="rect">
            <a:avLst/>
          </a:prstGeom>
          <a:noFill/>
        </p:spPr>
        <p:txBody>
          <a:bodyPr wrap="square" rtlCol="0">
            <a:spAutoFit/>
          </a:bodyPr>
          <a:lstStyle/>
          <a:p>
            <a:r>
              <a:rPr kumimoji="1" lang="en-US" altLang="zh-CN" b="1" dirty="0" err="1">
                <a:latin typeface="Book Antiqua" panose="02040602050305030304" pitchFamily="18" charset="0"/>
              </a:rPr>
              <a:t>Buf</a:t>
            </a:r>
            <a:r>
              <a:rPr kumimoji="1" lang="en-US" altLang="zh-CN" b="1" dirty="0">
                <a:latin typeface="Book Antiqua" panose="02040602050305030304" pitchFamily="18" charset="0"/>
              </a:rPr>
              <a:t>.</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08DB1A37-9109-E698-6ACA-4FCD63EF7272}"/>
                  </a:ext>
                </a:extLst>
              </p:cNvPr>
              <p:cNvSpPr txBox="1"/>
              <p:nvPr/>
            </p:nvSpPr>
            <p:spPr>
              <a:xfrm>
                <a:off x="6066383" y="5170018"/>
                <a:ext cx="51642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𝒑</m:t>
                          </m:r>
                        </m:sub>
                      </m:sSub>
                    </m:oMath>
                  </m:oMathPara>
                </a14:m>
                <a:endParaRPr kumimoji="1" lang="zh-CN" altLang="en-US" b="1" dirty="0">
                  <a:latin typeface="Book Antiqua" panose="02040602050305030304" pitchFamily="18" charset="0"/>
                </a:endParaRPr>
              </a:p>
            </p:txBody>
          </p:sp>
        </mc:Choice>
        <mc:Fallback xmlns="">
          <p:sp>
            <p:nvSpPr>
              <p:cNvPr id="103" name="文本框 102">
                <a:extLst>
                  <a:ext uri="{FF2B5EF4-FFF2-40B4-BE49-F238E27FC236}">
                    <a16:creationId xmlns:a16="http://schemas.microsoft.com/office/drawing/2014/main" id="{08DB1A37-9109-E698-6ACA-4FCD63EF7272}"/>
                  </a:ext>
                </a:extLst>
              </p:cNvPr>
              <p:cNvSpPr txBox="1">
                <a:spLocks noRot="1" noChangeAspect="1" noMove="1" noResize="1" noEditPoints="1" noAdjustHandles="1" noChangeArrowheads="1" noChangeShapeType="1" noTextEdit="1"/>
              </p:cNvSpPr>
              <p:nvPr/>
            </p:nvSpPr>
            <p:spPr>
              <a:xfrm>
                <a:off x="6066383" y="5170018"/>
                <a:ext cx="516423" cy="394210"/>
              </a:xfrm>
              <a:prstGeom prst="rect">
                <a:avLst/>
              </a:prstGeom>
              <a:blipFill>
                <a:blip r:embed="rId5"/>
                <a:stretch>
                  <a:fillRect b="-3125"/>
                </a:stretch>
              </a:blipFill>
            </p:spPr>
            <p:txBody>
              <a:bodyPr/>
              <a:lstStyle/>
              <a:p>
                <a:r>
                  <a:rPr lang="zh-CN" altLang="en-US">
                    <a:noFill/>
                  </a:rPr>
                  <a:t> </a:t>
                </a:r>
              </a:p>
            </p:txBody>
          </p:sp>
        </mc:Fallback>
      </mc:AlternateContent>
      <p:graphicFrame>
        <p:nvGraphicFramePr>
          <p:cNvPr id="104" name="表格 103">
            <a:extLst>
              <a:ext uri="{FF2B5EF4-FFF2-40B4-BE49-F238E27FC236}">
                <a16:creationId xmlns:a16="http://schemas.microsoft.com/office/drawing/2014/main" id="{24E6E477-6ADC-2B31-828F-3E06165AB232}"/>
              </a:ext>
            </a:extLst>
          </p:cNvPr>
          <p:cNvGraphicFramePr>
            <a:graphicFrameLocks noGrp="1"/>
          </p:cNvGraphicFramePr>
          <p:nvPr>
            <p:extLst>
              <p:ext uri="{D42A27DB-BD31-4B8C-83A1-F6EECF244321}">
                <p14:modId xmlns:p14="http://schemas.microsoft.com/office/powerpoint/2010/main" val="2749651763"/>
              </p:ext>
            </p:extLst>
          </p:nvPr>
        </p:nvGraphicFramePr>
        <p:xfrm>
          <a:off x="8088100" y="4854595"/>
          <a:ext cx="1131417" cy="367636"/>
        </p:xfrm>
        <a:graphic>
          <a:graphicData uri="http://schemas.openxmlformats.org/drawingml/2006/table">
            <a:tbl>
              <a:tblPr firstRow="1" bandRow="1">
                <a:tableStyleId>{2D5ABB26-0587-4C30-8999-92F81FD0307C}</a:tableStyleId>
              </a:tblPr>
              <a:tblGrid>
                <a:gridCol w="328860">
                  <a:extLst>
                    <a:ext uri="{9D8B030D-6E8A-4147-A177-3AD203B41FA5}">
                      <a16:colId xmlns:a16="http://schemas.microsoft.com/office/drawing/2014/main" val="79316473"/>
                    </a:ext>
                  </a:extLst>
                </a:gridCol>
                <a:gridCol w="421448">
                  <a:extLst>
                    <a:ext uri="{9D8B030D-6E8A-4147-A177-3AD203B41FA5}">
                      <a16:colId xmlns:a16="http://schemas.microsoft.com/office/drawing/2014/main" val="865643222"/>
                    </a:ext>
                  </a:extLst>
                </a:gridCol>
                <a:gridCol w="38110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8</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64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5" name="表格 104">
            <a:extLst>
              <a:ext uri="{FF2B5EF4-FFF2-40B4-BE49-F238E27FC236}">
                <a16:creationId xmlns:a16="http://schemas.microsoft.com/office/drawing/2014/main" id="{D070B781-133F-162D-A7B1-B8A4D92D5F21}"/>
              </a:ext>
            </a:extLst>
          </p:cNvPr>
          <p:cNvGraphicFramePr>
            <a:graphicFrameLocks noGrp="1"/>
          </p:cNvGraphicFramePr>
          <p:nvPr>
            <p:extLst>
              <p:ext uri="{D42A27DB-BD31-4B8C-83A1-F6EECF244321}">
                <p14:modId xmlns:p14="http://schemas.microsoft.com/office/powerpoint/2010/main" val="2221416628"/>
              </p:ext>
            </p:extLst>
          </p:nvPr>
        </p:nvGraphicFramePr>
        <p:xfrm>
          <a:off x="8080402" y="5176320"/>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02CBD233-0D60-5E43-B6E1-24BCDB9B0FBD}"/>
                  </a:ext>
                </a:extLst>
              </p:cNvPr>
              <p:cNvSpPr txBox="1"/>
              <p:nvPr/>
            </p:nvSpPr>
            <p:spPr>
              <a:xfrm>
                <a:off x="6097529" y="5478834"/>
                <a:ext cx="521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𝒅</m:t>
                          </m:r>
                        </m:sub>
                      </m:sSub>
                    </m:oMath>
                  </m:oMathPara>
                </a14:m>
                <a:endParaRPr kumimoji="1" lang="zh-CN" altLang="en-US" b="1" dirty="0">
                  <a:latin typeface="Book Antiqua" panose="02040602050305030304" pitchFamily="18" charset="0"/>
                </a:endParaRPr>
              </a:p>
            </p:txBody>
          </p:sp>
        </mc:Choice>
        <mc:Fallback xmlns="">
          <p:sp>
            <p:nvSpPr>
              <p:cNvPr id="106" name="文本框 105">
                <a:extLst>
                  <a:ext uri="{FF2B5EF4-FFF2-40B4-BE49-F238E27FC236}">
                    <a16:creationId xmlns:a16="http://schemas.microsoft.com/office/drawing/2014/main" id="{02CBD233-0D60-5E43-B6E1-24BCDB9B0FBD}"/>
                  </a:ext>
                </a:extLst>
              </p:cNvPr>
              <p:cNvSpPr txBox="1">
                <a:spLocks noRot="1" noChangeAspect="1" noMove="1" noResize="1" noEditPoints="1" noAdjustHandles="1" noChangeArrowheads="1" noChangeShapeType="1" noTextEdit="1"/>
              </p:cNvSpPr>
              <p:nvPr/>
            </p:nvSpPr>
            <p:spPr>
              <a:xfrm>
                <a:off x="6097529" y="5478834"/>
                <a:ext cx="521233" cy="369332"/>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107" name="表格 106">
            <a:extLst>
              <a:ext uri="{FF2B5EF4-FFF2-40B4-BE49-F238E27FC236}">
                <a16:creationId xmlns:a16="http://schemas.microsoft.com/office/drawing/2014/main" id="{9B60308B-DC48-04D6-1257-6C65613BB337}"/>
              </a:ext>
            </a:extLst>
          </p:cNvPr>
          <p:cNvGraphicFramePr>
            <a:graphicFrameLocks noGrp="1"/>
          </p:cNvGraphicFramePr>
          <p:nvPr>
            <p:extLst>
              <p:ext uri="{D42A27DB-BD31-4B8C-83A1-F6EECF244321}">
                <p14:modId xmlns:p14="http://schemas.microsoft.com/office/powerpoint/2010/main" val="1401928871"/>
              </p:ext>
            </p:extLst>
          </p:nvPr>
        </p:nvGraphicFramePr>
        <p:xfrm>
          <a:off x="8078211" y="5488300"/>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8" name="表格 107">
            <a:extLst>
              <a:ext uri="{FF2B5EF4-FFF2-40B4-BE49-F238E27FC236}">
                <a16:creationId xmlns:a16="http://schemas.microsoft.com/office/drawing/2014/main" id="{1E8C42C9-F787-9746-7F98-CDF4CEF5C3BD}"/>
              </a:ext>
            </a:extLst>
          </p:cNvPr>
          <p:cNvGraphicFramePr>
            <a:graphicFrameLocks noGrp="1"/>
          </p:cNvGraphicFramePr>
          <p:nvPr>
            <p:extLst>
              <p:ext uri="{D42A27DB-BD31-4B8C-83A1-F6EECF244321}">
                <p14:modId xmlns:p14="http://schemas.microsoft.com/office/powerpoint/2010/main" val="472325984"/>
              </p:ext>
            </p:extLst>
          </p:nvPr>
        </p:nvGraphicFramePr>
        <p:xfrm>
          <a:off x="6886680" y="5787536"/>
          <a:ext cx="1118166" cy="396600"/>
        </p:xfrm>
        <a:graphic>
          <a:graphicData uri="http://schemas.openxmlformats.org/drawingml/2006/table">
            <a:tbl>
              <a:tblPr firstRow="1" bandRow="1">
                <a:tableStyleId>{2D5ABB26-0587-4C30-8999-92F81FD0307C}</a:tableStyleId>
              </a:tblPr>
              <a:tblGrid>
                <a:gridCol w="381102">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0">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9" name="表格 108">
            <a:extLst>
              <a:ext uri="{FF2B5EF4-FFF2-40B4-BE49-F238E27FC236}">
                <a16:creationId xmlns:a16="http://schemas.microsoft.com/office/drawing/2014/main" id="{2C10DD0D-F074-9921-4B17-22F5E3C3B05B}"/>
              </a:ext>
            </a:extLst>
          </p:cNvPr>
          <p:cNvGraphicFramePr>
            <a:graphicFrameLocks noGrp="1"/>
          </p:cNvGraphicFramePr>
          <p:nvPr>
            <p:extLst>
              <p:ext uri="{D42A27DB-BD31-4B8C-83A1-F6EECF244321}">
                <p14:modId xmlns:p14="http://schemas.microsoft.com/office/powerpoint/2010/main" val="2521629060"/>
              </p:ext>
            </p:extLst>
          </p:nvPr>
        </p:nvGraphicFramePr>
        <p:xfrm>
          <a:off x="8094640" y="5785918"/>
          <a:ext cx="972367" cy="396600"/>
        </p:xfrm>
        <a:graphic>
          <a:graphicData uri="http://schemas.openxmlformats.org/drawingml/2006/table">
            <a:tbl>
              <a:tblPr firstRow="1" bandRow="1">
                <a:tableStyleId>{2D5ABB26-0587-4C30-8999-92F81FD0307C}</a:tableStyleId>
              </a:tblPr>
              <a:tblGrid>
                <a:gridCol w="326171">
                  <a:extLst>
                    <a:ext uri="{9D8B030D-6E8A-4147-A177-3AD203B41FA5}">
                      <a16:colId xmlns:a16="http://schemas.microsoft.com/office/drawing/2014/main" val="79316473"/>
                    </a:ext>
                  </a:extLst>
                </a:gridCol>
                <a:gridCol w="320241">
                  <a:extLst>
                    <a:ext uri="{9D8B030D-6E8A-4147-A177-3AD203B41FA5}">
                      <a16:colId xmlns:a16="http://schemas.microsoft.com/office/drawing/2014/main" val="865643222"/>
                    </a:ext>
                  </a:extLst>
                </a:gridCol>
                <a:gridCol w="325955">
                  <a:extLst>
                    <a:ext uri="{9D8B030D-6E8A-4147-A177-3AD203B41FA5}">
                      <a16:colId xmlns:a16="http://schemas.microsoft.com/office/drawing/2014/main" val="3081916635"/>
                    </a:ext>
                  </a:extLst>
                </a:gridCol>
              </a:tblGrid>
              <a:tr h="396600">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110" name="文本框 109">
            <a:extLst>
              <a:ext uri="{FF2B5EF4-FFF2-40B4-BE49-F238E27FC236}">
                <a16:creationId xmlns:a16="http://schemas.microsoft.com/office/drawing/2014/main" id="{AF32701E-288D-70FD-D3F1-4A791FC01C39}"/>
              </a:ext>
            </a:extLst>
          </p:cNvPr>
          <p:cNvSpPr txBox="1"/>
          <p:nvPr/>
        </p:nvSpPr>
        <p:spPr>
          <a:xfrm>
            <a:off x="8031114" y="5789822"/>
            <a:ext cx="451187" cy="369332"/>
          </a:xfrm>
          <a:prstGeom prst="rect">
            <a:avLst/>
          </a:prstGeom>
          <a:noFill/>
        </p:spPr>
        <p:txBody>
          <a:bodyPr wrap="square" rtlCol="0">
            <a:spAutoFit/>
          </a:bodyPr>
          <a:lstStyle/>
          <a:p>
            <a:pPr algn="ctr"/>
            <a:r>
              <a:rPr lang="en-US" altLang="zh-CN" b="1" dirty="0">
                <a:latin typeface="Book Antiqua" panose="02040602050305030304" pitchFamily="18" charset="0"/>
              </a:rPr>
              <a:t>4</a:t>
            </a:r>
            <a:endParaRPr lang="zh-CN" altLang="en-US" b="1" dirty="0">
              <a:latin typeface="Book Antiqua" panose="02040602050305030304" pitchFamily="18" charset="0"/>
            </a:endParaRPr>
          </a:p>
        </p:txBody>
      </p:sp>
      <p:sp>
        <p:nvSpPr>
          <p:cNvPr id="111" name="文本框 110">
            <a:extLst>
              <a:ext uri="{FF2B5EF4-FFF2-40B4-BE49-F238E27FC236}">
                <a16:creationId xmlns:a16="http://schemas.microsoft.com/office/drawing/2014/main" id="{DDB3950E-8CF2-5603-DAF7-2393E80F95F5}"/>
              </a:ext>
            </a:extLst>
          </p:cNvPr>
          <p:cNvSpPr txBox="1"/>
          <p:nvPr/>
        </p:nvSpPr>
        <p:spPr>
          <a:xfrm>
            <a:off x="8418618" y="5789822"/>
            <a:ext cx="450000" cy="370800"/>
          </a:xfrm>
          <a:prstGeom prst="rect">
            <a:avLst/>
          </a:prstGeom>
          <a:noFill/>
        </p:spPr>
        <p:txBody>
          <a:bodyPr wrap="square" rtlCol="0">
            <a:spAutoFit/>
          </a:bodyPr>
          <a:lstStyle/>
          <a:p>
            <a:pPr algn="ctr"/>
            <a:r>
              <a:rPr lang="en-US" altLang="zh-CN" b="1" dirty="0">
                <a:latin typeface="Book Antiqua" panose="02040602050305030304" pitchFamily="18" charset="0"/>
              </a:rPr>
              <a:t>5</a:t>
            </a:r>
            <a:endParaRPr lang="zh-CN" altLang="en-US" b="1" dirty="0">
              <a:latin typeface="Book Antiqua" panose="02040602050305030304" pitchFamily="18" charset="0"/>
            </a:endParaRPr>
          </a:p>
        </p:txBody>
      </p:sp>
      <p:sp>
        <p:nvSpPr>
          <p:cNvPr id="112" name="文本框 111">
            <a:extLst>
              <a:ext uri="{FF2B5EF4-FFF2-40B4-BE49-F238E27FC236}">
                <a16:creationId xmlns:a16="http://schemas.microsoft.com/office/drawing/2014/main" id="{07E26252-341B-DAAD-4A33-560BAC1FF79C}"/>
              </a:ext>
            </a:extLst>
          </p:cNvPr>
          <p:cNvSpPr txBox="1"/>
          <p:nvPr/>
        </p:nvSpPr>
        <p:spPr>
          <a:xfrm>
            <a:off x="8790742" y="5787804"/>
            <a:ext cx="450000" cy="370800"/>
          </a:xfrm>
          <a:prstGeom prst="rect">
            <a:avLst/>
          </a:prstGeom>
          <a:noFill/>
        </p:spPr>
        <p:txBody>
          <a:bodyPr wrap="square" rtlCol="0">
            <a:spAutoFit/>
          </a:bodyPr>
          <a:lstStyle/>
          <a:p>
            <a:pPr algn="ctr"/>
            <a:r>
              <a:rPr lang="en-US" altLang="zh-CN" b="1" dirty="0">
                <a:latin typeface="Book Antiqua" panose="02040602050305030304" pitchFamily="18" charset="0"/>
              </a:rPr>
              <a:t>6</a:t>
            </a:r>
            <a:endParaRPr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113" name="表格 112">
                <a:extLst>
                  <a:ext uri="{FF2B5EF4-FFF2-40B4-BE49-F238E27FC236}">
                    <a16:creationId xmlns:a16="http://schemas.microsoft.com/office/drawing/2014/main" id="{C38CFED0-7D49-0335-A56F-EABE0879040A}"/>
                  </a:ext>
                </a:extLst>
              </p:cNvPr>
              <p:cNvGraphicFramePr>
                <a:graphicFrameLocks noGrp="1"/>
              </p:cNvGraphicFramePr>
              <p:nvPr>
                <p:extLst>
                  <p:ext uri="{D42A27DB-BD31-4B8C-83A1-F6EECF244321}">
                    <p14:modId xmlns:p14="http://schemas.microsoft.com/office/powerpoint/2010/main" val="2606613803"/>
                  </p:ext>
                </p:extLst>
              </p:nvPr>
            </p:nvGraphicFramePr>
            <p:xfrm>
              <a:off x="6879381" y="4522777"/>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113" name="表格 112">
                <a:extLst>
                  <a:ext uri="{FF2B5EF4-FFF2-40B4-BE49-F238E27FC236}">
                    <a16:creationId xmlns:a16="http://schemas.microsoft.com/office/drawing/2014/main" id="{C38CFED0-7D49-0335-A56F-EABE0879040A}"/>
                  </a:ext>
                </a:extLst>
              </p:cNvPr>
              <p:cNvGraphicFramePr>
                <a:graphicFrameLocks noGrp="1"/>
              </p:cNvGraphicFramePr>
              <p:nvPr>
                <p:extLst>
                  <p:ext uri="{D42A27DB-BD31-4B8C-83A1-F6EECF244321}">
                    <p14:modId xmlns:p14="http://schemas.microsoft.com/office/powerpoint/2010/main" val="2606613803"/>
                  </p:ext>
                </p:extLst>
              </p:nvPr>
            </p:nvGraphicFramePr>
            <p:xfrm>
              <a:off x="6879381" y="4522777"/>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endParaRPr lang="zh-CN"/>
                        </a:p>
                      </a:txBody>
                      <a:tcPr marL="92382" marR="92382" marT="46192" marB="46192">
                        <a:blipFill>
                          <a:blip r:embed="rId7"/>
                          <a:stretch>
                            <a:fillRect t="-3125" r="-193548"/>
                          </a:stretch>
                        </a:blipFill>
                      </a:tcPr>
                    </a:tc>
                    <a:tc>
                      <a:txBody>
                        <a:bodyPr/>
                        <a:lstStyle/>
                        <a:p>
                          <a:endParaRPr lang="zh-CN"/>
                        </a:p>
                      </a:txBody>
                      <a:tcPr marL="92382" marR="92382" marT="46192" marB="46192">
                        <a:blipFill>
                          <a:blip r:embed="rId7"/>
                          <a:stretch>
                            <a:fillRect l="-106897" t="-3125" r="-106897"/>
                          </a:stretch>
                        </a:blipFill>
                      </a:tcPr>
                    </a:tc>
                    <a:tc>
                      <a:txBody>
                        <a:bodyPr/>
                        <a:lstStyle/>
                        <a:p>
                          <a:endParaRPr lang="zh-CN"/>
                        </a:p>
                      </a:txBody>
                      <a:tcPr marL="92382" marR="92382" marT="46192" marB="46192">
                        <a:blipFill>
                          <a:blip r:embed="rId7"/>
                          <a:stretch>
                            <a:fillRect l="-193548" t="-3125"/>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114" name="表格 113">
            <a:extLst>
              <a:ext uri="{FF2B5EF4-FFF2-40B4-BE49-F238E27FC236}">
                <a16:creationId xmlns:a16="http://schemas.microsoft.com/office/drawing/2014/main" id="{A8373CE4-01FD-14E6-1B63-715828AC06E9}"/>
              </a:ext>
            </a:extLst>
          </p:cNvPr>
          <p:cNvGraphicFramePr>
            <a:graphicFrameLocks noGrp="1"/>
          </p:cNvGraphicFramePr>
          <p:nvPr>
            <p:extLst>
              <p:ext uri="{D42A27DB-BD31-4B8C-83A1-F6EECF244321}">
                <p14:modId xmlns:p14="http://schemas.microsoft.com/office/powerpoint/2010/main" val="2527006335"/>
              </p:ext>
            </p:extLst>
          </p:nvPr>
        </p:nvGraphicFramePr>
        <p:xfrm>
          <a:off x="6876390" y="4840548"/>
          <a:ext cx="1138293" cy="367636"/>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5" name="表格 114">
            <a:extLst>
              <a:ext uri="{FF2B5EF4-FFF2-40B4-BE49-F238E27FC236}">
                <a16:creationId xmlns:a16="http://schemas.microsoft.com/office/drawing/2014/main" id="{E56418B1-3573-B7A8-104B-4A189865B399}"/>
              </a:ext>
            </a:extLst>
          </p:cNvPr>
          <p:cNvGraphicFramePr>
            <a:graphicFrameLocks noGrp="1"/>
          </p:cNvGraphicFramePr>
          <p:nvPr>
            <p:extLst>
              <p:ext uri="{D42A27DB-BD31-4B8C-83A1-F6EECF244321}">
                <p14:modId xmlns:p14="http://schemas.microsoft.com/office/powerpoint/2010/main" val="4117978935"/>
              </p:ext>
            </p:extLst>
          </p:nvPr>
        </p:nvGraphicFramePr>
        <p:xfrm>
          <a:off x="6878556" y="5162273"/>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6" name="表格 115">
            <a:extLst>
              <a:ext uri="{FF2B5EF4-FFF2-40B4-BE49-F238E27FC236}">
                <a16:creationId xmlns:a16="http://schemas.microsoft.com/office/drawing/2014/main" id="{91980AB8-655E-F62E-CCEE-93E2284E9F46}"/>
              </a:ext>
            </a:extLst>
          </p:cNvPr>
          <p:cNvGraphicFramePr>
            <a:graphicFrameLocks noGrp="1"/>
          </p:cNvGraphicFramePr>
          <p:nvPr>
            <p:extLst>
              <p:ext uri="{D42A27DB-BD31-4B8C-83A1-F6EECF244321}">
                <p14:modId xmlns:p14="http://schemas.microsoft.com/office/powerpoint/2010/main" val="485172229"/>
              </p:ext>
            </p:extLst>
          </p:nvPr>
        </p:nvGraphicFramePr>
        <p:xfrm>
          <a:off x="6876365" y="5499373"/>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41582">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117" name="矩形 116">
            <a:extLst>
              <a:ext uri="{FF2B5EF4-FFF2-40B4-BE49-F238E27FC236}">
                <a16:creationId xmlns:a16="http://schemas.microsoft.com/office/drawing/2014/main" id="{A020C148-F7AB-C2C6-F5EB-C22D79E90A3D}"/>
              </a:ext>
            </a:extLst>
          </p:cNvPr>
          <p:cNvSpPr/>
          <p:nvPr/>
        </p:nvSpPr>
        <p:spPr>
          <a:xfrm>
            <a:off x="9182411" y="5746477"/>
            <a:ext cx="415498" cy="369332"/>
          </a:xfrm>
          <a:prstGeom prst="rect">
            <a:avLst/>
          </a:prstGeom>
        </p:spPr>
        <p:txBody>
          <a:bodyPr wrap="none">
            <a:spAutoFit/>
          </a:bodyPr>
          <a:lstStyle/>
          <a:p>
            <a:r>
              <a:rPr kumimoji="1" lang="en-US" altLang="zh-CN" b="1" dirty="0">
                <a:latin typeface="Book Antiqua" panose="02040602050305030304" pitchFamily="18" charset="0"/>
              </a:rPr>
              <a:t>…</a:t>
            </a:r>
            <a:endParaRPr lang="zh-CN" altLang="en-US" b="1" dirty="0">
              <a:latin typeface="Book Antiqua" panose="02040602050305030304" pitchFamily="18" charset="0"/>
            </a:endParaRPr>
          </a:p>
        </p:txBody>
      </p:sp>
      <p:sp>
        <p:nvSpPr>
          <p:cNvPr id="118" name="矩形 117">
            <a:extLst>
              <a:ext uri="{FF2B5EF4-FFF2-40B4-BE49-F238E27FC236}">
                <a16:creationId xmlns:a16="http://schemas.microsoft.com/office/drawing/2014/main" id="{E27B40C3-79A7-02D2-12E9-1DF9FADD9873}"/>
              </a:ext>
            </a:extLst>
          </p:cNvPr>
          <p:cNvSpPr/>
          <p:nvPr/>
        </p:nvSpPr>
        <p:spPr>
          <a:xfrm>
            <a:off x="9182411" y="4158497"/>
            <a:ext cx="415498" cy="369332"/>
          </a:xfrm>
          <a:prstGeom prst="rect">
            <a:avLst/>
          </a:prstGeom>
        </p:spPr>
        <p:txBody>
          <a:bodyPr wrap="none">
            <a:spAutoFit/>
          </a:bodyPr>
          <a:lstStyle/>
          <a:p>
            <a:r>
              <a:rPr kumimoji="1" lang="en-US" altLang="zh-CN" b="1" dirty="0">
                <a:latin typeface="Book Antiqua" panose="02040602050305030304" pitchFamily="18" charset="0"/>
              </a:rPr>
              <a:t>…</a:t>
            </a:r>
            <a:endParaRPr lang="zh-CN" altLang="en-US" b="1" dirty="0">
              <a:latin typeface="Book Antiqua" panose="02040602050305030304" pitchFamily="18" charset="0"/>
            </a:endParaRPr>
          </a:p>
        </p:txBody>
      </p:sp>
    </p:spTree>
    <p:extLst>
      <p:ext uri="{BB962C8B-B14F-4D97-AF65-F5344CB8AC3E}">
        <p14:creationId xmlns:p14="http://schemas.microsoft.com/office/powerpoint/2010/main" val="79615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Overview</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 name="圆角矩形 4">
            <a:extLst>
              <a:ext uri="{FF2B5EF4-FFF2-40B4-BE49-F238E27FC236}">
                <a16:creationId xmlns:a16="http://schemas.microsoft.com/office/drawing/2014/main" id="{587F1CE3-3741-9415-BA76-F3E1CC8DF54E}"/>
              </a:ext>
            </a:extLst>
          </p:cNvPr>
          <p:cNvSpPr/>
          <p:nvPr/>
        </p:nvSpPr>
        <p:spPr>
          <a:xfrm>
            <a:off x="-79240" y="3803652"/>
            <a:ext cx="1746543" cy="599316"/>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Spatial </a:t>
            </a:r>
          </a:p>
          <a:p>
            <a:pPr algn="ctr"/>
            <a:r>
              <a:rPr kumimoji="1" lang="en-US" altLang="zh-CN" b="1" dirty="0">
                <a:solidFill>
                  <a:schemeClr val="tx1"/>
                </a:solidFill>
                <a:latin typeface="Book Antiqua" panose="02040602050305030304" pitchFamily="18" charset="0"/>
              </a:rPr>
              <a:t>Architectures</a:t>
            </a:r>
            <a:endParaRPr kumimoji="1" lang="en-US" altLang="zh-CN" dirty="0">
              <a:solidFill>
                <a:schemeClr val="tx1"/>
              </a:solidFill>
              <a:latin typeface="Book Antiqua" panose="02040602050305030304" pitchFamily="18" charset="0"/>
            </a:endParaRPr>
          </a:p>
        </p:txBody>
      </p:sp>
      <p:sp>
        <p:nvSpPr>
          <p:cNvPr id="5" name="圆角矩形 4">
            <a:extLst>
              <a:ext uri="{FF2B5EF4-FFF2-40B4-BE49-F238E27FC236}">
                <a16:creationId xmlns:a16="http://schemas.microsoft.com/office/drawing/2014/main" id="{C7E5DC52-CED1-CB75-4F9C-AD80E4C04DA8}"/>
              </a:ext>
            </a:extLst>
          </p:cNvPr>
          <p:cNvSpPr/>
          <p:nvPr/>
        </p:nvSpPr>
        <p:spPr>
          <a:xfrm>
            <a:off x="-471069" y="2138111"/>
            <a:ext cx="2548873" cy="61065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Tensor</a:t>
            </a:r>
          </a:p>
          <a:p>
            <a:pPr algn="ctr"/>
            <a:r>
              <a:rPr kumimoji="1" lang="en-US" altLang="zh-CN" b="1" dirty="0">
                <a:solidFill>
                  <a:schemeClr val="tx1"/>
                </a:solidFill>
                <a:latin typeface="Book Antiqua" panose="02040602050305030304" pitchFamily="18" charset="0"/>
              </a:rPr>
              <a:t> Computations</a:t>
            </a:r>
          </a:p>
        </p:txBody>
      </p:sp>
      <p:sp>
        <p:nvSpPr>
          <p:cNvPr id="6" name="圆角矩形 4">
            <a:extLst>
              <a:ext uri="{FF2B5EF4-FFF2-40B4-BE49-F238E27FC236}">
                <a16:creationId xmlns:a16="http://schemas.microsoft.com/office/drawing/2014/main" id="{1E4CDA75-FC90-6A5C-4342-D9737E551895}"/>
              </a:ext>
            </a:extLst>
          </p:cNvPr>
          <p:cNvSpPr/>
          <p:nvPr/>
        </p:nvSpPr>
        <p:spPr>
          <a:xfrm>
            <a:off x="4662416" y="2320591"/>
            <a:ext cx="2318748" cy="1257472"/>
          </a:xfrm>
          <a:prstGeom prst="roundRect">
            <a:avLst>
              <a:gd name="adj" fmla="val 7784"/>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Tensor Program </a:t>
            </a:r>
          </a:p>
          <a:p>
            <a:r>
              <a:rPr kumimoji="1" lang="en-US" altLang="zh-CN" sz="2000" b="1" dirty="0">
                <a:solidFill>
                  <a:schemeClr val="tx1"/>
                </a:solidFill>
                <a:latin typeface="Book Antiqua" panose="02040602050305030304" pitchFamily="18" charset="0"/>
              </a:rPr>
              <a:t>Design Space</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Sub-spaces of tunable params.</a:t>
            </a:r>
          </a:p>
        </p:txBody>
      </p:sp>
      <p:sp>
        <p:nvSpPr>
          <p:cNvPr id="7" name="圆角矩形 4">
            <a:extLst>
              <a:ext uri="{FF2B5EF4-FFF2-40B4-BE49-F238E27FC236}">
                <a16:creationId xmlns:a16="http://schemas.microsoft.com/office/drawing/2014/main" id="{3CB2992A-C5A6-5E50-BF8C-7AE38CE4EE0E}"/>
              </a:ext>
            </a:extLst>
          </p:cNvPr>
          <p:cNvSpPr/>
          <p:nvPr/>
        </p:nvSpPr>
        <p:spPr>
          <a:xfrm>
            <a:off x="65873" y="2169754"/>
            <a:ext cx="1521247" cy="1417854"/>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8" name="圆角矩形 4">
            <a:extLst>
              <a:ext uri="{FF2B5EF4-FFF2-40B4-BE49-F238E27FC236}">
                <a16:creationId xmlns:a16="http://schemas.microsoft.com/office/drawing/2014/main" id="{F09D57CB-A8E1-12FF-B8E7-A69CFDBF2F2A}"/>
              </a:ext>
            </a:extLst>
          </p:cNvPr>
          <p:cNvSpPr/>
          <p:nvPr/>
        </p:nvSpPr>
        <p:spPr>
          <a:xfrm>
            <a:off x="281841" y="2745526"/>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GEMM</a:t>
            </a:r>
          </a:p>
        </p:txBody>
      </p:sp>
      <p:sp>
        <p:nvSpPr>
          <p:cNvPr id="9" name="圆角矩形 4">
            <a:extLst>
              <a:ext uri="{FF2B5EF4-FFF2-40B4-BE49-F238E27FC236}">
                <a16:creationId xmlns:a16="http://schemas.microsoft.com/office/drawing/2014/main" id="{347E90DE-2EB4-7506-5402-EB1EA37FA458}"/>
              </a:ext>
            </a:extLst>
          </p:cNvPr>
          <p:cNvSpPr/>
          <p:nvPr/>
        </p:nvSpPr>
        <p:spPr>
          <a:xfrm>
            <a:off x="281841" y="3087979"/>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C2D</a:t>
            </a:r>
          </a:p>
        </p:txBody>
      </p:sp>
      <p:sp>
        <p:nvSpPr>
          <p:cNvPr id="11" name="圆角矩形 4">
            <a:extLst>
              <a:ext uri="{FF2B5EF4-FFF2-40B4-BE49-F238E27FC236}">
                <a16:creationId xmlns:a16="http://schemas.microsoft.com/office/drawing/2014/main" id="{4E694CB9-382F-0B42-BCEF-2B4C684318AC}"/>
              </a:ext>
            </a:extLst>
          </p:cNvPr>
          <p:cNvSpPr/>
          <p:nvPr/>
        </p:nvSpPr>
        <p:spPr>
          <a:xfrm>
            <a:off x="65873" y="3793120"/>
            <a:ext cx="1521247" cy="1408083"/>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13" name="圆角矩形 4">
            <a:extLst>
              <a:ext uri="{FF2B5EF4-FFF2-40B4-BE49-F238E27FC236}">
                <a16:creationId xmlns:a16="http://schemas.microsoft.com/office/drawing/2014/main" id="{BDCBC083-BBD2-73EC-582E-1A6168A2835B}"/>
              </a:ext>
            </a:extLst>
          </p:cNvPr>
          <p:cNvSpPr/>
          <p:nvPr/>
        </p:nvSpPr>
        <p:spPr>
          <a:xfrm>
            <a:off x="294209" y="4715265"/>
            <a:ext cx="1064577"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NVDLA</a:t>
            </a:r>
          </a:p>
        </p:txBody>
      </p:sp>
      <p:sp>
        <p:nvSpPr>
          <p:cNvPr id="14" name="圆角矩形 4">
            <a:extLst>
              <a:ext uri="{FF2B5EF4-FFF2-40B4-BE49-F238E27FC236}">
                <a16:creationId xmlns:a16="http://schemas.microsoft.com/office/drawing/2014/main" id="{EF0A1485-1D5B-699E-2FF7-EB58134E52EA}"/>
              </a:ext>
            </a:extLst>
          </p:cNvPr>
          <p:cNvSpPr/>
          <p:nvPr/>
        </p:nvSpPr>
        <p:spPr>
          <a:xfrm>
            <a:off x="294209" y="4376919"/>
            <a:ext cx="1064576"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Simba</a:t>
            </a:r>
          </a:p>
        </p:txBody>
      </p:sp>
      <p:sp>
        <p:nvSpPr>
          <p:cNvPr id="16" name="圆角矩形 4">
            <a:extLst>
              <a:ext uri="{FF2B5EF4-FFF2-40B4-BE49-F238E27FC236}">
                <a16:creationId xmlns:a16="http://schemas.microsoft.com/office/drawing/2014/main" id="{50AF5F28-3E74-055B-7C59-768AC6794A91}"/>
              </a:ext>
            </a:extLst>
          </p:cNvPr>
          <p:cNvSpPr/>
          <p:nvPr/>
        </p:nvSpPr>
        <p:spPr>
          <a:xfrm>
            <a:off x="294208" y="4906019"/>
            <a:ext cx="1064577"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sp>
        <p:nvSpPr>
          <p:cNvPr id="17" name="圆角矩形 4">
            <a:extLst>
              <a:ext uri="{FF2B5EF4-FFF2-40B4-BE49-F238E27FC236}">
                <a16:creationId xmlns:a16="http://schemas.microsoft.com/office/drawing/2014/main" id="{8975E909-0F78-27C1-9E76-DE9F92316B9D}"/>
              </a:ext>
            </a:extLst>
          </p:cNvPr>
          <p:cNvSpPr/>
          <p:nvPr/>
        </p:nvSpPr>
        <p:spPr>
          <a:xfrm>
            <a:off x="4662361" y="3684991"/>
            <a:ext cx="2318748" cy="1257473"/>
          </a:xfrm>
          <a:prstGeom prst="roundRect">
            <a:avLst>
              <a:gd name="adj" fmla="val 7784"/>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Tunable Params.</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Tile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Parallel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Loop order</a:t>
            </a:r>
          </a:p>
        </p:txBody>
      </p:sp>
      <p:grpSp>
        <p:nvGrpSpPr>
          <p:cNvPr id="18" name="组合 17">
            <a:extLst>
              <a:ext uri="{FF2B5EF4-FFF2-40B4-BE49-F238E27FC236}">
                <a16:creationId xmlns:a16="http://schemas.microsoft.com/office/drawing/2014/main" id="{F60D4C75-44E2-DAA7-7C9C-B039FB37743E}"/>
              </a:ext>
            </a:extLst>
          </p:cNvPr>
          <p:cNvGrpSpPr/>
          <p:nvPr/>
        </p:nvGrpSpPr>
        <p:grpSpPr>
          <a:xfrm>
            <a:off x="6633419" y="2433215"/>
            <a:ext cx="4493518" cy="2475416"/>
            <a:chOff x="11417376" y="959566"/>
            <a:chExt cx="4493518" cy="2509506"/>
          </a:xfrm>
        </p:grpSpPr>
        <p:sp>
          <p:nvSpPr>
            <p:cNvPr id="19" name="圆角矩形 4">
              <a:extLst>
                <a:ext uri="{FF2B5EF4-FFF2-40B4-BE49-F238E27FC236}">
                  <a16:creationId xmlns:a16="http://schemas.microsoft.com/office/drawing/2014/main" id="{4BFE252C-4489-77F6-7A7D-F0926785C967}"/>
                </a:ext>
              </a:extLst>
            </p:cNvPr>
            <p:cNvSpPr/>
            <p:nvPr/>
          </p:nvSpPr>
          <p:spPr>
            <a:xfrm>
              <a:off x="11417376" y="959566"/>
              <a:ext cx="4493518"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Automatic Tuner</a:t>
              </a:r>
              <a:endParaRPr kumimoji="1" lang="en-US" altLang="zh-CN" sz="2000" dirty="0">
                <a:solidFill>
                  <a:schemeClr val="tx1"/>
                </a:solidFill>
                <a:latin typeface="Book Antiqua" panose="02040602050305030304" pitchFamily="18" charset="0"/>
              </a:endParaRPr>
            </a:p>
          </p:txBody>
        </p:sp>
        <p:sp>
          <p:nvSpPr>
            <p:cNvPr id="20" name="圆角矩形 4">
              <a:extLst>
                <a:ext uri="{FF2B5EF4-FFF2-40B4-BE49-F238E27FC236}">
                  <a16:creationId xmlns:a16="http://schemas.microsoft.com/office/drawing/2014/main" id="{9DDD3CB7-2887-C3A8-F2CA-AA338462FF3A}"/>
                </a:ext>
              </a:extLst>
            </p:cNvPr>
            <p:cNvSpPr/>
            <p:nvPr/>
          </p:nvSpPr>
          <p:spPr>
            <a:xfrm>
              <a:off x="12254995" y="1704914"/>
              <a:ext cx="2522213" cy="739975"/>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Transformer-based</a:t>
              </a:r>
            </a:p>
            <a:p>
              <a:pPr algn="ctr"/>
              <a:r>
                <a:rPr kumimoji="1" lang="en-US" altLang="zh-CN" sz="2000" b="1" dirty="0">
                  <a:solidFill>
                    <a:schemeClr val="tx1"/>
                  </a:solidFill>
                  <a:latin typeface="Book Antiqua" panose="02040602050305030304" pitchFamily="18" charset="0"/>
                </a:rPr>
                <a:t>Exploration</a:t>
              </a:r>
              <a:endParaRPr kumimoji="1" lang="en-US" altLang="zh-CN" sz="2000" dirty="0">
                <a:solidFill>
                  <a:schemeClr val="tx1"/>
                </a:solidFill>
                <a:latin typeface="Book Antiqua" panose="02040602050305030304" pitchFamily="18" charset="0"/>
              </a:endParaRPr>
            </a:p>
          </p:txBody>
        </p:sp>
        <p:sp>
          <p:nvSpPr>
            <p:cNvPr id="21" name="圆角矩形 4">
              <a:extLst>
                <a:ext uri="{FF2B5EF4-FFF2-40B4-BE49-F238E27FC236}">
                  <a16:creationId xmlns:a16="http://schemas.microsoft.com/office/drawing/2014/main" id="{58D5014C-D9D3-6B8F-9380-AA7145716615}"/>
                </a:ext>
              </a:extLst>
            </p:cNvPr>
            <p:cNvSpPr/>
            <p:nvPr/>
          </p:nvSpPr>
          <p:spPr>
            <a:xfrm>
              <a:off x="12126024" y="1179565"/>
              <a:ext cx="2793435" cy="2289507"/>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22" name="圆角矩形 4">
              <a:extLst>
                <a:ext uri="{FF2B5EF4-FFF2-40B4-BE49-F238E27FC236}">
                  <a16:creationId xmlns:a16="http://schemas.microsoft.com/office/drawing/2014/main" id="{C5531FF2-5C78-C7DC-9137-BFA29F09555C}"/>
                </a:ext>
              </a:extLst>
            </p:cNvPr>
            <p:cNvSpPr/>
            <p:nvPr/>
          </p:nvSpPr>
          <p:spPr>
            <a:xfrm>
              <a:off x="12225533" y="2592238"/>
              <a:ext cx="2592300" cy="756000"/>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780" b="1" dirty="0">
                  <a:solidFill>
                    <a:schemeClr val="tx1"/>
                  </a:solidFill>
                  <a:latin typeface="Book Antiqua" panose="02040602050305030304" pitchFamily="18" charset="0"/>
                </a:rPr>
                <a:t>Policy Gradient-based</a:t>
              </a:r>
            </a:p>
            <a:p>
              <a:pPr algn="ctr"/>
              <a:r>
                <a:rPr kumimoji="1" lang="en-US" altLang="zh-CN" sz="1780" b="1" dirty="0">
                  <a:solidFill>
                    <a:schemeClr val="tx1"/>
                  </a:solidFill>
                  <a:latin typeface="Book Antiqua" panose="02040602050305030304" pitchFamily="18" charset="0"/>
                </a:rPr>
                <a:t>Optimization</a:t>
              </a:r>
              <a:endParaRPr kumimoji="1" lang="en-US" altLang="zh-CN" sz="1780" dirty="0">
                <a:solidFill>
                  <a:schemeClr val="tx1"/>
                </a:solidFill>
                <a:latin typeface="Book Antiqua" panose="02040602050305030304" pitchFamily="18" charset="0"/>
              </a:endParaRPr>
            </a:p>
          </p:txBody>
        </p:sp>
      </p:grpSp>
      <p:sp>
        <p:nvSpPr>
          <p:cNvPr id="23" name="圆角矩形 4">
            <a:extLst>
              <a:ext uri="{FF2B5EF4-FFF2-40B4-BE49-F238E27FC236}">
                <a16:creationId xmlns:a16="http://schemas.microsoft.com/office/drawing/2014/main" id="{7A83F7BD-ECED-A54D-B952-E5CE44800F1C}"/>
              </a:ext>
            </a:extLst>
          </p:cNvPr>
          <p:cNvSpPr/>
          <p:nvPr/>
        </p:nvSpPr>
        <p:spPr>
          <a:xfrm>
            <a:off x="281840" y="3292423"/>
            <a:ext cx="1032391"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cxnSp>
        <p:nvCxnSpPr>
          <p:cNvPr id="25" name="直接箭头连接符 6">
            <a:extLst>
              <a:ext uri="{FF2B5EF4-FFF2-40B4-BE49-F238E27FC236}">
                <a16:creationId xmlns:a16="http://schemas.microsoft.com/office/drawing/2014/main" id="{393B9FA4-AFA3-3477-2301-19E36008D803}"/>
              </a:ext>
            </a:extLst>
          </p:cNvPr>
          <p:cNvCxnSpPr>
            <a:cxnSpLocks/>
            <a:stCxn id="7" idx="3"/>
          </p:cNvCxnSpPr>
          <p:nvPr/>
        </p:nvCxnSpPr>
        <p:spPr>
          <a:xfrm flipV="1">
            <a:off x="1587120" y="2875229"/>
            <a:ext cx="489241" cy="345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74">
            <a:extLst>
              <a:ext uri="{FF2B5EF4-FFF2-40B4-BE49-F238E27FC236}">
                <a16:creationId xmlns:a16="http://schemas.microsoft.com/office/drawing/2014/main" id="{7B4A6AED-3434-33DF-E606-6C116DD478CE}"/>
              </a:ext>
            </a:extLst>
          </p:cNvPr>
          <p:cNvCxnSpPr>
            <a:cxnSpLocks/>
            <a:stCxn id="11" idx="3"/>
          </p:cNvCxnSpPr>
          <p:nvPr/>
        </p:nvCxnSpPr>
        <p:spPr>
          <a:xfrm flipV="1">
            <a:off x="1587120" y="4492950"/>
            <a:ext cx="478859" cy="421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14">
            <a:extLst>
              <a:ext uri="{FF2B5EF4-FFF2-40B4-BE49-F238E27FC236}">
                <a16:creationId xmlns:a16="http://schemas.microsoft.com/office/drawing/2014/main" id="{8775DB94-75B5-4EF3-80C5-9832EBD35B08}"/>
              </a:ext>
            </a:extLst>
          </p:cNvPr>
          <p:cNvCxnSpPr>
            <a:cxnSpLocks/>
            <a:stCxn id="6" idx="0"/>
            <a:endCxn id="21" idx="0"/>
          </p:cNvCxnSpPr>
          <p:nvPr/>
        </p:nvCxnSpPr>
        <p:spPr>
          <a:xfrm rot="16200000" flipH="1">
            <a:off x="7115470" y="1026911"/>
            <a:ext cx="329634" cy="2916995"/>
          </a:xfrm>
          <a:prstGeom prst="bentConnector3">
            <a:avLst>
              <a:gd name="adj1" fmla="val -6935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箭头连接符 85">
            <a:extLst>
              <a:ext uri="{FF2B5EF4-FFF2-40B4-BE49-F238E27FC236}">
                <a16:creationId xmlns:a16="http://schemas.microsoft.com/office/drawing/2014/main" id="{75875357-F29D-F14D-40DF-3A3AF77A1435}"/>
              </a:ext>
            </a:extLst>
          </p:cNvPr>
          <p:cNvCxnSpPr>
            <a:cxnSpLocks/>
          </p:cNvCxnSpPr>
          <p:nvPr/>
        </p:nvCxnSpPr>
        <p:spPr>
          <a:xfrm>
            <a:off x="4259838" y="3047837"/>
            <a:ext cx="40252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接箭头连接符 91">
            <a:extLst>
              <a:ext uri="{FF2B5EF4-FFF2-40B4-BE49-F238E27FC236}">
                <a16:creationId xmlns:a16="http://schemas.microsoft.com/office/drawing/2014/main" id="{BAE4B576-14AB-212C-2719-D3D8A3856708}"/>
              </a:ext>
            </a:extLst>
          </p:cNvPr>
          <p:cNvCxnSpPr>
            <a:cxnSpLocks/>
            <a:endCxn id="17" idx="3"/>
          </p:cNvCxnSpPr>
          <p:nvPr/>
        </p:nvCxnSpPr>
        <p:spPr>
          <a:xfrm flipH="1">
            <a:off x="6981109" y="4313728"/>
            <a:ext cx="36095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连接符: 肘形 96">
            <a:extLst>
              <a:ext uri="{FF2B5EF4-FFF2-40B4-BE49-F238E27FC236}">
                <a16:creationId xmlns:a16="http://schemas.microsoft.com/office/drawing/2014/main" id="{66C5E71B-2BCD-C2F9-14ED-18480DEB2947}"/>
              </a:ext>
            </a:extLst>
          </p:cNvPr>
          <p:cNvCxnSpPr>
            <a:cxnSpLocks/>
            <a:stCxn id="17" idx="2"/>
            <a:endCxn id="58" idx="2"/>
          </p:cNvCxnSpPr>
          <p:nvPr/>
        </p:nvCxnSpPr>
        <p:spPr>
          <a:xfrm rot="5400000" flipH="1">
            <a:off x="4384497" y="3505226"/>
            <a:ext cx="220842" cy="2653635"/>
          </a:xfrm>
          <a:prstGeom prst="bentConnector3">
            <a:avLst>
              <a:gd name="adj1" fmla="val -103513"/>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104">
            <a:extLst>
              <a:ext uri="{FF2B5EF4-FFF2-40B4-BE49-F238E27FC236}">
                <a16:creationId xmlns:a16="http://schemas.microsoft.com/office/drawing/2014/main" id="{87BE9040-ADA6-25B6-7A1A-48250A4274FB}"/>
              </a:ext>
            </a:extLst>
          </p:cNvPr>
          <p:cNvCxnSpPr>
            <a:cxnSpLocks/>
            <a:stCxn id="21" idx="3"/>
            <a:endCxn id="33" idx="1"/>
          </p:cNvCxnSpPr>
          <p:nvPr/>
        </p:nvCxnSpPr>
        <p:spPr>
          <a:xfrm>
            <a:off x="10135502" y="3779428"/>
            <a:ext cx="482902" cy="55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93DEBD42-3CF0-C3FC-E8C9-B593AA1528A2}"/>
              </a:ext>
            </a:extLst>
          </p:cNvPr>
          <p:cNvGrpSpPr/>
          <p:nvPr/>
        </p:nvGrpSpPr>
        <p:grpSpPr>
          <a:xfrm>
            <a:off x="10476153" y="3129066"/>
            <a:ext cx="1850104" cy="1323439"/>
            <a:chOff x="13565861" y="893780"/>
            <a:chExt cx="1850104" cy="1360401"/>
          </a:xfrm>
        </p:grpSpPr>
        <p:sp>
          <p:nvSpPr>
            <p:cNvPr id="33" name="圆角矩形 4">
              <a:extLst>
                <a:ext uri="{FF2B5EF4-FFF2-40B4-BE49-F238E27FC236}">
                  <a16:creationId xmlns:a16="http://schemas.microsoft.com/office/drawing/2014/main" id="{ECFD1DC6-EFC5-3421-295C-DA784E6D20F3}"/>
                </a:ext>
              </a:extLst>
            </p:cNvPr>
            <p:cNvSpPr/>
            <p:nvPr/>
          </p:nvSpPr>
          <p:spPr>
            <a:xfrm>
              <a:off x="13708112" y="893780"/>
              <a:ext cx="1530250" cy="134854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chemeClr val="tx1"/>
                </a:solidFill>
                <a:latin typeface="Book Antiqua" panose="02040602050305030304" pitchFamily="18" charset="0"/>
              </a:endParaRPr>
            </a:p>
          </p:txBody>
        </p:sp>
        <p:sp>
          <p:nvSpPr>
            <p:cNvPr id="34" name="矩形 33">
              <a:extLst>
                <a:ext uri="{FF2B5EF4-FFF2-40B4-BE49-F238E27FC236}">
                  <a16:creationId xmlns:a16="http://schemas.microsoft.com/office/drawing/2014/main" id="{92837FA8-E036-805C-8B3B-4264E8ED0DB7}"/>
                </a:ext>
              </a:extLst>
            </p:cNvPr>
            <p:cNvSpPr/>
            <p:nvPr/>
          </p:nvSpPr>
          <p:spPr>
            <a:xfrm>
              <a:off x="13565861" y="893780"/>
              <a:ext cx="1850104" cy="1360401"/>
            </a:xfrm>
            <a:prstGeom prst="rect">
              <a:avLst/>
            </a:prstGeom>
          </p:spPr>
          <p:txBody>
            <a:bodyPr wrap="square">
              <a:spAutoFit/>
            </a:bodyPr>
            <a:lstStyle/>
            <a:p>
              <a:pPr algn="ctr"/>
              <a:r>
                <a:rPr kumimoji="1" lang="en-US" altLang="zh-CN" sz="2000" b="1" dirty="0">
                  <a:latin typeface="Book Antiqua" panose="02040602050305030304" pitchFamily="18" charset="0"/>
                </a:rPr>
                <a:t>High-performance</a:t>
              </a:r>
            </a:p>
            <a:p>
              <a:pPr algn="ctr"/>
              <a:r>
                <a:rPr kumimoji="1" lang="en-US" altLang="zh-CN" sz="2000" b="1" dirty="0">
                  <a:latin typeface="Book Antiqua" panose="02040602050305030304" pitchFamily="18" charset="0"/>
                </a:rPr>
                <a:t>Tensor Program</a:t>
              </a:r>
              <a:endParaRPr kumimoji="1" lang="en-US" altLang="zh-CN" sz="2000" dirty="0">
                <a:latin typeface="Book Antiqua" panose="02040602050305030304" pitchFamily="18" charset="0"/>
              </a:endParaRPr>
            </a:p>
          </p:txBody>
        </p:sp>
      </p:grpSp>
      <p:sp>
        <p:nvSpPr>
          <p:cNvPr id="35" name="圆角矩形 4">
            <a:extLst>
              <a:ext uri="{FF2B5EF4-FFF2-40B4-BE49-F238E27FC236}">
                <a16:creationId xmlns:a16="http://schemas.microsoft.com/office/drawing/2014/main" id="{B3622DFE-5D8E-9CF1-8B05-10B21DCCA8EF}"/>
              </a:ext>
            </a:extLst>
          </p:cNvPr>
          <p:cNvSpPr/>
          <p:nvPr/>
        </p:nvSpPr>
        <p:spPr>
          <a:xfrm>
            <a:off x="7161632" y="1940659"/>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①</a:t>
            </a:r>
            <a:endParaRPr kumimoji="1" lang="en-US" altLang="zh-CN" sz="2000" dirty="0">
              <a:solidFill>
                <a:schemeClr val="tx1"/>
              </a:solidFill>
              <a:latin typeface="Book Antiqua" panose="02040602050305030304" pitchFamily="18" charset="0"/>
            </a:endParaRPr>
          </a:p>
        </p:txBody>
      </p:sp>
      <p:sp>
        <p:nvSpPr>
          <p:cNvPr id="36" name="圆角矩形 4">
            <a:extLst>
              <a:ext uri="{FF2B5EF4-FFF2-40B4-BE49-F238E27FC236}">
                <a16:creationId xmlns:a16="http://schemas.microsoft.com/office/drawing/2014/main" id="{F6B433CD-ECEE-3D36-8E5E-27112E9AAD92}"/>
              </a:ext>
            </a:extLst>
          </p:cNvPr>
          <p:cNvSpPr/>
          <p:nvPr/>
        </p:nvSpPr>
        <p:spPr>
          <a:xfrm>
            <a:off x="4136067" y="4655412"/>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②</a:t>
            </a:r>
            <a:endParaRPr kumimoji="1" lang="en-US" altLang="zh-CN" sz="2000" dirty="0">
              <a:solidFill>
                <a:schemeClr val="tx1"/>
              </a:solidFill>
              <a:latin typeface="Book Antiqua" panose="02040602050305030304" pitchFamily="18" charset="0"/>
            </a:endParaRP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nvGrpSpPr>
          <p:cNvPr id="39" name="组合 38">
            <a:extLst>
              <a:ext uri="{FF2B5EF4-FFF2-40B4-BE49-F238E27FC236}">
                <a16:creationId xmlns:a16="http://schemas.microsoft.com/office/drawing/2014/main" id="{B030A8A8-8DB5-0419-CDEA-01D5164F8D80}"/>
              </a:ext>
            </a:extLst>
          </p:cNvPr>
          <p:cNvGrpSpPr/>
          <p:nvPr/>
        </p:nvGrpSpPr>
        <p:grpSpPr>
          <a:xfrm>
            <a:off x="8707909" y="1556489"/>
            <a:ext cx="4493518" cy="899000"/>
            <a:chOff x="12247056" y="-89132"/>
            <a:chExt cx="4493518" cy="899000"/>
          </a:xfrm>
        </p:grpSpPr>
        <p:sp>
          <p:nvSpPr>
            <p:cNvPr id="40" name="圆角矩形 4">
              <a:extLst>
                <a:ext uri="{FF2B5EF4-FFF2-40B4-BE49-F238E27FC236}">
                  <a16:creationId xmlns:a16="http://schemas.microsoft.com/office/drawing/2014/main" id="{3851337D-3C7A-863B-3DDC-56BD02D4778D}"/>
                </a:ext>
              </a:extLst>
            </p:cNvPr>
            <p:cNvSpPr/>
            <p:nvPr/>
          </p:nvSpPr>
          <p:spPr>
            <a:xfrm>
              <a:off x="12247056" y="-89132"/>
              <a:ext cx="4493518" cy="899000"/>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Coordination </a:t>
              </a:r>
              <a:r>
                <a:rPr kumimoji="1" lang="zh-CN" altLang="en-US" sz="2000" b="1" dirty="0">
                  <a:solidFill>
                    <a:schemeClr val="tx1"/>
                  </a:solidFill>
                  <a:latin typeface="Book Antiqua" panose="02040602050305030304" pitchFamily="18" charset="0"/>
                </a:rPr>
                <a:t>① ②</a:t>
              </a:r>
              <a:endParaRPr kumimoji="1" lang="en-US" altLang="zh-CN" sz="2000" b="1" dirty="0">
                <a:solidFill>
                  <a:schemeClr val="tx1"/>
                </a:solidFill>
                <a:latin typeface="Book Antiqua" panose="02040602050305030304" pitchFamily="18" charset="0"/>
              </a:endParaRPr>
            </a:p>
          </p:txBody>
        </p:sp>
        <p:sp>
          <p:nvSpPr>
            <p:cNvPr id="41" name="圆角矩形 4">
              <a:extLst>
                <a:ext uri="{FF2B5EF4-FFF2-40B4-BE49-F238E27FC236}">
                  <a16:creationId xmlns:a16="http://schemas.microsoft.com/office/drawing/2014/main" id="{BC33041F-9A79-2B29-23E6-895C38A8E35D}"/>
                </a:ext>
              </a:extLst>
            </p:cNvPr>
            <p:cNvSpPr/>
            <p:nvPr/>
          </p:nvSpPr>
          <p:spPr>
            <a:xfrm>
              <a:off x="13326614" y="51928"/>
              <a:ext cx="2343074" cy="650746"/>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grpSp>
        <p:nvGrpSpPr>
          <p:cNvPr id="49" name="组合 48">
            <a:extLst>
              <a:ext uri="{FF2B5EF4-FFF2-40B4-BE49-F238E27FC236}">
                <a16:creationId xmlns:a16="http://schemas.microsoft.com/office/drawing/2014/main" id="{0D166201-7C17-1388-A903-27D780AD1DD6}"/>
              </a:ext>
            </a:extLst>
          </p:cNvPr>
          <p:cNvGrpSpPr/>
          <p:nvPr/>
        </p:nvGrpSpPr>
        <p:grpSpPr>
          <a:xfrm>
            <a:off x="1663894" y="2469723"/>
            <a:ext cx="3044210" cy="2251899"/>
            <a:chOff x="3044596" y="-135828"/>
            <a:chExt cx="3044210" cy="2251899"/>
          </a:xfrm>
        </p:grpSpPr>
        <p:grpSp>
          <p:nvGrpSpPr>
            <p:cNvPr id="54" name="组合 53">
              <a:extLst>
                <a:ext uri="{FF2B5EF4-FFF2-40B4-BE49-F238E27FC236}">
                  <a16:creationId xmlns:a16="http://schemas.microsoft.com/office/drawing/2014/main" id="{DEA6DC24-15B2-3B74-601D-0D24B8C6731F}"/>
                </a:ext>
              </a:extLst>
            </p:cNvPr>
            <p:cNvGrpSpPr/>
            <p:nvPr/>
          </p:nvGrpSpPr>
          <p:grpSpPr>
            <a:xfrm>
              <a:off x="3044596" y="-135828"/>
              <a:ext cx="3044210" cy="2251899"/>
              <a:chOff x="4874048" y="738105"/>
              <a:chExt cx="3044210" cy="2251899"/>
            </a:xfrm>
          </p:grpSpPr>
          <p:grpSp>
            <p:nvGrpSpPr>
              <p:cNvPr id="56" name="组合 55">
                <a:extLst>
                  <a:ext uri="{FF2B5EF4-FFF2-40B4-BE49-F238E27FC236}">
                    <a16:creationId xmlns:a16="http://schemas.microsoft.com/office/drawing/2014/main" id="{B82BF043-F28E-FA34-8CC7-8B119E3008EC}"/>
                  </a:ext>
                </a:extLst>
              </p:cNvPr>
              <p:cNvGrpSpPr/>
              <p:nvPr/>
            </p:nvGrpSpPr>
            <p:grpSpPr>
              <a:xfrm>
                <a:off x="5286515" y="986710"/>
                <a:ext cx="2183477" cy="2003294"/>
                <a:chOff x="5304766" y="986710"/>
                <a:chExt cx="2183477" cy="2003294"/>
              </a:xfrm>
            </p:grpSpPr>
            <p:sp>
              <p:nvSpPr>
                <p:cNvPr id="58" name="圆角矩形 4">
                  <a:extLst>
                    <a:ext uri="{FF2B5EF4-FFF2-40B4-BE49-F238E27FC236}">
                      <a16:creationId xmlns:a16="http://schemas.microsoft.com/office/drawing/2014/main" id="{0CC650D0-0DD0-97E0-AC38-942C593D063D}"/>
                    </a:ext>
                  </a:extLst>
                </p:cNvPr>
                <p:cNvSpPr/>
                <p:nvPr/>
              </p:nvSpPr>
              <p:spPr>
                <a:xfrm>
                  <a:off x="5304766" y="986710"/>
                  <a:ext cx="2183477" cy="2003294"/>
                </a:xfrm>
                <a:prstGeom prst="roundRect">
                  <a:avLst>
                    <a:gd name="adj" fmla="val 4439"/>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59" name="圆角矩形 4">
                  <a:extLst>
                    <a:ext uri="{FF2B5EF4-FFF2-40B4-BE49-F238E27FC236}">
                      <a16:creationId xmlns:a16="http://schemas.microsoft.com/office/drawing/2014/main" id="{1A94CDEF-1E89-98BA-C200-C5DB786587E3}"/>
                    </a:ext>
                  </a:extLst>
                </p:cNvPr>
                <p:cNvSpPr/>
                <p:nvPr/>
              </p:nvSpPr>
              <p:spPr>
                <a:xfrm>
                  <a:off x="5416699" y="1447072"/>
                  <a:ext cx="1934579" cy="622648"/>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0" name="圆角矩形 4">
                  <a:extLst>
                    <a:ext uri="{FF2B5EF4-FFF2-40B4-BE49-F238E27FC236}">
                      <a16:creationId xmlns:a16="http://schemas.microsoft.com/office/drawing/2014/main" id="{E7B77213-85A6-EE78-BA55-1F4DEC877D44}"/>
                    </a:ext>
                  </a:extLst>
                </p:cNvPr>
                <p:cNvSpPr/>
                <p:nvPr/>
              </p:nvSpPr>
              <p:spPr>
                <a:xfrm>
                  <a:off x="5421776" y="2273438"/>
                  <a:ext cx="1929503" cy="622649"/>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sp>
            <p:nvSpPr>
              <p:cNvPr id="57" name="圆角矩形 4">
                <a:extLst>
                  <a:ext uri="{FF2B5EF4-FFF2-40B4-BE49-F238E27FC236}">
                    <a16:creationId xmlns:a16="http://schemas.microsoft.com/office/drawing/2014/main" id="{F89BFC85-07BD-5CFA-F0A9-8BFB9AA54DE2}"/>
                  </a:ext>
                </a:extLst>
              </p:cNvPr>
              <p:cNvSpPr/>
              <p:nvPr/>
            </p:nvSpPr>
            <p:spPr>
              <a:xfrm>
                <a:off x="4874048" y="738105"/>
                <a:ext cx="3044210"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Analytical Model</a:t>
                </a:r>
                <a:endParaRPr kumimoji="1" lang="en-US" altLang="zh-CN" sz="2000" dirty="0">
                  <a:solidFill>
                    <a:schemeClr val="tx1"/>
                  </a:solidFill>
                  <a:latin typeface="Book Antiqua" panose="02040602050305030304" pitchFamily="18" charset="0"/>
                </a:endParaRPr>
              </a:p>
            </p:txBody>
          </p:sp>
        </p:grpSp>
        <p:sp>
          <p:nvSpPr>
            <p:cNvPr id="52" name="矩形 51">
              <a:extLst>
                <a:ext uri="{FF2B5EF4-FFF2-40B4-BE49-F238E27FC236}">
                  <a16:creationId xmlns:a16="http://schemas.microsoft.com/office/drawing/2014/main" id="{F313E7A2-E3AC-8AFE-7146-9B638A8E9DD3}"/>
                </a:ext>
              </a:extLst>
            </p:cNvPr>
            <p:cNvSpPr/>
            <p:nvPr/>
          </p:nvSpPr>
          <p:spPr>
            <a:xfrm>
              <a:off x="3477284" y="1352504"/>
              <a:ext cx="2164375"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Spatial Capacity </a:t>
              </a:r>
            </a:p>
          </p:txBody>
        </p:sp>
        <p:sp>
          <p:nvSpPr>
            <p:cNvPr id="53" name="矩形 52">
              <a:extLst>
                <a:ext uri="{FF2B5EF4-FFF2-40B4-BE49-F238E27FC236}">
                  <a16:creationId xmlns:a16="http://schemas.microsoft.com/office/drawing/2014/main" id="{EC0C7CC5-6B22-7E52-6F5C-D0870747D921}"/>
                </a:ext>
              </a:extLst>
            </p:cNvPr>
            <p:cNvSpPr/>
            <p:nvPr/>
          </p:nvSpPr>
          <p:spPr>
            <a:xfrm>
              <a:off x="3528548" y="526948"/>
              <a:ext cx="2093843"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Buffer Capacity </a:t>
              </a:r>
            </a:p>
          </p:txBody>
        </p:sp>
      </p:grpSp>
      <p:sp>
        <p:nvSpPr>
          <p:cNvPr id="10" name="文本框 9">
            <a:extLst>
              <a:ext uri="{FF2B5EF4-FFF2-40B4-BE49-F238E27FC236}">
                <a16:creationId xmlns:a16="http://schemas.microsoft.com/office/drawing/2014/main" id="{B8C5B962-E6D0-18FA-B108-AF874F05BB22}"/>
              </a:ext>
            </a:extLst>
          </p:cNvPr>
          <p:cNvSpPr txBox="1"/>
          <p:nvPr/>
        </p:nvSpPr>
        <p:spPr>
          <a:xfrm>
            <a:off x="6385821" y="6264801"/>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Tree>
    <p:extLst>
      <p:ext uri="{BB962C8B-B14F-4D97-AF65-F5344CB8AC3E}">
        <p14:creationId xmlns:p14="http://schemas.microsoft.com/office/powerpoint/2010/main" val="1044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2" name="矩形 11">
            <a:extLst>
              <a:ext uri="{FF2B5EF4-FFF2-40B4-BE49-F238E27FC236}">
                <a16:creationId xmlns:a16="http://schemas.microsoft.com/office/drawing/2014/main" id="{EDB6C1E9-EA59-37EB-4181-8D63E05DD565}"/>
              </a:ext>
            </a:extLst>
          </p:cNvPr>
          <p:cNvSpPr/>
          <p:nvPr/>
        </p:nvSpPr>
        <p:spPr>
          <a:xfrm>
            <a:off x="1938430" y="4271040"/>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Input</a:t>
            </a:r>
          </a:p>
          <a:p>
            <a:pPr algn="ctr">
              <a:lnSpc>
                <a:spcPts val="2100"/>
              </a:lnSpc>
            </a:pPr>
            <a:r>
              <a:rPr lang="en-US" altLang="zh-CN" sz="2000" dirty="0">
                <a:solidFill>
                  <a:schemeClr val="tx1"/>
                </a:solidFill>
                <a:latin typeface="Book Antiqua" panose="02040602050305030304" pitchFamily="18" charset="0"/>
              </a:rPr>
              <a:t>Tensor</a:t>
            </a:r>
          </a:p>
        </p:txBody>
      </p:sp>
      <p:sp>
        <p:nvSpPr>
          <p:cNvPr id="15" name="矩形 14">
            <a:extLst>
              <a:ext uri="{FF2B5EF4-FFF2-40B4-BE49-F238E27FC236}">
                <a16:creationId xmlns:a16="http://schemas.microsoft.com/office/drawing/2014/main" id="{E8E86028-23AB-6CAB-1EB1-79E382F1D2B3}"/>
              </a:ext>
            </a:extLst>
          </p:cNvPr>
          <p:cNvSpPr/>
          <p:nvPr/>
        </p:nvSpPr>
        <p:spPr>
          <a:xfrm>
            <a:off x="3691707" y="4295558"/>
            <a:ext cx="2555469"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Accumulation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Weight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Input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Global Buffer</a:t>
            </a:r>
          </a:p>
        </p:txBody>
      </p:sp>
      <p:cxnSp>
        <p:nvCxnSpPr>
          <p:cNvPr id="65" name="直接箭头连接符 98">
            <a:extLst>
              <a:ext uri="{FF2B5EF4-FFF2-40B4-BE49-F238E27FC236}">
                <a16:creationId xmlns:a16="http://schemas.microsoft.com/office/drawing/2014/main" id="{1852BD50-908F-0453-555E-3D023E480B6B}"/>
              </a:ext>
            </a:extLst>
          </p:cNvPr>
          <p:cNvCxnSpPr>
            <a:cxnSpLocks/>
          </p:cNvCxnSpPr>
          <p:nvPr/>
        </p:nvCxnSpPr>
        <p:spPr>
          <a:xfrm>
            <a:off x="3132627" y="4613491"/>
            <a:ext cx="1039522" cy="862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接箭头连接符 102">
            <a:extLst>
              <a:ext uri="{FF2B5EF4-FFF2-40B4-BE49-F238E27FC236}">
                <a16:creationId xmlns:a16="http://schemas.microsoft.com/office/drawing/2014/main" id="{1B92CB51-3094-38DF-E683-2E0EF0916FD8}"/>
              </a:ext>
            </a:extLst>
          </p:cNvPr>
          <p:cNvCxnSpPr>
            <a:cxnSpLocks/>
          </p:cNvCxnSpPr>
          <p:nvPr/>
        </p:nvCxnSpPr>
        <p:spPr>
          <a:xfrm>
            <a:off x="3132627" y="4613491"/>
            <a:ext cx="963322" cy="136728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105">
            <a:extLst>
              <a:ext uri="{FF2B5EF4-FFF2-40B4-BE49-F238E27FC236}">
                <a16:creationId xmlns:a16="http://schemas.microsoft.com/office/drawing/2014/main" id="{17BBA6F0-3790-5754-7989-8101653AE718}"/>
              </a:ext>
            </a:extLst>
          </p:cNvPr>
          <p:cNvCxnSpPr>
            <a:cxnSpLocks/>
          </p:cNvCxnSpPr>
          <p:nvPr/>
        </p:nvCxnSpPr>
        <p:spPr>
          <a:xfrm flipV="1">
            <a:off x="3132627" y="5056855"/>
            <a:ext cx="963322" cy="208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接箭头连接符 108">
            <a:extLst>
              <a:ext uri="{FF2B5EF4-FFF2-40B4-BE49-F238E27FC236}">
                <a16:creationId xmlns:a16="http://schemas.microsoft.com/office/drawing/2014/main" id="{33BF4A7B-A77C-F9F2-AF77-58D5A874E4FF}"/>
              </a:ext>
            </a:extLst>
          </p:cNvPr>
          <p:cNvCxnSpPr>
            <a:cxnSpLocks/>
          </p:cNvCxnSpPr>
          <p:nvPr/>
        </p:nvCxnSpPr>
        <p:spPr>
          <a:xfrm flipV="1">
            <a:off x="3124245" y="4613491"/>
            <a:ext cx="618862" cy="125936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接箭头连接符 111">
            <a:extLst>
              <a:ext uri="{FF2B5EF4-FFF2-40B4-BE49-F238E27FC236}">
                <a16:creationId xmlns:a16="http://schemas.microsoft.com/office/drawing/2014/main" id="{B704BDBF-2656-AE77-42D8-108882E56AB0}"/>
              </a:ext>
            </a:extLst>
          </p:cNvPr>
          <p:cNvCxnSpPr>
            <a:cxnSpLocks/>
          </p:cNvCxnSpPr>
          <p:nvPr/>
        </p:nvCxnSpPr>
        <p:spPr>
          <a:xfrm>
            <a:off x="3124245" y="5872859"/>
            <a:ext cx="971704" cy="10792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062986B7-9103-B7C9-2A8E-CEFA36550C7E}"/>
              </a:ext>
            </a:extLst>
          </p:cNvPr>
          <p:cNvSpPr/>
          <p:nvPr/>
        </p:nvSpPr>
        <p:spPr>
          <a:xfrm>
            <a:off x="4372369" y="3792025"/>
            <a:ext cx="1260281" cy="400110"/>
          </a:xfrm>
          <a:prstGeom prst="rect">
            <a:avLst/>
          </a:prstGeom>
        </p:spPr>
        <p:txBody>
          <a:bodyPr wrap="none">
            <a:spAutoFit/>
          </a:bodyPr>
          <a:lstStyle/>
          <a:p>
            <a:r>
              <a:rPr kumimoji="1" lang="en-US" altLang="zh-CN" sz="2000" b="1" dirty="0">
                <a:latin typeface="Book Antiqua" panose="02040602050305030304" pitchFamily="18" charset="0"/>
              </a:rPr>
              <a:t>Simba …</a:t>
            </a:r>
            <a:endParaRPr lang="zh-CN" altLang="en-US" sz="2000" b="1" dirty="0">
              <a:latin typeface="Book Antiqua" panose="02040602050305030304" pitchFamily="18" charset="0"/>
            </a:endParaRPr>
          </a:p>
        </p:txBody>
      </p:sp>
      <p:sp>
        <p:nvSpPr>
          <p:cNvPr id="73" name="矩形 72">
            <a:extLst>
              <a:ext uri="{FF2B5EF4-FFF2-40B4-BE49-F238E27FC236}">
                <a16:creationId xmlns:a16="http://schemas.microsoft.com/office/drawing/2014/main" id="{9DECB08B-B1B5-2FF3-F64D-F9870C03B07C}"/>
              </a:ext>
            </a:extLst>
          </p:cNvPr>
          <p:cNvSpPr/>
          <p:nvPr/>
        </p:nvSpPr>
        <p:spPr>
          <a:xfrm>
            <a:off x="3207692" y="4050062"/>
            <a:ext cx="492443" cy="461665"/>
          </a:xfrm>
          <a:prstGeom prst="rect">
            <a:avLst/>
          </a:prstGeom>
        </p:spPr>
        <p:txBody>
          <a:bodyPr wrap="none">
            <a:spAutoFit/>
          </a:bodyPr>
          <a:lstStyle/>
          <a:p>
            <a:r>
              <a:rPr lang="zh-CN" altLang="en-US" sz="2400" b="1" dirty="0">
                <a:latin typeface="Book Antiqua" panose="02040602050305030304" pitchFamily="18" charset="0"/>
              </a:rPr>
              <a:t>①</a:t>
            </a:r>
            <a:endParaRPr lang="zh-CN" altLang="en-US" sz="2400" dirty="0">
              <a:latin typeface="Book Antiqua" panose="02040602050305030304" pitchFamily="18" charset="0"/>
            </a:endParaRPr>
          </a:p>
        </p:txBody>
      </p:sp>
      <p:sp>
        <p:nvSpPr>
          <p:cNvPr id="89" name="矩形 88">
            <a:extLst>
              <a:ext uri="{FF2B5EF4-FFF2-40B4-BE49-F238E27FC236}">
                <a16:creationId xmlns:a16="http://schemas.microsoft.com/office/drawing/2014/main" id="{5D900048-A074-FB0E-4685-2E9CF273ECC2}"/>
              </a:ext>
            </a:extLst>
          </p:cNvPr>
          <p:cNvSpPr/>
          <p:nvPr/>
        </p:nvSpPr>
        <p:spPr>
          <a:xfrm>
            <a:off x="1941563" y="5014224"/>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Weight</a:t>
            </a:r>
          </a:p>
          <a:p>
            <a:pPr algn="ctr">
              <a:lnSpc>
                <a:spcPts val="2100"/>
              </a:lnSpc>
            </a:pPr>
            <a:r>
              <a:rPr lang="en-US" altLang="zh-CN" sz="2000" dirty="0">
                <a:solidFill>
                  <a:schemeClr val="tx1"/>
                </a:solidFill>
                <a:latin typeface="Book Antiqua" panose="02040602050305030304" pitchFamily="18" charset="0"/>
              </a:rPr>
              <a:t>Tensor</a:t>
            </a:r>
          </a:p>
        </p:txBody>
      </p:sp>
      <p:sp>
        <p:nvSpPr>
          <p:cNvPr id="90" name="矩形 89">
            <a:extLst>
              <a:ext uri="{FF2B5EF4-FFF2-40B4-BE49-F238E27FC236}">
                <a16:creationId xmlns:a16="http://schemas.microsoft.com/office/drawing/2014/main" id="{DB3C004C-40FA-544E-041A-E869E960F824}"/>
              </a:ext>
            </a:extLst>
          </p:cNvPr>
          <p:cNvSpPr/>
          <p:nvPr/>
        </p:nvSpPr>
        <p:spPr>
          <a:xfrm>
            <a:off x="1938430" y="5682263"/>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Output</a:t>
            </a:r>
          </a:p>
          <a:p>
            <a:pPr algn="ctr">
              <a:lnSpc>
                <a:spcPts val="2100"/>
              </a:lnSpc>
            </a:pPr>
            <a:r>
              <a:rPr lang="en-US" altLang="zh-CN" sz="2000" dirty="0">
                <a:solidFill>
                  <a:schemeClr val="tx1"/>
                </a:solidFill>
                <a:latin typeface="Book Antiqua" panose="02040602050305030304" pitchFamily="18" charset="0"/>
              </a:rPr>
              <a:t>Tensor</a:t>
            </a: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852926"/>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Tensors</a:t>
            </a:r>
            <a:r>
              <a:rPr lang="zh-CN" altLang="en-US" sz="2400" dirty="0">
                <a:latin typeface="Book Antiqua" panose="02040602050305030304" pitchFamily="18" charset="0"/>
              </a:rPr>
              <a:t> </a:t>
            </a:r>
            <a:r>
              <a:rPr lang="en-US" altLang="zh-CN" sz="2400" dirty="0">
                <a:latin typeface="Book Antiqua" panose="02040602050305030304" pitchFamily="18" charset="0"/>
              </a:rPr>
              <a:t>are</a:t>
            </a:r>
            <a:r>
              <a:rPr lang="zh-CN" altLang="en-US" sz="2400" dirty="0">
                <a:latin typeface="Book Antiqua" panose="02040602050305030304" pitchFamily="18" charset="0"/>
              </a:rPr>
              <a:t> </a:t>
            </a:r>
            <a:r>
              <a:rPr lang="en-US" altLang="zh-CN" sz="2400" dirty="0">
                <a:latin typeface="Book Antiqua" panose="02040602050305030304" pitchFamily="18" charset="0"/>
              </a:rPr>
              <a:t>stored</a:t>
            </a:r>
            <a:r>
              <a:rPr lang="zh-CN" altLang="en-US" sz="2400" dirty="0">
                <a:latin typeface="Book Antiqua" panose="02040602050305030304" pitchFamily="18" charset="0"/>
              </a:rPr>
              <a:t> </a:t>
            </a:r>
            <a:r>
              <a:rPr lang="en-US" altLang="zh-CN" sz="2400" dirty="0">
                <a:latin typeface="Book Antiqua" panose="02040602050305030304" pitchFamily="18" charset="0"/>
              </a:rPr>
              <a:t>in</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multi-level</a:t>
            </a:r>
            <a:r>
              <a:rPr lang="zh-CN" altLang="en-US" sz="2400" dirty="0">
                <a:latin typeface="Book Antiqua" panose="02040602050305030304" pitchFamily="18" charset="0"/>
              </a:rPr>
              <a:t> </a:t>
            </a: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p:txBody>
      </p:sp>
    </p:spTree>
    <p:extLst>
      <p:ext uri="{BB962C8B-B14F-4D97-AF65-F5344CB8AC3E}">
        <p14:creationId xmlns:p14="http://schemas.microsoft.com/office/powerpoint/2010/main" val="322248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2" name="矩形 11">
            <a:extLst>
              <a:ext uri="{FF2B5EF4-FFF2-40B4-BE49-F238E27FC236}">
                <a16:creationId xmlns:a16="http://schemas.microsoft.com/office/drawing/2014/main" id="{EDB6C1E9-EA59-37EB-4181-8D63E05DD565}"/>
              </a:ext>
            </a:extLst>
          </p:cNvPr>
          <p:cNvSpPr/>
          <p:nvPr/>
        </p:nvSpPr>
        <p:spPr>
          <a:xfrm>
            <a:off x="1938430" y="4271040"/>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Input</a:t>
            </a:r>
          </a:p>
          <a:p>
            <a:pPr algn="ctr">
              <a:lnSpc>
                <a:spcPts val="2100"/>
              </a:lnSpc>
            </a:pPr>
            <a:r>
              <a:rPr lang="en-US" altLang="zh-CN" sz="2000" dirty="0">
                <a:solidFill>
                  <a:schemeClr val="tx1"/>
                </a:solidFill>
                <a:latin typeface="Book Antiqua" panose="02040602050305030304" pitchFamily="18" charset="0"/>
              </a:rPr>
              <a:t>Tensor</a:t>
            </a:r>
          </a:p>
        </p:txBody>
      </p:sp>
      <p:sp>
        <p:nvSpPr>
          <p:cNvPr id="15" name="矩形 14">
            <a:extLst>
              <a:ext uri="{FF2B5EF4-FFF2-40B4-BE49-F238E27FC236}">
                <a16:creationId xmlns:a16="http://schemas.microsoft.com/office/drawing/2014/main" id="{E8E86028-23AB-6CAB-1EB1-79E382F1D2B3}"/>
              </a:ext>
            </a:extLst>
          </p:cNvPr>
          <p:cNvSpPr/>
          <p:nvPr/>
        </p:nvSpPr>
        <p:spPr>
          <a:xfrm>
            <a:off x="3691707" y="4295558"/>
            <a:ext cx="2555469"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Accumulation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Weight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Input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Global Buffer</a:t>
            </a:r>
          </a:p>
        </p:txBody>
      </p:sp>
      <p:cxnSp>
        <p:nvCxnSpPr>
          <p:cNvPr id="65" name="直接箭头连接符 98">
            <a:extLst>
              <a:ext uri="{FF2B5EF4-FFF2-40B4-BE49-F238E27FC236}">
                <a16:creationId xmlns:a16="http://schemas.microsoft.com/office/drawing/2014/main" id="{1852BD50-908F-0453-555E-3D023E480B6B}"/>
              </a:ext>
            </a:extLst>
          </p:cNvPr>
          <p:cNvCxnSpPr>
            <a:cxnSpLocks/>
          </p:cNvCxnSpPr>
          <p:nvPr/>
        </p:nvCxnSpPr>
        <p:spPr>
          <a:xfrm>
            <a:off x="3132627" y="4613491"/>
            <a:ext cx="1039522" cy="862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接箭头连接符 102">
            <a:extLst>
              <a:ext uri="{FF2B5EF4-FFF2-40B4-BE49-F238E27FC236}">
                <a16:creationId xmlns:a16="http://schemas.microsoft.com/office/drawing/2014/main" id="{1B92CB51-3094-38DF-E683-2E0EF0916FD8}"/>
              </a:ext>
            </a:extLst>
          </p:cNvPr>
          <p:cNvCxnSpPr>
            <a:cxnSpLocks/>
          </p:cNvCxnSpPr>
          <p:nvPr/>
        </p:nvCxnSpPr>
        <p:spPr>
          <a:xfrm>
            <a:off x="3132627" y="4613491"/>
            <a:ext cx="963322" cy="136728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105">
            <a:extLst>
              <a:ext uri="{FF2B5EF4-FFF2-40B4-BE49-F238E27FC236}">
                <a16:creationId xmlns:a16="http://schemas.microsoft.com/office/drawing/2014/main" id="{17BBA6F0-3790-5754-7989-8101653AE718}"/>
              </a:ext>
            </a:extLst>
          </p:cNvPr>
          <p:cNvCxnSpPr>
            <a:cxnSpLocks/>
          </p:cNvCxnSpPr>
          <p:nvPr/>
        </p:nvCxnSpPr>
        <p:spPr>
          <a:xfrm flipV="1">
            <a:off x="3132627" y="5056855"/>
            <a:ext cx="963322" cy="208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接箭头连接符 108">
            <a:extLst>
              <a:ext uri="{FF2B5EF4-FFF2-40B4-BE49-F238E27FC236}">
                <a16:creationId xmlns:a16="http://schemas.microsoft.com/office/drawing/2014/main" id="{33BF4A7B-A77C-F9F2-AF77-58D5A874E4FF}"/>
              </a:ext>
            </a:extLst>
          </p:cNvPr>
          <p:cNvCxnSpPr>
            <a:cxnSpLocks/>
          </p:cNvCxnSpPr>
          <p:nvPr/>
        </p:nvCxnSpPr>
        <p:spPr>
          <a:xfrm flipV="1">
            <a:off x="3124245" y="4613491"/>
            <a:ext cx="618862" cy="125936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接箭头连接符 111">
            <a:extLst>
              <a:ext uri="{FF2B5EF4-FFF2-40B4-BE49-F238E27FC236}">
                <a16:creationId xmlns:a16="http://schemas.microsoft.com/office/drawing/2014/main" id="{B704BDBF-2656-AE77-42D8-108882E56AB0}"/>
              </a:ext>
            </a:extLst>
          </p:cNvPr>
          <p:cNvCxnSpPr>
            <a:cxnSpLocks/>
          </p:cNvCxnSpPr>
          <p:nvPr/>
        </p:nvCxnSpPr>
        <p:spPr>
          <a:xfrm>
            <a:off x="3124245" y="5872859"/>
            <a:ext cx="971704" cy="10792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062986B7-9103-B7C9-2A8E-CEFA36550C7E}"/>
              </a:ext>
            </a:extLst>
          </p:cNvPr>
          <p:cNvSpPr/>
          <p:nvPr/>
        </p:nvSpPr>
        <p:spPr>
          <a:xfrm>
            <a:off x="4372369" y="3792025"/>
            <a:ext cx="1260281" cy="400110"/>
          </a:xfrm>
          <a:prstGeom prst="rect">
            <a:avLst/>
          </a:prstGeom>
        </p:spPr>
        <p:txBody>
          <a:bodyPr wrap="none">
            <a:spAutoFit/>
          </a:bodyPr>
          <a:lstStyle/>
          <a:p>
            <a:r>
              <a:rPr kumimoji="1" lang="en-US" altLang="zh-CN" sz="2000" b="1" dirty="0">
                <a:latin typeface="Book Antiqua" panose="02040602050305030304" pitchFamily="18" charset="0"/>
              </a:rPr>
              <a:t>Simba …</a:t>
            </a:r>
            <a:endParaRPr lang="zh-CN" altLang="en-US" sz="2000" b="1" dirty="0">
              <a:latin typeface="Book Antiqua" panose="02040602050305030304" pitchFamily="18" charset="0"/>
            </a:endParaRPr>
          </a:p>
        </p:txBody>
      </p:sp>
      <p:sp>
        <p:nvSpPr>
          <p:cNvPr id="72" name="椭圆 71">
            <a:extLst>
              <a:ext uri="{FF2B5EF4-FFF2-40B4-BE49-F238E27FC236}">
                <a16:creationId xmlns:a16="http://schemas.microsoft.com/office/drawing/2014/main" id="{913A6DF5-5CDA-7396-24BE-75077324C0F9}"/>
              </a:ext>
            </a:extLst>
          </p:cNvPr>
          <p:cNvSpPr/>
          <p:nvPr/>
        </p:nvSpPr>
        <p:spPr>
          <a:xfrm>
            <a:off x="4104331" y="5775550"/>
            <a:ext cx="1685834" cy="53538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3" name="矩形 72">
            <a:extLst>
              <a:ext uri="{FF2B5EF4-FFF2-40B4-BE49-F238E27FC236}">
                <a16:creationId xmlns:a16="http://schemas.microsoft.com/office/drawing/2014/main" id="{9DECB08B-B1B5-2FF3-F64D-F9870C03B07C}"/>
              </a:ext>
            </a:extLst>
          </p:cNvPr>
          <p:cNvSpPr/>
          <p:nvPr/>
        </p:nvSpPr>
        <p:spPr>
          <a:xfrm>
            <a:off x="3207692" y="4050062"/>
            <a:ext cx="492443" cy="461665"/>
          </a:xfrm>
          <a:prstGeom prst="rect">
            <a:avLst/>
          </a:prstGeom>
        </p:spPr>
        <p:txBody>
          <a:bodyPr wrap="none">
            <a:spAutoFit/>
          </a:bodyPr>
          <a:lstStyle/>
          <a:p>
            <a:r>
              <a:rPr lang="zh-CN" altLang="en-US" sz="2400" b="1" dirty="0">
                <a:latin typeface="Book Antiqua" panose="02040602050305030304" pitchFamily="18" charset="0"/>
              </a:rPr>
              <a:t>①</a:t>
            </a:r>
            <a:endParaRPr lang="zh-CN" altLang="en-US" sz="24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6338013D-85F0-D59E-35D5-772B1500F6E7}"/>
                  </a:ext>
                </a:extLst>
              </p:cNvPr>
              <p:cNvSpPr/>
              <p:nvPr/>
            </p:nvSpPr>
            <p:spPr>
              <a:xfrm>
                <a:off x="6775840" y="5865747"/>
                <a:ext cx="5258171" cy="400110"/>
              </a:xfrm>
              <a:prstGeom prst="rect">
                <a:avLst/>
              </a:prstGeom>
            </p:spPr>
            <p:txBody>
              <a:bodyPr wrap="none">
                <a:spAutoFit/>
              </a:bodyPr>
              <a:lstStyle/>
              <a:p>
                <a:r>
                  <a:rPr lang="en-US" altLang="zh-CN" sz="2000" dirty="0">
                    <a:latin typeface="Book Antiqua" panose="02040602050305030304" pitchFamily="18" charset="0"/>
                  </a:rPr>
                  <a:t>Input size + Output size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Book Antiqua" panose="02040602050305030304" pitchFamily="18" charset="0"/>
                  </a:rPr>
                  <a:t> </a:t>
                </a:r>
                <a:r>
                  <a:rPr lang="en-US" altLang="zh-CN" sz="2000" dirty="0">
                    <a:latin typeface="Book Antiqua" panose="02040602050305030304" pitchFamily="18" charset="0"/>
                  </a:rPr>
                  <a:t>Global buffer size</a:t>
                </a:r>
                <a:endParaRPr lang="zh-CN" altLang="en-US" sz="2000" dirty="0">
                  <a:latin typeface="Book Antiqua" panose="02040602050305030304" pitchFamily="18" charset="0"/>
                </a:endParaRPr>
              </a:p>
            </p:txBody>
          </p:sp>
        </mc:Choice>
        <mc:Fallback xmlns="">
          <p:sp>
            <p:nvSpPr>
              <p:cNvPr id="76" name="矩形 75">
                <a:extLst>
                  <a:ext uri="{FF2B5EF4-FFF2-40B4-BE49-F238E27FC236}">
                    <a16:creationId xmlns:a16="http://schemas.microsoft.com/office/drawing/2014/main" id="{6338013D-85F0-D59E-35D5-772B1500F6E7}"/>
                  </a:ext>
                </a:extLst>
              </p:cNvPr>
              <p:cNvSpPr>
                <a:spLocks noRot="1" noChangeAspect="1" noMove="1" noResize="1" noEditPoints="1" noAdjustHandles="1" noChangeArrowheads="1" noChangeShapeType="1" noTextEdit="1"/>
              </p:cNvSpPr>
              <p:nvPr/>
            </p:nvSpPr>
            <p:spPr>
              <a:xfrm>
                <a:off x="6775840" y="5865747"/>
                <a:ext cx="5258171" cy="400110"/>
              </a:xfrm>
              <a:prstGeom prst="rect">
                <a:avLst/>
              </a:prstGeom>
              <a:blipFill>
                <a:blip r:embed="rId3"/>
                <a:stretch>
                  <a:fillRect l="-1205" t="-6061" r="-241" b="-24242"/>
                </a:stretch>
              </a:blipFill>
            </p:spPr>
            <p:txBody>
              <a:bodyPr/>
              <a:lstStyle/>
              <a:p>
                <a:r>
                  <a:rPr lang="zh-CN" altLang="en-US">
                    <a:noFill/>
                  </a:rPr>
                  <a:t> </a:t>
                </a:r>
              </a:p>
            </p:txBody>
          </p:sp>
        </mc:Fallback>
      </mc:AlternateContent>
      <p:sp>
        <p:nvSpPr>
          <p:cNvPr id="77" name="箭头: 右 104">
            <a:extLst>
              <a:ext uri="{FF2B5EF4-FFF2-40B4-BE49-F238E27FC236}">
                <a16:creationId xmlns:a16="http://schemas.microsoft.com/office/drawing/2014/main" id="{76A9B2A9-BEAE-A187-98AC-085DD8016F5C}"/>
              </a:ext>
            </a:extLst>
          </p:cNvPr>
          <p:cNvSpPr/>
          <p:nvPr/>
        </p:nvSpPr>
        <p:spPr>
          <a:xfrm>
            <a:off x="5890267" y="5948606"/>
            <a:ext cx="885573"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83" name="矩形 82">
            <a:extLst>
              <a:ext uri="{FF2B5EF4-FFF2-40B4-BE49-F238E27FC236}">
                <a16:creationId xmlns:a16="http://schemas.microsoft.com/office/drawing/2014/main" id="{60412726-C066-0AE3-EDBA-C45FBBC88FCB}"/>
              </a:ext>
            </a:extLst>
          </p:cNvPr>
          <p:cNvSpPr/>
          <p:nvPr/>
        </p:nvSpPr>
        <p:spPr>
          <a:xfrm>
            <a:off x="5969593" y="5571728"/>
            <a:ext cx="492443" cy="461665"/>
          </a:xfrm>
          <a:prstGeom prst="rect">
            <a:avLst/>
          </a:prstGeom>
        </p:spPr>
        <p:txBody>
          <a:bodyPr wrap="none">
            <a:spAutoFit/>
          </a:bodyPr>
          <a:lstStyle/>
          <a:p>
            <a:r>
              <a:rPr lang="zh-CN" altLang="en-US" sz="2400" b="1" dirty="0">
                <a:latin typeface="Book Antiqua" panose="02040602050305030304" pitchFamily="18" charset="0"/>
              </a:rPr>
              <a:t>②</a:t>
            </a:r>
            <a:endParaRPr lang="zh-CN" altLang="en-US" sz="2400" dirty="0">
              <a:latin typeface="Book Antiqua" panose="02040602050305030304" pitchFamily="18" charset="0"/>
            </a:endParaRPr>
          </a:p>
        </p:txBody>
      </p:sp>
      <p:sp>
        <p:nvSpPr>
          <p:cNvPr id="89" name="矩形 88">
            <a:extLst>
              <a:ext uri="{FF2B5EF4-FFF2-40B4-BE49-F238E27FC236}">
                <a16:creationId xmlns:a16="http://schemas.microsoft.com/office/drawing/2014/main" id="{5D900048-A074-FB0E-4685-2E9CF273ECC2}"/>
              </a:ext>
            </a:extLst>
          </p:cNvPr>
          <p:cNvSpPr/>
          <p:nvPr/>
        </p:nvSpPr>
        <p:spPr>
          <a:xfrm>
            <a:off x="1941563" y="5014224"/>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Weight</a:t>
            </a:r>
          </a:p>
          <a:p>
            <a:pPr algn="ctr">
              <a:lnSpc>
                <a:spcPts val="2100"/>
              </a:lnSpc>
            </a:pPr>
            <a:r>
              <a:rPr lang="en-US" altLang="zh-CN" sz="2000" dirty="0">
                <a:solidFill>
                  <a:schemeClr val="tx1"/>
                </a:solidFill>
                <a:latin typeface="Book Antiqua" panose="02040602050305030304" pitchFamily="18" charset="0"/>
              </a:rPr>
              <a:t>Tensor</a:t>
            </a:r>
          </a:p>
        </p:txBody>
      </p:sp>
      <p:sp>
        <p:nvSpPr>
          <p:cNvPr id="90" name="矩形 89">
            <a:extLst>
              <a:ext uri="{FF2B5EF4-FFF2-40B4-BE49-F238E27FC236}">
                <a16:creationId xmlns:a16="http://schemas.microsoft.com/office/drawing/2014/main" id="{DB3C004C-40FA-544E-041A-E869E960F824}"/>
              </a:ext>
            </a:extLst>
          </p:cNvPr>
          <p:cNvSpPr/>
          <p:nvPr/>
        </p:nvSpPr>
        <p:spPr>
          <a:xfrm>
            <a:off x="1938430" y="5682263"/>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Output</a:t>
            </a:r>
          </a:p>
          <a:p>
            <a:pPr algn="ctr">
              <a:lnSpc>
                <a:spcPts val="2100"/>
              </a:lnSpc>
            </a:pPr>
            <a:r>
              <a:rPr lang="en-US" altLang="zh-CN" sz="2000" dirty="0">
                <a:solidFill>
                  <a:schemeClr val="tx1"/>
                </a:solidFill>
                <a:latin typeface="Book Antiqua" panose="02040602050305030304" pitchFamily="18" charset="0"/>
              </a:rPr>
              <a:t>Tensor</a:t>
            </a: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1263295"/>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Tensors</a:t>
            </a:r>
            <a:r>
              <a:rPr lang="zh-CN" altLang="en-US" sz="2400" dirty="0">
                <a:latin typeface="Book Antiqua" panose="02040602050305030304" pitchFamily="18" charset="0"/>
              </a:rPr>
              <a:t> </a:t>
            </a:r>
            <a:r>
              <a:rPr lang="en-US" altLang="zh-CN" sz="2400" dirty="0">
                <a:latin typeface="Book Antiqua" panose="02040602050305030304" pitchFamily="18" charset="0"/>
              </a:rPr>
              <a:t>are</a:t>
            </a:r>
            <a:r>
              <a:rPr lang="zh-CN" altLang="en-US" sz="2400" dirty="0">
                <a:latin typeface="Book Antiqua" panose="02040602050305030304" pitchFamily="18" charset="0"/>
              </a:rPr>
              <a:t> </a:t>
            </a:r>
            <a:r>
              <a:rPr lang="en-US" altLang="zh-CN" sz="2400" dirty="0">
                <a:latin typeface="Book Antiqua" panose="02040602050305030304" pitchFamily="18" charset="0"/>
              </a:rPr>
              <a:t>stored</a:t>
            </a:r>
            <a:r>
              <a:rPr lang="zh-CN" altLang="en-US" sz="2400" dirty="0">
                <a:latin typeface="Book Antiqua" panose="02040602050305030304" pitchFamily="18" charset="0"/>
              </a:rPr>
              <a:t> </a:t>
            </a:r>
            <a:r>
              <a:rPr lang="en-US" altLang="zh-CN" sz="2400" dirty="0">
                <a:latin typeface="Book Antiqua" panose="02040602050305030304" pitchFamily="18" charset="0"/>
              </a:rPr>
              <a:t>in</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multi-level</a:t>
            </a:r>
            <a:r>
              <a:rPr lang="zh-CN" altLang="en-US" sz="2400" dirty="0">
                <a:latin typeface="Book Antiqua" panose="02040602050305030304" pitchFamily="18" charset="0"/>
              </a:rPr>
              <a:t> </a:t>
            </a: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② </a:t>
            </a:r>
            <a:r>
              <a:rPr lang="en-US" altLang="zh-CN" sz="2400" dirty="0">
                <a:latin typeface="Book Antiqua" panose="02040602050305030304" pitchFamily="18" charset="0"/>
              </a:rPr>
              <a:t>The tensor size cannot exceed the buffer capacity;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p:txBody>
      </p:sp>
    </p:spTree>
    <p:extLst>
      <p:ext uri="{BB962C8B-B14F-4D97-AF65-F5344CB8AC3E}">
        <p14:creationId xmlns:p14="http://schemas.microsoft.com/office/powerpoint/2010/main" val="208208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0" name="矩形 9">
            <a:extLst>
              <a:ext uri="{FF2B5EF4-FFF2-40B4-BE49-F238E27FC236}">
                <a16:creationId xmlns:a16="http://schemas.microsoft.com/office/drawing/2014/main" id="{AC5E982C-4E3F-08B5-59D5-D54D856DFAFE}"/>
              </a:ext>
            </a:extLst>
          </p:cNvPr>
          <p:cNvSpPr/>
          <p:nvPr/>
        </p:nvSpPr>
        <p:spPr>
          <a:xfrm>
            <a:off x="138883" y="4295558"/>
            <a:ext cx="1647825"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N</a:t>
            </a:r>
          </a:p>
          <a:p>
            <a:pPr algn="ctr"/>
            <a:r>
              <a:rPr lang="en-US" altLang="zh-CN" sz="2000" dirty="0">
                <a:solidFill>
                  <a:schemeClr val="tx1"/>
                </a:solidFill>
                <a:latin typeface="Book Antiqua" panose="02040602050305030304" pitchFamily="18" charset="0"/>
              </a:rPr>
              <a:t>K</a:t>
            </a:r>
          </a:p>
          <a:p>
            <a:pPr algn="ctr"/>
            <a:r>
              <a:rPr lang="en-US" altLang="zh-CN" sz="2000" dirty="0">
                <a:solidFill>
                  <a:schemeClr val="tx1"/>
                </a:solidFill>
                <a:latin typeface="Book Antiqua" panose="02040602050305030304" pitchFamily="18" charset="0"/>
              </a:rPr>
              <a:t>C</a:t>
            </a:r>
          </a:p>
          <a:p>
            <a:pPr algn="ctr"/>
            <a:r>
              <a:rPr lang="en-US" altLang="zh-CN" sz="2000" dirty="0">
                <a:solidFill>
                  <a:schemeClr val="tx1"/>
                </a:solidFill>
                <a:latin typeface="Book Antiqua" panose="02040602050305030304" pitchFamily="18" charset="0"/>
              </a:rPr>
              <a:t>P</a:t>
            </a:r>
          </a:p>
          <a:p>
            <a:pPr algn="ctr"/>
            <a:r>
              <a:rPr lang="en-US" altLang="zh-CN" sz="2000" dirty="0">
                <a:solidFill>
                  <a:schemeClr val="tx1"/>
                </a:solidFill>
                <a:latin typeface="Book Antiqua" panose="02040602050305030304" pitchFamily="18" charset="0"/>
              </a:rPr>
              <a:t>Q</a:t>
            </a:r>
          </a:p>
          <a:p>
            <a:pPr algn="ctr"/>
            <a:r>
              <a:rPr lang="en-US" altLang="zh-CN" sz="2000" dirty="0">
                <a:solidFill>
                  <a:schemeClr val="tx1"/>
                </a:solidFill>
                <a:latin typeface="Book Antiqua" panose="02040602050305030304" pitchFamily="18" charset="0"/>
              </a:rPr>
              <a:t>R</a:t>
            </a:r>
          </a:p>
          <a:p>
            <a:pPr algn="ctr"/>
            <a:r>
              <a:rPr lang="en-US" altLang="zh-CN" sz="2000" dirty="0">
                <a:solidFill>
                  <a:schemeClr val="tx1"/>
                </a:solidFill>
                <a:latin typeface="Book Antiqua" panose="02040602050305030304" pitchFamily="18" charset="0"/>
              </a:rPr>
              <a:t>S</a:t>
            </a:r>
            <a:endParaRPr lang="zh-CN" altLang="en-US" sz="2000" dirty="0">
              <a:solidFill>
                <a:schemeClr val="tx1"/>
              </a:solidFill>
              <a:latin typeface="Book Antiqua" panose="02040602050305030304" pitchFamily="18" charset="0"/>
            </a:endParaRPr>
          </a:p>
        </p:txBody>
      </p:sp>
      <p:sp>
        <p:nvSpPr>
          <p:cNvPr id="12" name="矩形 11">
            <a:extLst>
              <a:ext uri="{FF2B5EF4-FFF2-40B4-BE49-F238E27FC236}">
                <a16:creationId xmlns:a16="http://schemas.microsoft.com/office/drawing/2014/main" id="{EDB6C1E9-EA59-37EB-4181-8D63E05DD565}"/>
              </a:ext>
            </a:extLst>
          </p:cNvPr>
          <p:cNvSpPr/>
          <p:nvPr/>
        </p:nvSpPr>
        <p:spPr>
          <a:xfrm>
            <a:off x="1938430" y="4271040"/>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Input</a:t>
            </a:r>
          </a:p>
          <a:p>
            <a:pPr algn="ctr">
              <a:lnSpc>
                <a:spcPts val="2100"/>
              </a:lnSpc>
            </a:pPr>
            <a:r>
              <a:rPr lang="en-US" altLang="zh-CN" sz="2000" dirty="0">
                <a:solidFill>
                  <a:schemeClr val="tx1"/>
                </a:solidFill>
                <a:latin typeface="Book Antiqua" panose="02040602050305030304" pitchFamily="18" charset="0"/>
              </a:rPr>
              <a:t>Tensor</a:t>
            </a:r>
          </a:p>
        </p:txBody>
      </p:sp>
      <p:sp>
        <p:nvSpPr>
          <p:cNvPr id="15" name="矩形 14">
            <a:extLst>
              <a:ext uri="{FF2B5EF4-FFF2-40B4-BE49-F238E27FC236}">
                <a16:creationId xmlns:a16="http://schemas.microsoft.com/office/drawing/2014/main" id="{E8E86028-23AB-6CAB-1EB1-79E382F1D2B3}"/>
              </a:ext>
            </a:extLst>
          </p:cNvPr>
          <p:cNvSpPr/>
          <p:nvPr/>
        </p:nvSpPr>
        <p:spPr>
          <a:xfrm>
            <a:off x="3691707" y="4295558"/>
            <a:ext cx="2555469"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Accumulation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Weight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Input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Global Buffer</a:t>
            </a:r>
          </a:p>
        </p:txBody>
      </p:sp>
      <p:cxnSp>
        <p:nvCxnSpPr>
          <p:cNvPr id="24" name="直接箭头连接符 48">
            <a:extLst>
              <a:ext uri="{FF2B5EF4-FFF2-40B4-BE49-F238E27FC236}">
                <a16:creationId xmlns:a16="http://schemas.microsoft.com/office/drawing/2014/main" id="{F1622147-AFA5-0058-3F12-F5379707E433}"/>
              </a:ext>
            </a:extLst>
          </p:cNvPr>
          <p:cNvCxnSpPr>
            <a:cxnSpLocks/>
          </p:cNvCxnSpPr>
          <p:nvPr/>
        </p:nvCxnSpPr>
        <p:spPr>
          <a:xfrm>
            <a:off x="1072219" y="4349021"/>
            <a:ext cx="916346" cy="32541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接箭头连接符 51">
            <a:extLst>
              <a:ext uri="{FF2B5EF4-FFF2-40B4-BE49-F238E27FC236}">
                <a16:creationId xmlns:a16="http://schemas.microsoft.com/office/drawing/2014/main" id="{AD61B46E-8E4E-056D-7056-9EADC3F3D144}"/>
              </a:ext>
            </a:extLst>
          </p:cNvPr>
          <p:cNvCxnSpPr>
            <a:cxnSpLocks/>
          </p:cNvCxnSpPr>
          <p:nvPr/>
        </p:nvCxnSpPr>
        <p:spPr>
          <a:xfrm>
            <a:off x="1072219" y="4349021"/>
            <a:ext cx="921803" cy="152269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接箭头连接符 54">
            <a:extLst>
              <a:ext uri="{FF2B5EF4-FFF2-40B4-BE49-F238E27FC236}">
                <a16:creationId xmlns:a16="http://schemas.microsoft.com/office/drawing/2014/main" id="{81AD97EF-69BB-8EBA-AEA4-AB0AAD1AE33B}"/>
              </a:ext>
            </a:extLst>
          </p:cNvPr>
          <p:cNvCxnSpPr>
            <a:cxnSpLocks/>
          </p:cNvCxnSpPr>
          <p:nvPr/>
        </p:nvCxnSpPr>
        <p:spPr>
          <a:xfrm>
            <a:off x="1072053" y="4655453"/>
            <a:ext cx="909598" cy="609865"/>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接箭头连接符 57">
            <a:extLst>
              <a:ext uri="{FF2B5EF4-FFF2-40B4-BE49-F238E27FC236}">
                <a16:creationId xmlns:a16="http://schemas.microsoft.com/office/drawing/2014/main" id="{AD8E19B5-2D4A-0C23-B4A0-712426CBA520}"/>
              </a:ext>
            </a:extLst>
          </p:cNvPr>
          <p:cNvCxnSpPr>
            <a:cxnSpLocks/>
          </p:cNvCxnSpPr>
          <p:nvPr/>
        </p:nvCxnSpPr>
        <p:spPr>
          <a:xfrm>
            <a:off x="1072053" y="4655453"/>
            <a:ext cx="930117" cy="121625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接箭头连接符 65">
            <a:extLst>
              <a:ext uri="{FF2B5EF4-FFF2-40B4-BE49-F238E27FC236}">
                <a16:creationId xmlns:a16="http://schemas.microsoft.com/office/drawing/2014/main" id="{2F028702-8FE3-C6E2-9F26-DD3AB016A908}"/>
              </a:ext>
            </a:extLst>
          </p:cNvPr>
          <p:cNvCxnSpPr>
            <a:cxnSpLocks/>
          </p:cNvCxnSpPr>
          <p:nvPr/>
        </p:nvCxnSpPr>
        <p:spPr>
          <a:xfrm flipV="1">
            <a:off x="1065856" y="4671565"/>
            <a:ext cx="906810" cy="28443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接箭头连接符 66">
            <a:extLst>
              <a:ext uri="{FF2B5EF4-FFF2-40B4-BE49-F238E27FC236}">
                <a16:creationId xmlns:a16="http://schemas.microsoft.com/office/drawing/2014/main" id="{19BDFC2D-346B-2C36-6D7E-AD08F3906F28}"/>
              </a:ext>
            </a:extLst>
          </p:cNvPr>
          <p:cNvCxnSpPr>
            <a:cxnSpLocks/>
          </p:cNvCxnSpPr>
          <p:nvPr/>
        </p:nvCxnSpPr>
        <p:spPr>
          <a:xfrm>
            <a:off x="1065856" y="4955994"/>
            <a:ext cx="915795" cy="30932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直接箭头连接符 67">
            <a:extLst>
              <a:ext uri="{FF2B5EF4-FFF2-40B4-BE49-F238E27FC236}">
                <a16:creationId xmlns:a16="http://schemas.microsoft.com/office/drawing/2014/main" id="{5A013C31-0517-E0FC-455D-78C9080DE1E4}"/>
              </a:ext>
            </a:extLst>
          </p:cNvPr>
          <p:cNvCxnSpPr>
            <a:cxnSpLocks/>
          </p:cNvCxnSpPr>
          <p:nvPr/>
        </p:nvCxnSpPr>
        <p:spPr>
          <a:xfrm flipV="1">
            <a:off x="1060159" y="4674769"/>
            <a:ext cx="926767" cy="59055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直接箭头连接符 70">
            <a:extLst>
              <a:ext uri="{FF2B5EF4-FFF2-40B4-BE49-F238E27FC236}">
                <a16:creationId xmlns:a16="http://schemas.microsoft.com/office/drawing/2014/main" id="{515BA379-7624-16FF-CCDF-111442C61C3F}"/>
              </a:ext>
            </a:extLst>
          </p:cNvPr>
          <p:cNvCxnSpPr>
            <a:cxnSpLocks/>
          </p:cNvCxnSpPr>
          <p:nvPr/>
        </p:nvCxnSpPr>
        <p:spPr>
          <a:xfrm>
            <a:off x="1060159" y="5265319"/>
            <a:ext cx="942011" cy="60672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直接箭头连接符 73">
            <a:extLst>
              <a:ext uri="{FF2B5EF4-FFF2-40B4-BE49-F238E27FC236}">
                <a16:creationId xmlns:a16="http://schemas.microsoft.com/office/drawing/2014/main" id="{19EC04FA-F8BC-FC80-89E2-6EE3AA3D61FF}"/>
              </a:ext>
            </a:extLst>
          </p:cNvPr>
          <p:cNvCxnSpPr>
            <a:cxnSpLocks/>
          </p:cNvCxnSpPr>
          <p:nvPr/>
        </p:nvCxnSpPr>
        <p:spPr>
          <a:xfrm flipV="1">
            <a:off x="1078313" y="4674769"/>
            <a:ext cx="905928" cy="881867"/>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接箭头连接符 76">
            <a:extLst>
              <a:ext uri="{FF2B5EF4-FFF2-40B4-BE49-F238E27FC236}">
                <a16:creationId xmlns:a16="http://schemas.microsoft.com/office/drawing/2014/main" id="{2FBA2D1A-BD0B-705E-5239-47D40203EE94}"/>
              </a:ext>
            </a:extLst>
          </p:cNvPr>
          <p:cNvCxnSpPr>
            <a:cxnSpLocks/>
          </p:cNvCxnSpPr>
          <p:nvPr/>
        </p:nvCxnSpPr>
        <p:spPr>
          <a:xfrm>
            <a:off x="1078313" y="5556636"/>
            <a:ext cx="921172" cy="31541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接箭头连接符 86">
            <a:extLst>
              <a:ext uri="{FF2B5EF4-FFF2-40B4-BE49-F238E27FC236}">
                <a16:creationId xmlns:a16="http://schemas.microsoft.com/office/drawing/2014/main" id="{AD8956B4-08CC-AC7A-0D04-B990A3549A55}"/>
              </a:ext>
            </a:extLst>
          </p:cNvPr>
          <p:cNvCxnSpPr>
            <a:cxnSpLocks/>
          </p:cNvCxnSpPr>
          <p:nvPr/>
        </p:nvCxnSpPr>
        <p:spPr>
          <a:xfrm flipV="1">
            <a:off x="1065856" y="5265319"/>
            <a:ext cx="919784" cy="88255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接箭头连接符 89">
            <a:extLst>
              <a:ext uri="{FF2B5EF4-FFF2-40B4-BE49-F238E27FC236}">
                <a16:creationId xmlns:a16="http://schemas.microsoft.com/office/drawing/2014/main" id="{16473054-141D-C5D6-E6B7-39274E497BB4}"/>
              </a:ext>
            </a:extLst>
          </p:cNvPr>
          <p:cNvCxnSpPr>
            <a:cxnSpLocks/>
          </p:cNvCxnSpPr>
          <p:nvPr/>
        </p:nvCxnSpPr>
        <p:spPr>
          <a:xfrm flipV="1">
            <a:off x="1068781" y="5265319"/>
            <a:ext cx="915748" cy="57335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接箭头连接符 92">
            <a:extLst>
              <a:ext uri="{FF2B5EF4-FFF2-40B4-BE49-F238E27FC236}">
                <a16:creationId xmlns:a16="http://schemas.microsoft.com/office/drawing/2014/main" id="{7B28B911-7FA3-906F-91AD-73C2FC62DC82}"/>
              </a:ext>
            </a:extLst>
          </p:cNvPr>
          <p:cNvCxnSpPr>
            <a:cxnSpLocks/>
          </p:cNvCxnSpPr>
          <p:nvPr/>
        </p:nvCxnSpPr>
        <p:spPr>
          <a:xfrm flipV="1">
            <a:off x="1065856" y="4674769"/>
            <a:ext cx="921172" cy="147310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接箭头连接符 95">
            <a:extLst>
              <a:ext uri="{FF2B5EF4-FFF2-40B4-BE49-F238E27FC236}">
                <a16:creationId xmlns:a16="http://schemas.microsoft.com/office/drawing/2014/main" id="{843B3E9C-2929-111E-9EA3-3834EAF92FA7}"/>
              </a:ext>
            </a:extLst>
          </p:cNvPr>
          <p:cNvCxnSpPr>
            <a:cxnSpLocks/>
          </p:cNvCxnSpPr>
          <p:nvPr/>
        </p:nvCxnSpPr>
        <p:spPr>
          <a:xfrm flipV="1">
            <a:off x="1068781" y="4674769"/>
            <a:ext cx="915460" cy="116390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接箭头连接符 98">
            <a:extLst>
              <a:ext uri="{FF2B5EF4-FFF2-40B4-BE49-F238E27FC236}">
                <a16:creationId xmlns:a16="http://schemas.microsoft.com/office/drawing/2014/main" id="{1852BD50-908F-0453-555E-3D023E480B6B}"/>
              </a:ext>
            </a:extLst>
          </p:cNvPr>
          <p:cNvCxnSpPr>
            <a:cxnSpLocks/>
          </p:cNvCxnSpPr>
          <p:nvPr/>
        </p:nvCxnSpPr>
        <p:spPr>
          <a:xfrm>
            <a:off x="3132627" y="4613491"/>
            <a:ext cx="1039522" cy="862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接箭头连接符 102">
            <a:extLst>
              <a:ext uri="{FF2B5EF4-FFF2-40B4-BE49-F238E27FC236}">
                <a16:creationId xmlns:a16="http://schemas.microsoft.com/office/drawing/2014/main" id="{1B92CB51-3094-38DF-E683-2E0EF0916FD8}"/>
              </a:ext>
            </a:extLst>
          </p:cNvPr>
          <p:cNvCxnSpPr>
            <a:cxnSpLocks/>
          </p:cNvCxnSpPr>
          <p:nvPr/>
        </p:nvCxnSpPr>
        <p:spPr>
          <a:xfrm>
            <a:off x="3132627" y="4613491"/>
            <a:ext cx="963322" cy="136728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105">
            <a:extLst>
              <a:ext uri="{FF2B5EF4-FFF2-40B4-BE49-F238E27FC236}">
                <a16:creationId xmlns:a16="http://schemas.microsoft.com/office/drawing/2014/main" id="{17BBA6F0-3790-5754-7989-8101653AE718}"/>
              </a:ext>
            </a:extLst>
          </p:cNvPr>
          <p:cNvCxnSpPr>
            <a:cxnSpLocks/>
          </p:cNvCxnSpPr>
          <p:nvPr/>
        </p:nvCxnSpPr>
        <p:spPr>
          <a:xfrm flipV="1">
            <a:off x="3132627" y="5056855"/>
            <a:ext cx="963322" cy="208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接箭头连接符 108">
            <a:extLst>
              <a:ext uri="{FF2B5EF4-FFF2-40B4-BE49-F238E27FC236}">
                <a16:creationId xmlns:a16="http://schemas.microsoft.com/office/drawing/2014/main" id="{33BF4A7B-A77C-F9F2-AF77-58D5A874E4FF}"/>
              </a:ext>
            </a:extLst>
          </p:cNvPr>
          <p:cNvCxnSpPr>
            <a:cxnSpLocks/>
          </p:cNvCxnSpPr>
          <p:nvPr/>
        </p:nvCxnSpPr>
        <p:spPr>
          <a:xfrm flipV="1">
            <a:off x="3124245" y="4613491"/>
            <a:ext cx="618862" cy="125936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接箭头连接符 111">
            <a:extLst>
              <a:ext uri="{FF2B5EF4-FFF2-40B4-BE49-F238E27FC236}">
                <a16:creationId xmlns:a16="http://schemas.microsoft.com/office/drawing/2014/main" id="{B704BDBF-2656-AE77-42D8-108882E56AB0}"/>
              </a:ext>
            </a:extLst>
          </p:cNvPr>
          <p:cNvCxnSpPr>
            <a:cxnSpLocks/>
          </p:cNvCxnSpPr>
          <p:nvPr/>
        </p:nvCxnSpPr>
        <p:spPr>
          <a:xfrm>
            <a:off x="3124245" y="5872859"/>
            <a:ext cx="971704" cy="10792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a16="http://schemas.microsoft.com/office/drawing/2014/main" id="{C5093484-57C5-5401-C126-0D69C6453EA7}"/>
              </a:ext>
            </a:extLst>
          </p:cNvPr>
          <p:cNvSpPr/>
          <p:nvPr/>
        </p:nvSpPr>
        <p:spPr>
          <a:xfrm>
            <a:off x="570621" y="3768028"/>
            <a:ext cx="1032655" cy="400110"/>
          </a:xfrm>
          <a:prstGeom prst="rect">
            <a:avLst/>
          </a:prstGeom>
        </p:spPr>
        <p:txBody>
          <a:bodyPr wrap="none">
            <a:spAutoFit/>
          </a:bodyPr>
          <a:lstStyle/>
          <a:p>
            <a:r>
              <a:rPr kumimoji="1" lang="en-US" altLang="zh-CN" sz="2000" b="1" dirty="0">
                <a:latin typeface="Book Antiqua" panose="02040602050305030304" pitchFamily="18" charset="0"/>
              </a:rPr>
              <a:t>C2D …</a:t>
            </a:r>
            <a:endParaRPr lang="zh-CN" altLang="en-US" sz="2000" b="1" dirty="0">
              <a:latin typeface="Book Antiqua" panose="02040602050305030304" pitchFamily="18" charset="0"/>
            </a:endParaRPr>
          </a:p>
        </p:txBody>
      </p:sp>
      <p:sp>
        <p:nvSpPr>
          <p:cNvPr id="71" name="矩形 70">
            <a:extLst>
              <a:ext uri="{FF2B5EF4-FFF2-40B4-BE49-F238E27FC236}">
                <a16:creationId xmlns:a16="http://schemas.microsoft.com/office/drawing/2014/main" id="{062986B7-9103-B7C9-2A8E-CEFA36550C7E}"/>
              </a:ext>
            </a:extLst>
          </p:cNvPr>
          <p:cNvSpPr/>
          <p:nvPr/>
        </p:nvSpPr>
        <p:spPr>
          <a:xfrm>
            <a:off x="4372369" y="3792025"/>
            <a:ext cx="1260281" cy="400110"/>
          </a:xfrm>
          <a:prstGeom prst="rect">
            <a:avLst/>
          </a:prstGeom>
        </p:spPr>
        <p:txBody>
          <a:bodyPr wrap="none">
            <a:spAutoFit/>
          </a:bodyPr>
          <a:lstStyle/>
          <a:p>
            <a:r>
              <a:rPr kumimoji="1" lang="en-US" altLang="zh-CN" sz="2000" b="1" dirty="0">
                <a:latin typeface="Book Antiqua" panose="02040602050305030304" pitchFamily="18" charset="0"/>
              </a:rPr>
              <a:t>Simba …</a:t>
            </a:r>
            <a:endParaRPr lang="zh-CN" altLang="en-US" sz="2000" b="1" dirty="0">
              <a:latin typeface="Book Antiqua" panose="02040602050305030304" pitchFamily="18" charset="0"/>
            </a:endParaRPr>
          </a:p>
        </p:txBody>
      </p:sp>
      <p:sp>
        <p:nvSpPr>
          <p:cNvPr id="72" name="椭圆 71">
            <a:extLst>
              <a:ext uri="{FF2B5EF4-FFF2-40B4-BE49-F238E27FC236}">
                <a16:creationId xmlns:a16="http://schemas.microsoft.com/office/drawing/2014/main" id="{913A6DF5-5CDA-7396-24BE-75077324C0F9}"/>
              </a:ext>
            </a:extLst>
          </p:cNvPr>
          <p:cNvSpPr/>
          <p:nvPr/>
        </p:nvSpPr>
        <p:spPr>
          <a:xfrm>
            <a:off x="4104331" y="5775550"/>
            <a:ext cx="1685834" cy="53538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3" name="矩形 72">
            <a:extLst>
              <a:ext uri="{FF2B5EF4-FFF2-40B4-BE49-F238E27FC236}">
                <a16:creationId xmlns:a16="http://schemas.microsoft.com/office/drawing/2014/main" id="{9DECB08B-B1B5-2FF3-F64D-F9870C03B07C}"/>
              </a:ext>
            </a:extLst>
          </p:cNvPr>
          <p:cNvSpPr/>
          <p:nvPr/>
        </p:nvSpPr>
        <p:spPr>
          <a:xfrm>
            <a:off x="3207692" y="4050062"/>
            <a:ext cx="492443" cy="461665"/>
          </a:xfrm>
          <a:prstGeom prst="rect">
            <a:avLst/>
          </a:prstGeom>
        </p:spPr>
        <p:txBody>
          <a:bodyPr wrap="none">
            <a:spAutoFit/>
          </a:bodyPr>
          <a:lstStyle/>
          <a:p>
            <a:r>
              <a:rPr lang="zh-CN" altLang="en-US" sz="2400" b="1" dirty="0">
                <a:latin typeface="Book Antiqua" panose="02040602050305030304" pitchFamily="18" charset="0"/>
              </a:rPr>
              <a:t>①</a:t>
            </a:r>
            <a:endParaRPr lang="zh-CN" altLang="en-US" sz="2400" dirty="0">
              <a:latin typeface="Book Antiqua" panose="02040602050305030304" pitchFamily="18" charset="0"/>
            </a:endParaRPr>
          </a:p>
        </p:txBody>
      </p:sp>
      <p:sp>
        <p:nvSpPr>
          <p:cNvPr id="74" name="矩形 73">
            <a:extLst>
              <a:ext uri="{FF2B5EF4-FFF2-40B4-BE49-F238E27FC236}">
                <a16:creationId xmlns:a16="http://schemas.microsoft.com/office/drawing/2014/main" id="{4439CF11-C48C-2060-0667-35508429E398}"/>
              </a:ext>
            </a:extLst>
          </p:cNvPr>
          <p:cNvSpPr/>
          <p:nvPr/>
        </p:nvSpPr>
        <p:spPr>
          <a:xfrm>
            <a:off x="1357055" y="4050062"/>
            <a:ext cx="492443" cy="461665"/>
          </a:xfrm>
          <a:prstGeom prst="rect">
            <a:avLst/>
          </a:prstGeom>
        </p:spPr>
        <p:txBody>
          <a:bodyPr wrap="non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75" name="矩形 74">
            <a:extLst>
              <a:ext uri="{FF2B5EF4-FFF2-40B4-BE49-F238E27FC236}">
                <a16:creationId xmlns:a16="http://schemas.microsoft.com/office/drawing/2014/main" id="{6FEBAF39-0AE8-1138-9679-F23BA885F1B2}"/>
              </a:ext>
            </a:extLst>
          </p:cNvPr>
          <p:cNvSpPr/>
          <p:nvPr/>
        </p:nvSpPr>
        <p:spPr>
          <a:xfrm>
            <a:off x="7420544" y="5493417"/>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6338013D-85F0-D59E-35D5-772B1500F6E7}"/>
                  </a:ext>
                </a:extLst>
              </p:cNvPr>
              <p:cNvSpPr/>
              <p:nvPr/>
            </p:nvSpPr>
            <p:spPr>
              <a:xfrm>
                <a:off x="6775840" y="5865747"/>
                <a:ext cx="5258171" cy="400110"/>
              </a:xfrm>
              <a:prstGeom prst="rect">
                <a:avLst/>
              </a:prstGeom>
            </p:spPr>
            <p:txBody>
              <a:bodyPr wrap="none">
                <a:spAutoFit/>
              </a:bodyPr>
              <a:lstStyle/>
              <a:p>
                <a:r>
                  <a:rPr lang="en-US" altLang="zh-CN" sz="2000" dirty="0">
                    <a:latin typeface="Book Antiqua" panose="02040602050305030304" pitchFamily="18" charset="0"/>
                  </a:rPr>
                  <a:t>Input size + Output size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Book Antiqua" panose="02040602050305030304" pitchFamily="18" charset="0"/>
                  </a:rPr>
                  <a:t> </a:t>
                </a:r>
                <a:r>
                  <a:rPr lang="en-US" altLang="zh-CN" sz="2000" dirty="0">
                    <a:latin typeface="Book Antiqua" panose="02040602050305030304" pitchFamily="18" charset="0"/>
                  </a:rPr>
                  <a:t>Global buffer size</a:t>
                </a:r>
                <a:endParaRPr lang="zh-CN" altLang="en-US" sz="2000" dirty="0">
                  <a:latin typeface="Book Antiqua" panose="02040602050305030304" pitchFamily="18" charset="0"/>
                </a:endParaRPr>
              </a:p>
            </p:txBody>
          </p:sp>
        </mc:Choice>
        <mc:Fallback xmlns="">
          <p:sp>
            <p:nvSpPr>
              <p:cNvPr id="76" name="矩形 75">
                <a:extLst>
                  <a:ext uri="{FF2B5EF4-FFF2-40B4-BE49-F238E27FC236}">
                    <a16:creationId xmlns:a16="http://schemas.microsoft.com/office/drawing/2014/main" id="{6338013D-85F0-D59E-35D5-772B1500F6E7}"/>
                  </a:ext>
                </a:extLst>
              </p:cNvPr>
              <p:cNvSpPr>
                <a:spLocks noRot="1" noChangeAspect="1" noMove="1" noResize="1" noEditPoints="1" noAdjustHandles="1" noChangeArrowheads="1" noChangeShapeType="1" noTextEdit="1"/>
              </p:cNvSpPr>
              <p:nvPr/>
            </p:nvSpPr>
            <p:spPr>
              <a:xfrm>
                <a:off x="6775840" y="5865747"/>
                <a:ext cx="5258171" cy="400110"/>
              </a:xfrm>
              <a:prstGeom prst="rect">
                <a:avLst/>
              </a:prstGeom>
              <a:blipFill>
                <a:blip r:embed="rId3"/>
                <a:stretch>
                  <a:fillRect l="-1205" t="-6061" r="-241" b="-24242"/>
                </a:stretch>
              </a:blipFill>
            </p:spPr>
            <p:txBody>
              <a:bodyPr/>
              <a:lstStyle/>
              <a:p>
                <a:r>
                  <a:rPr lang="zh-CN" altLang="en-US">
                    <a:noFill/>
                  </a:rPr>
                  <a:t> </a:t>
                </a:r>
              </a:p>
            </p:txBody>
          </p:sp>
        </mc:Fallback>
      </mc:AlternateContent>
      <p:sp>
        <p:nvSpPr>
          <p:cNvPr id="77" name="箭头: 右 104">
            <a:extLst>
              <a:ext uri="{FF2B5EF4-FFF2-40B4-BE49-F238E27FC236}">
                <a16:creationId xmlns:a16="http://schemas.microsoft.com/office/drawing/2014/main" id="{76A9B2A9-BEAE-A187-98AC-085DD8016F5C}"/>
              </a:ext>
            </a:extLst>
          </p:cNvPr>
          <p:cNvSpPr/>
          <p:nvPr/>
        </p:nvSpPr>
        <p:spPr>
          <a:xfrm>
            <a:off x="5890267" y="5948606"/>
            <a:ext cx="885573"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8" name="箭头: 右 106">
            <a:extLst>
              <a:ext uri="{FF2B5EF4-FFF2-40B4-BE49-F238E27FC236}">
                <a16:creationId xmlns:a16="http://schemas.microsoft.com/office/drawing/2014/main" id="{7623C4EE-3373-CD8D-2266-FAB52B65E00C}"/>
              </a:ext>
            </a:extLst>
          </p:cNvPr>
          <p:cNvSpPr/>
          <p:nvPr/>
        </p:nvSpPr>
        <p:spPr>
          <a:xfrm rot="16200000">
            <a:off x="7205991" y="5621231"/>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9" name="箭头: 右 107">
            <a:extLst>
              <a:ext uri="{FF2B5EF4-FFF2-40B4-BE49-F238E27FC236}">
                <a16:creationId xmlns:a16="http://schemas.microsoft.com/office/drawing/2014/main" id="{29D6B3CE-681C-3D08-858D-B7CB0DB03EA2}"/>
              </a:ext>
            </a:extLst>
          </p:cNvPr>
          <p:cNvSpPr/>
          <p:nvPr/>
        </p:nvSpPr>
        <p:spPr>
          <a:xfrm rot="16200000">
            <a:off x="8599880" y="5621230"/>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grpSp>
        <p:nvGrpSpPr>
          <p:cNvPr id="80" name="组合 79">
            <a:extLst>
              <a:ext uri="{FF2B5EF4-FFF2-40B4-BE49-F238E27FC236}">
                <a16:creationId xmlns:a16="http://schemas.microsoft.com/office/drawing/2014/main" id="{00FDF00E-BF38-01BB-9993-69E625F8E0CF}"/>
              </a:ext>
            </a:extLst>
          </p:cNvPr>
          <p:cNvGrpSpPr/>
          <p:nvPr/>
        </p:nvGrpSpPr>
        <p:grpSpPr>
          <a:xfrm>
            <a:off x="6223198" y="4834382"/>
            <a:ext cx="4231396" cy="707886"/>
            <a:chOff x="8254942" y="4837101"/>
            <a:chExt cx="4231396" cy="707886"/>
          </a:xfrm>
        </p:grpSpPr>
        <mc:AlternateContent xmlns:mc="http://schemas.openxmlformats.org/markup-compatibility/2006" xmlns:a14="http://schemas.microsoft.com/office/drawing/2010/main">
          <mc:Choice Requires="a14">
            <p:sp>
              <p:nvSpPr>
                <p:cNvPr id="81" name="矩形 80">
                  <a:extLst>
                    <a:ext uri="{FF2B5EF4-FFF2-40B4-BE49-F238E27FC236}">
                      <a16:creationId xmlns:a16="http://schemas.microsoft.com/office/drawing/2014/main" id="{18C88849-5D7B-040C-5EFD-9623F9F946BD}"/>
                    </a:ext>
                  </a:extLst>
                </p:cNvPr>
                <p:cNvSpPr/>
                <p:nvPr/>
              </p:nvSpPr>
              <p:spPr>
                <a:xfrm>
                  <a:off x="8254942" y="4837101"/>
                  <a:ext cx="2308936" cy="707886"/>
                </a:xfrm>
                <a:prstGeom prst="rect">
                  <a:avLst/>
                </a:prstGeom>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−1</m:t>
                      </m:r>
                    </m:oMath>
                  </a14:m>
                  <a:r>
                    <a:rPr lang="en-US" altLang="zh-CN" sz="2000" dirty="0">
                      <a:latin typeface="Book Antiqua" panose="02040602050305030304" pitchFamily="18" charset="0"/>
                    </a:rPr>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oMath>
                  </a14:m>
                  <a:endParaRPr lang="en-US" altLang="zh-CN" sz="2000" b="0" i="0" dirty="0">
                    <a:latin typeface="Book Antiqua" panose="02040602050305030304" pitchFamily="18" charset="0"/>
                  </a:endParaRPr>
                </a:p>
                <a:p>
                  <a:pPr/>
                  <a14:m>
                    <m:oMathPara xmlns:m="http://schemas.openxmlformats.org/officeDocument/2006/math">
                      <m:oMathParaPr>
                        <m:jc m:val="centerGroup"/>
                      </m:oMathParaPr>
                      <m:oMath xmlns:m="http://schemas.openxmlformats.org/officeDocument/2006/math">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𝑄</m:t>
                                </m:r>
                              </m:e>
                              <m:sub>
                                <m:r>
                                  <a:rPr lang="en-US" altLang="zh-CN" sz="2000" i="1">
                                    <a:latin typeface="Cambria Math" panose="02040503050406030204" pitchFamily="18" charset="0"/>
                                  </a:rPr>
                                  <m:t>𝑡</m:t>
                                </m:r>
                              </m:sub>
                            </m:sSub>
                            <m:r>
                              <a:rPr lang="en-US" altLang="zh-CN" sz="2000" b="0" i="1" smtClean="0">
                                <a:latin typeface="Cambria Math" panose="02040503050406030204" pitchFamily="18" charset="0"/>
                              </a:rPr>
                              <m:t>−1</m:t>
                            </m:r>
                            <m:r>
                              <m:rPr>
                                <m:nor/>
                              </m:rPr>
                              <a:rPr lang="en-US" altLang="zh-CN" sz="2000" dirty="0">
                                <a:latin typeface="Book Antiqua" panose="02040602050305030304" pitchFamily="18" charset="0"/>
                              </a:rPr>
                              <m:t>+ </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a:latin typeface="Cambria Math" panose="02040503050406030204" pitchFamily="18" charset="0"/>
                                  </a:rPr>
                                  <m:t>𝑡</m:t>
                                </m:r>
                              </m:sub>
                            </m:sSub>
                          </m:e>
                        </m:d>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1" name="矩形 80">
                  <a:extLst>
                    <a:ext uri="{FF2B5EF4-FFF2-40B4-BE49-F238E27FC236}">
                      <a16:creationId xmlns:a16="http://schemas.microsoft.com/office/drawing/2014/main" id="{18C88849-5D7B-040C-5EFD-9623F9F946BD}"/>
                    </a:ext>
                  </a:extLst>
                </p:cNvPr>
                <p:cNvSpPr>
                  <a:spLocks noRot="1" noChangeAspect="1" noMove="1" noResize="1" noEditPoints="1" noAdjustHandles="1" noChangeArrowheads="1" noChangeShapeType="1" noTextEdit="1"/>
                </p:cNvSpPr>
                <p:nvPr/>
              </p:nvSpPr>
              <p:spPr>
                <a:xfrm>
                  <a:off x="8254942" y="4837101"/>
                  <a:ext cx="2308936" cy="707886"/>
                </a:xfrm>
                <a:prstGeom prst="rect">
                  <a:avLst/>
                </a:prstGeom>
                <a:blipFill>
                  <a:blip r:embed="rId4"/>
                  <a:stretch>
                    <a:fillRect t="-3509" b="-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C8A29321-A5CD-441B-F979-2B83B4F9C445}"/>
                    </a:ext>
                  </a:extLst>
                </p:cNvPr>
                <p:cNvSpPr/>
                <p:nvPr/>
              </p:nvSpPr>
              <p:spPr>
                <a:xfrm>
                  <a:off x="10428825" y="5091501"/>
                  <a:ext cx="2057513"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𝐾</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2" name="矩形 81">
                  <a:extLst>
                    <a:ext uri="{FF2B5EF4-FFF2-40B4-BE49-F238E27FC236}">
                      <a16:creationId xmlns:a16="http://schemas.microsoft.com/office/drawing/2014/main" id="{C8A29321-A5CD-441B-F979-2B83B4F9C445}"/>
                    </a:ext>
                  </a:extLst>
                </p:cNvPr>
                <p:cNvSpPr>
                  <a:spLocks noRot="1" noChangeAspect="1" noMove="1" noResize="1" noEditPoints="1" noAdjustHandles="1" noChangeArrowheads="1" noChangeShapeType="1" noTextEdit="1"/>
                </p:cNvSpPr>
                <p:nvPr/>
              </p:nvSpPr>
              <p:spPr>
                <a:xfrm>
                  <a:off x="10428825" y="5091501"/>
                  <a:ext cx="2057513" cy="400110"/>
                </a:xfrm>
                <a:prstGeom prst="rect">
                  <a:avLst/>
                </a:prstGeom>
                <a:blipFill>
                  <a:blip r:embed="rId5"/>
                  <a:stretch>
                    <a:fillRect b="-9091"/>
                  </a:stretch>
                </a:blipFill>
              </p:spPr>
              <p:txBody>
                <a:bodyPr/>
                <a:lstStyle/>
                <a:p>
                  <a:r>
                    <a:rPr lang="zh-CN" altLang="en-US">
                      <a:noFill/>
                    </a:rPr>
                    <a:t> </a:t>
                  </a:r>
                </a:p>
              </p:txBody>
            </p:sp>
          </mc:Fallback>
        </mc:AlternateContent>
      </p:grpSp>
      <p:sp>
        <p:nvSpPr>
          <p:cNvPr id="83" name="矩形 82">
            <a:extLst>
              <a:ext uri="{FF2B5EF4-FFF2-40B4-BE49-F238E27FC236}">
                <a16:creationId xmlns:a16="http://schemas.microsoft.com/office/drawing/2014/main" id="{60412726-C066-0AE3-EDBA-C45FBBC88FCB}"/>
              </a:ext>
            </a:extLst>
          </p:cNvPr>
          <p:cNvSpPr/>
          <p:nvPr/>
        </p:nvSpPr>
        <p:spPr>
          <a:xfrm>
            <a:off x="5969593" y="5571728"/>
            <a:ext cx="492443" cy="461665"/>
          </a:xfrm>
          <a:prstGeom prst="rect">
            <a:avLst/>
          </a:prstGeom>
        </p:spPr>
        <p:txBody>
          <a:bodyPr wrap="none">
            <a:spAutoFit/>
          </a:bodyPr>
          <a:lstStyle/>
          <a:p>
            <a:r>
              <a:rPr lang="zh-CN" altLang="en-US" sz="2400" b="1" dirty="0">
                <a:latin typeface="Book Antiqua" panose="02040602050305030304" pitchFamily="18" charset="0"/>
              </a:rPr>
              <a:t>②</a:t>
            </a:r>
            <a:endParaRPr lang="zh-CN" altLang="en-US" sz="2400" dirty="0">
              <a:latin typeface="Book Antiqua" panose="02040602050305030304" pitchFamily="18" charset="0"/>
            </a:endParaRPr>
          </a:p>
        </p:txBody>
      </p:sp>
      <p:sp>
        <p:nvSpPr>
          <p:cNvPr id="84" name="矩形 83">
            <a:extLst>
              <a:ext uri="{FF2B5EF4-FFF2-40B4-BE49-F238E27FC236}">
                <a16:creationId xmlns:a16="http://schemas.microsoft.com/office/drawing/2014/main" id="{DBB2B96A-5ABE-91AB-2B8F-A7953BCE038D}"/>
              </a:ext>
            </a:extLst>
          </p:cNvPr>
          <p:cNvSpPr/>
          <p:nvPr/>
        </p:nvSpPr>
        <p:spPr>
          <a:xfrm>
            <a:off x="8828681" y="5470642"/>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89" name="矩形 88">
            <a:extLst>
              <a:ext uri="{FF2B5EF4-FFF2-40B4-BE49-F238E27FC236}">
                <a16:creationId xmlns:a16="http://schemas.microsoft.com/office/drawing/2014/main" id="{5D900048-A074-FB0E-4685-2E9CF273ECC2}"/>
              </a:ext>
            </a:extLst>
          </p:cNvPr>
          <p:cNvSpPr/>
          <p:nvPr/>
        </p:nvSpPr>
        <p:spPr>
          <a:xfrm>
            <a:off x="1941563" y="5014224"/>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Weight</a:t>
            </a:r>
          </a:p>
          <a:p>
            <a:pPr algn="ctr">
              <a:lnSpc>
                <a:spcPts val="2100"/>
              </a:lnSpc>
            </a:pPr>
            <a:r>
              <a:rPr lang="en-US" altLang="zh-CN" sz="2000" dirty="0">
                <a:solidFill>
                  <a:schemeClr val="tx1"/>
                </a:solidFill>
                <a:latin typeface="Book Antiqua" panose="02040602050305030304" pitchFamily="18" charset="0"/>
              </a:rPr>
              <a:t>Tensor</a:t>
            </a:r>
          </a:p>
        </p:txBody>
      </p:sp>
      <p:sp>
        <p:nvSpPr>
          <p:cNvPr id="90" name="矩形 89">
            <a:extLst>
              <a:ext uri="{FF2B5EF4-FFF2-40B4-BE49-F238E27FC236}">
                <a16:creationId xmlns:a16="http://schemas.microsoft.com/office/drawing/2014/main" id="{DB3C004C-40FA-544E-041A-E869E960F824}"/>
              </a:ext>
            </a:extLst>
          </p:cNvPr>
          <p:cNvSpPr/>
          <p:nvPr/>
        </p:nvSpPr>
        <p:spPr>
          <a:xfrm>
            <a:off x="1938430" y="5682263"/>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Output</a:t>
            </a:r>
          </a:p>
          <a:p>
            <a:pPr algn="ctr">
              <a:lnSpc>
                <a:spcPts val="2100"/>
              </a:lnSpc>
            </a:pPr>
            <a:r>
              <a:rPr lang="en-US" altLang="zh-CN" sz="2000" dirty="0">
                <a:solidFill>
                  <a:schemeClr val="tx1"/>
                </a:solidFill>
                <a:latin typeface="Book Antiqua" panose="02040602050305030304" pitchFamily="18" charset="0"/>
              </a:rPr>
              <a:t>Tensor</a:t>
            </a: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1673663"/>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Tensors</a:t>
            </a:r>
            <a:r>
              <a:rPr lang="zh-CN" altLang="en-US" sz="2400" dirty="0">
                <a:latin typeface="Book Antiqua" panose="02040602050305030304" pitchFamily="18" charset="0"/>
              </a:rPr>
              <a:t> </a:t>
            </a:r>
            <a:r>
              <a:rPr lang="en-US" altLang="zh-CN" sz="2400" dirty="0">
                <a:latin typeface="Book Antiqua" panose="02040602050305030304" pitchFamily="18" charset="0"/>
              </a:rPr>
              <a:t>are</a:t>
            </a:r>
            <a:r>
              <a:rPr lang="zh-CN" altLang="en-US" sz="2400" dirty="0">
                <a:latin typeface="Book Antiqua" panose="02040602050305030304" pitchFamily="18" charset="0"/>
              </a:rPr>
              <a:t> </a:t>
            </a:r>
            <a:r>
              <a:rPr lang="en-US" altLang="zh-CN" sz="2400" dirty="0">
                <a:latin typeface="Book Antiqua" panose="02040602050305030304" pitchFamily="18" charset="0"/>
              </a:rPr>
              <a:t>stored</a:t>
            </a:r>
            <a:r>
              <a:rPr lang="zh-CN" altLang="en-US" sz="2400" dirty="0">
                <a:latin typeface="Book Antiqua" panose="02040602050305030304" pitchFamily="18" charset="0"/>
              </a:rPr>
              <a:t> </a:t>
            </a:r>
            <a:r>
              <a:rPr lang="en-US" altLang="zh-CN" sz="2400" dirty="0">
                <a:latin typeface="Book Antiqua" panose="02040602050305030304" pitchFamily="18" charset="0"/>
              </a:rPr>
              <a:t>in</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multi-level</a:t>
            </a:r>
            <a:r>
              <a:rPr lang="zh-CN" altLang="en-US" sz="2400" dirty="0">
                <a:latin typeface="Book Antiqua" panose="02040602050305030304" pitchFamily="18" charset="0"/>
              </a:rPr>
              <a:t> </a:t>
            </a: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② </a:t>
            </a:r>
            <a:r>
              <a:rPr lang="en-US" altLang="zh-CN" sz="2400" dirty="0">
                <a:latin typeface="Book Antiqua" panose="02040602050305030304" pitchFamily="18" charset="0"/>
              </a:rPr>
              <a:t>The tensor size cannot exceed the buffer capacity;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③ </a:t>
            </a:r>
            <a:r>
              <a:rPr lang="en-US" altLang="zh-CN" sz="2400" dirty="0">
                <a:latin typeface="Book Antiqua" panose="02040602050305030304" pitchFamily="18" charset="0"/>
              </a:rPr>
              <a:t>The tensor size is related to the tiling of each dimension;</a:t>
            </a:r>
            <a:r>
              <a:rPr lang="zh-CN" altLang="en-US" sz="2400" dirty="0">
                <a:latin typeface="Book Antiqua" panose="02040602050305030304" pitchFamily="18" charset="0"/>
              </a:rPr>
              <a:t>  </a:t>
            </a:r>
          </a:p>
        </p:txBody>
      </p:sp>
    </p:spTree>
    <p:extLst>
      <p:ext uri="{BB962C8B-B14F-4D97-AF65-F5344CB8AC3E}">
        <p14:creationId xmlns:p14="http://schemas.microsoft.com/office/powerpoint/2010/main" val="122804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0" name="矩形 9">
            <a:extLst>
              <a:ext uri="{FF2B5EF4-FFF2-40B4-BE49-F238E27FC236}">
                <a16:creationId xmlns:a16="http://schemas.microsoft.com/office/drawing/2014/main" id="{AC5E982C-4E3F-08B5-59D5-D54D856DFAFE}"/>
              </a:ext>
            </a:extLst>
          </p:cNvPr>
          <p:cNvSpPr/>
          <p:nvPr/>
        </p:nvSpPr>
        <p:spPr>
          <a:xfrm>
            <a:off x="138883" y="4295558"/>
            <a:ext cx="1647825"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N</a:t>
            </a:r>
          </a:p>
          <a:p>
            <a:pPr algn="ctr"/>
            <a:r>
              <a:rPr lang="en-US" altLang="zh-CN" sz="2000" dirty="0">
                <a:solidFill>
                  <a:schemeClr val="tx1"/>
                </a:solidFill>
                <a:latin typeface="Book Antiqua" panose="02040602050305030304" pitchFamily="18" charset="0"/>
              </a:rPr>
              <a:t>K</a:t>
            </a:r>
          </a:p>
          <a:p>
            <a:pPr algn="ctr"/>
            <a:r>
              <a:rPr lang="en-US" altLang="zh-CN" sz="2000" dirty="0">
                <a:solidFill>
                  <a:schemeClr val="tx1"/>
                </a:solidFill>
                <a:latin typeface="Book Antiqua" panose="02040602050305030304" pitchFamily="18" charset="0"/>
              </a:rPr>
              <a:t>C</a:t>
            </a:r>
          </a:p>
          <a:p>
            <a:pPr algn="ctr"/>
            <a:r>
              <a:rPr lang="en-US" altLang="zh-CN" sz="2000" dirty="0">
                <a:solidFill>
                  <a:schemeClr val="tx1"/>
                </a:solidFill>
                <a:latin typeface="Book Antiqua" panose="02040602050305030304" pitchFamily="18" charset="0"/>
              </a:rPr>
              <a:t>P</a:t>
            </a:r>
          </a:p>
          <a:p>
            <a:pPr algn="ctr"/>
            <a:r>
              <a:rPr lang="en-US" altLang="zh-CN" sz="2000" dirty="0">
                <a:solidFill>
                  <a:schemeClr val="tx1"/>
                </a:solidFill>
                <a:latin typeface="Book Antiqua" panose="02040602050305030304" pitchFamily="18" charset="0"/>
              </a:rPr>
              <a:t>Q</a:t>
            </a:r>
          </a:p>
          <a:p>
            <a:pPr algn="ctr"/>
            <a:r>
              <a:rPr lang="en-US" altLang="zh-CN" sz="2000" dirty="0">
                <a:solidFill>
                  <a:schemeClr val="tx1"/>
                </a:solidFill>
                <a:latin typeface="Book Antiqua" panose="02040602050305030304" pitchFamily="18" charset="0"/>
              </a:rPr>
              <a:t>R</a:t>
            </a:r>
          </a:p>
          <a:p>
            <a:pPr algn="ctr"/>
            <a:r>
              <a:rPr lang="en-US" altLang="zh-CN" sz="2000" dirty="0">
                <a:solidFill>
                  <a:schemeClr val="tx1"/>
                </a:solidFill>
                <a:latin typeface="Book Antiqua" panose="02040602050305030304" pitchFamily="18" charset="0"/>
              </a:rPr>
              <a:t>S</a:t>
            </a:r>
            <a:endParaRPr lang="zh-CN" altLang="en-US" sz="2000" dirty="0">
              <a:solidFill>
                <a:schemeClr val="tx1"/>
              </a:solidFill>
              <a:latin typeface="Book Antiqua" panose="02040602050305030304" pitchFamily="18" charset="0"/>
            </a:endParaRPr>
          </a:p>
        </p:txBody>
      </p:sp>
      <p:sp>
        <p:nvSpPr>
          <p:cNvPr id="12" name="矩形 11">
            <a:extLst>
              <a:ext uri="{FF2B5EF4-FFF2-40B4-BE49-F238E27FC236}">
                <a16:creationId xmlns:a16="http://schemas.microsoft.com/office/drawing/2014/main" id="{EDB6C1E9-EA59-37EB-4181-8D63E05DD565}"/>
              </a:ext>
            </a:extLst>
          </p:cNvPr>
          <p:cNvSpPr/>
          <p:nvPr/>
        </p:nvSpPr>
        <p:spPr>
          <a:xfrm>
            <a:off x="1938430" y="4271040"/>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Input</a:t>
            </a:r>
          </a:p>
          <a:p>
            <a:pPr algn="ctr">
              <a:lnSpc>
                <a:spcPts val="2100"/>
              </a:lnSpc>
            </a:pPr>
            <a:r>
              <a:rPr lang="en-US" altLang="zh-CN" sz="2000" dirty="0">
                <a:solidFill>
                  <a:schemeClr val="tx1"/>
                </a:solidFill>
                <a:latin typeface="Book Antiqua" panose="02040602050305030304" pitchFamily="18" charset="0"/>
              </a:rPr>
              <a:t>Tensor</a:t>
            </a:r>
          </a:p>
        </p:txBody>
      </p:sp>
      <p:sp>
        <p:nvSpPr>
          <p:cNvPr id="15" name="矩形 14">
            <a:extLst>
              <a:ext uri="{FF2B5EF4-FFF2-40B4-BE49-F238E27FC236}">
                <a16:creationId xmlns:a16="http://schemas.microsoft.com/office/drawing/2014/main" id="{E8E86028-23AB-6CAB-1EB1-79E382F1D2B3}"/>
              </a:ext>
            </a:extLst>
          </p:cNvPr>
          <p:cNvSpPr/>
          <p:nvPr/>
        </p:nvSpPr>
        <p:spPr>
          <a:xfrm>
            <a:off x="3691707" y="4295558"/>
            <a:ext cx="2555469"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Accumulation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Weight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Input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Global Buffer</a:t>
            </a:r>
          </a:p>
        </p:txBody>
      </p:sp>
      <p:cxnSp>
        <p:nvCxnSpPr>
          <p:cNvPr id="24" name="直接箭头连接符 48">
            <a:extLst>
              <a:ext uri="{FF2B5EF4-FFF2-40B4-BE49-F238E27FC236}">
                <a16:creationId xmlns:a16="http://schemas.microsoft.com/office/drawing/2014/main" id="{F1622147-AFA5-0058-3F12-F5379707E433}"/>
              </a:ext>
            </a:extLst>
          </p:cNvPr>
          <p:cNvCxnSpPr>
            <a:cxnSpLocks/>
          </p:cNvCxnSpPr>
          <p:nvPr/>
        </p:nvCxnSpPr>
        <p:spPr>
          <a:xfrm>
            <a:off x="1072219" y="4349021"/>
            <a:ext cx="916346" cy="32541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接箭头连接符 51">
            <a:extLst>
              <a:ext uri="{FF2B5EF4-FFF2-40B4-BE49-F238E27FC236}">
                <a16:creationId xmlns:a16="http://schemas.microsoft.com/office/drawing/2014/main" id="{AD61B46E-8E4E-056D-7056-9EADC3F3D144}"/>
              </a:ext>
            </a:extLst>
          </p:cNvPr>
          <p:cNvCxnSpPr>
            <a:cxnSpLocks/>
          </p:cNvCxnSpPr>
          <p:nvPr/>
        </p:nvCxnSpPr>
        <p:spPr>
          <a:xfrm>
            <a:off x="1072219" y="4349021"/>
            <a:ext cx="921803" cy="152269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接箭头连接符 54">
            <a:extLst>
              <a:ext uri="{FF2B5EF4-FFF2-40B4-BE49-F238E27FC236}">
                <a16:creationId xmlns:a16="http://schemas.microsoft.com/office/drawing/2014/main" id="{81AD97EF-69BB-8EBA-AEA4-AB0AAD1AE33B}"/>
              </a:ext>
            </a:extLst>
          </p:cNvPr>
          <p:cNvCxnSpPr>
            <a:cxnSpLocks/>
          </p:cNvCxnSpPr>
          <p:nvPr/>
        </p:nvCxnSpPr>
        <p:spPr>
          <a:xfrm>
            <a:off x="1072053" y="4655453"/>
            <a:ext cx="909598" cy="609865"/>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接箭头连接符 57">
            <a:extLst>
              <a:ext uri="{FF2B5EF4-FFF2-40B4-BE49-F238E27FC236}">
                <a16:creationId xmlns:a16="http://schemas.microsoft.com/office/drawing/2014/main" id="{AD8E19B5-2D4A-0C23-B4A0-712426CBA520}"/>
              </a:ext>
            </a:extLst>
          </p:cNvPr>
          <p:cNvCxnSpPr>
            <a:cxnSpLocks/>
          </p:cNvCxnSpPr>
          <p:nvPr/>
        </p:nvCxnSpPr>
        <p:spPr>
          <a:xfrm>
            <a:off x="1072053" y="4655453"/>
            <a:ext cx="930117" cy="121625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接箭头连接符 65">
            <a:extLst>
              <a:ext uri="{FF2B5EF4-FFF2-40B4-BE49-F238E27FC236}">
                <a16:creationId xmlns:a16="http://schemas.microsoft.com/office/drawing/2014/main" id="{2F028702-8FE3-C6E2-9F26-DD3AB016A908}"/>
              </a:ext>
            </a:extLst>
          </p:cNvPr>
          <p:cNvCxnSpPr>
            <a:cxnSpLocks/>
          </p:cNvCxnSpPr>
          <p:nvPr/>
        </p:nvCxnSpPr>
        <p:spPr>
          <a:xfrm flipV="1">
            <a:off x="1065856" y="4671565"/>
            <a:ext cx="906810" cy="28443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接箭头连接符 66">
            <a:extLst>
              <a:ext uri="{FF2B5EF4-FFF2-40B4-BE49-F238E27FC236}">
                <a16:creationId xmlns:a16="http://schemas.microsoft.com/office/drawing/2014/main" id="{19BDFC2D-346B-2C36-6D7E-AD08F3906F28}"/>
              </a:ext>
            </a:extLst>
          </p:cNvPr>
          <p:cNvCxnSpPr>
            <a:cxnSpLocks/>
          </p:cNvCxnSpPr>
          <p:nvPr/>
        </p:nvCxnSpPr>
        <p:spPr>
          <a:xfrm>
            <a:off x="1065856" y="4955994"/>
            <a:ext cx="915795" cy="30932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直接箭头连接符 67">
            <a:extLst>
              <a:ext uri="{FF2B5EF4-FFF2-40B4-BE49-F238E27FC236}">
                <a16:creationId xmlns:a16="http://schemas.microsoft.com/office/drawing/2014/main" id="{5A013C31-0517-E0FC-455D-78C9080DE1E4}"/>
              </a:ext>
            </a:extLst>
          </p:cNvPr>
          <p:cNvCxnSpPr>
            <a:cxnSpLocks/>
          </p:cNvCxnSpPr>
          <p:nvPr/>
        </p:nvCxnSpPr>
        <p:spPr>
          <a:xfrm flipV="1">
            <a:off x="1060159" y="4674769"/>
            <a:ext cx="926767" cy="59055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直接箭头连接符 70">
            <a:extLst>
              <a:ext uri="{FF2B5EF4-FFF2-40B4-BE49-F238E27FC236}">
                <a16:creationId xmlns:a16="http://schemas.microsoft.com/office/drawing/2014/main" id="{515BA379-7624-16FF-CCDF-111442C61C3F}"/>
              </a:ext>
            </a:extLst>
          </p:cNvPr>
          <p:cNvCxnSpPr>
            <a:cxnSpLocks/>
          </p:cNvCxnSpPr>
          <p:nvPr/>
        </p:nvCxnSpPr>
        <p:spPr>
          <a:xfrm>
            <a:off x="1060159" y="5265319"/>
            <a:ext cx="942011" cy="60672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直接箭头连接符 73">
            <a:extLst>
              <a:ext uri="{FF2B5EF4-FFF2-40B4-BE49-F238E27FC236}">
                <a16:creationId xmlns:a16="http://schemas.microsoft.com/office/drawing/2014/main" id="{19EC04FA-F8BC-FC80-89E2-6EE3AA3D61FF}"/>
              </a:ext>
            </a:extLst>
          </p:cNvPr>
          <p:cNvCxnSpPr>
            <a:cxnSpLocks/>
          </p:cNvCxnSpPr>
          <p:nvPr/>
        </p:nvCxnSpPr>
        <p:spPr>
          <a:xfrm flipV="1">
            <a:off x="1078313" y="4674769"/>
            <a:ext cx="905928" cy="881867"/>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接箭头连接符 76">
            <a:extLst>
              <a:ext uri="{FF2B5EF4-FFF2-40B4-BE49-F238E27FC236}">
                <a16:creationId xmlns:a16="http://schemas.microsoft.com/office/drawing/2014/main" id="{2FBA2D1A-BD0B-705E-5239-47D40203EE94}"/>
              </a:ext>
            </a:extLst>
          </p:cNvPr>
          <p:cNvCxnSpPr>
            <a:cxnSpLocks/>
          </p:cNvCxnSpPr>
          <p:nvPr/>
        </p:nvCxnSpPr>
        <p:spPr>
          <a:xfrm>
            <a:off x="1078313" y="5556636"/>
            <a:ext cx="921172" cy="31541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接箭头连接符 86">
            <a:extLst>
              <a:ext uri="{FF2B5EF4-FFF2-40B4-BE49-F238E27FC236}">
                <a16:creationId xmlns:a16="http://schemas.microsoft.com/office/drawing/2014/main" id="{AD8956B4-08CC-AC7A-0D04-B990A3549A55}"/>
              </a:ext>
            </a:extLst>
          </p:cNvPr>
          <p:cNvCxnSpPr>
            <a:cxnSpLocks/>
          </p:cNvCxnSpPr>
          <p:nvPr/>
        </p:nvCxnSpPr>
        <p:spPr>
          <a:xfrm flipV="1">
            <a:off x="1065856" y="5265319"/>
            <a:ext cx="919784" cy="88255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接箭头连接符 89">
            <a:extLst>
              <a:ext uri="{FF2B5EF4-FFF2-40B4-BE49-F238E27FC236}">
                <a16:creationId xmlns:a16="http://schemas.microsoft.com/office/drawing/2014/main" id="{16473054-141D-C5D6-E6B7-39274E497BB4}"/>
              </a:ext>
            </a:extLst>
          </p:cNvPr>
          <p:cNvCxnSpPr>
            <a:cxnSpLocks/>
          </p:cNvCxnSpPr>
          <p:nvPr/>
        </p:nvCxnSpPr>
        <p:spPr>
          <a:xfrm flipV="1">
            <a:off x="1068781" y="5265319"/>
            <a:ext cx="915748" cy="57335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接箭头连接符 92">
            <a:extLst>
              <a:ext uri="{FF2B5EF4-FFF2-40B4-BE49-F238E27FC236}">
                <a16:creationId xmlns:a16="http://schemas.microsoft.com/office/drawing/2014/main" id="{7B28B911-7FA3-906F-91AD-73C2FC62DC82}"/>
              </a:ext>
            </a:extLst>
          </p:cNvPr>
          <p:cNvCxnSpPr>
            <a:cxnSpLocks/>
          </p:cNvCxnSpPr>
          <p:nvPr/>
        </p:nvCxnSpPr>
        <p:spPr>
          <a:xfrm flipV="1">
            <a:off x="1065856" y="4674769"/>
            <a:ext cx="921172" cy="147310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接箭头连接符 95">
            <a:extLst>
              <a:ext uri="{FF2B5EF4-FFF2-40B4-BE49-F238E27FC236}">
                <a16:creationId xmlns:a16="http://schemas.microsoft.com/office/drawing/2014/main" id="{843B3E9C-2929-111E-9EA3-3834EAF92FA7}"/>
              </a:ext>
            </a:extLst>
          </p:cNvPr>
          <p:cNvCxnSpPr>
            <a:cxnSpLocks/>
          </p:cNvCxnSpPr>
          <p:nvPr/>
        </p:nvCxnSpPr>
        <p:spPr>
          <a:xfrm flipV="1">
            <a:off x="1068781" y="4674769"/>
            <a:ext cx="915460" cy="116390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接箭头连接符 98">
            <a:extLst>
              <a:ext uri="{FF2B5EF4-FFF2-40B4-BE49-F238E27FC236}">
                <a16:creationId xmlns:a16="http://schemas.microsoft.com/office/drawing/2014/main" id="{1852BD50-908F-0453-555E-3D023E480B6B}"/>
              </a:ext>
            </a:extLst>
          </p:cNvPr>
          <p:cNvCxnSpPr>
            <a:cxnSpLocks/>
          </p:cNvCxnSpPr>
          <p:nvPr/>
        </p:nvCxnSpPr>
        <p:spPr>
          <a:xfrm>
            <a:off x="3132627" y="4613491"/>
            <a:ext cx="1039522" cy="862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接箭头连接符 102">
            <a:extLst>
              <a:ext uri="{FF2B5EF4-FFF2-40B4-BE49-F238E27FC236}">
                <a16:creationId xmlns:a16="http://schemas.microsoft.com/office/drawing/2014/main" id="{1B92CB51-3094-38DF-E683-2E0EF0916FD8}"/>
              </a:ext>
            </a:extLst>
          </p:cNvPr>
          <p:cNvCxnSpPr>
            <a:cxnSpLocks/>
          </p:cNvCxnSpPr>
          <p:nvPr/>
        </p:nvCxnSpPr>
        <p:spPr>
          <a:xfrm>
            <a:off x="3132627" y="4613491"/>
            <a:ext cx="963322" cy="136728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105">
            <a:extLst>
              <a:ext uri="{FF2B5EF4-FFF2-40B4-BE49-F238E27FC236}">
                <a16:creationId xmlns:a16="http://schemas.microsoft.com/office/drawing/2014/main" id="{17BBA6F0-3790-5754-7989-8101653AE718}"/>
              </a:ext>
            </a:extLst>
          </p:cNvPr>
          <p:cNvCxnSpPr>
            <a:cxnSpLocks/>
          </p:cNvCxnSpPr>
          <p:nvPr/>
        </p:nvCxnSpPr>
        <p:spPr>
          <a:xfrm flipV="1">
            <a:off x="3132627" y="5056855"/>
            <a:ext cx="963322" cy="208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接箭头连接符 108">
            <a:extLst>
              <a:ext uri="{FF2B5EF4-FFF2-40B4-BE49-F238E27FC236}">
                <a16:creationId xmlns:a16="http://schemas.microsoft.com/office/drawing/2014/main" id="{33BF4A7B-A77C-F9F2-AF77-58D5A874E4FF}"/>
              </a:ext>
            </a:extLst>
          </p:cNvPr>
          <p:cNvCxnSpPr>
            <a:cxnSpLocks/>
          </p:cNvCxnSpPr>
          <p:nvPr/>
        </p:nvCxnSpPr>
        <p:spPr>
          <a:xfrm flipV="1">
            <a:off x="3124245" y="4613491"/>
            <a:ext cx="618862" cy="125936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接箭头连接符 111">
            <a:extLst>
              <a:ext uri="{FF2B5EF4-FFF2-40B4-BE49-F238E27FC236}">
                <a16:creationId xmlns:a16="http://schemas.microsoft.com/office/drawing/2014/main" id="{B704BDBF-2656-AE77-42D8-108882E56AB0}"/>
              </a:ext>
            </a:extLst>
          </p:cNvPr>
          <p:cNvCxnSpPr>
            <a:cxnSpLocks/>
          </p:cNvCxnSpPr>
          <p:nvPr/>
        </p:nvCxnSpPr>
        <p:spPr>
          <a:xfrm>
            <a:off x="3124245" y="5872859"/>
            <a:ext cx="971704" cy="10792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a16="http://schemas.microsoft.com/office/drawing/2014/main" id="{C5093484-57C5-5401-C126-0D69C6453EA7}"/>
              </a:ext>
            </a:extLst>
          </p:cNvPr>
          <p:cNvSpPr/>
          <p:nvPr/>
        </p:nvSpPr>
        <p:spPr>
          <a:xfrm>
            <a:off x="570621" y="3768028"/>
            <a:ext cx="1032655" cy="400110"/>
          </a:xfrm>
          <a:prstGeom prst="rect">
            <a:avLst/>
          </a:prstGeom>
        </p:spPr>
        <p:txBody>
          <a:bodyPr wrap="none">
            <a:spAutoFit/>
          </a:bodyPr>
          <a:lstStyle/>
          <a:p>
            <a:r>
              <a:rPr kumimoji="1" lang="en-US" altLang="zh-CN" sz="2000" b="1" dirty="0">
                <a:latin typeface="Book Antiqua" panose="02040602050305030304" pitchFamily="18" charset="0"/>
              </a:rPr>
              <a:t>C2D …</a:t>
            </a:r>
            <a:endParaRPr lang="zh-CN" altLang="en-US" sz="2000" b="1" dirty="0">
              <a:latin typeface="Book Antiqua" panose="02040602050305030304" pitchFamily="18" charset="0"/>
            </a:endParaRPr>
          </a:p>
        </p:txBody>
      </p:sp>
      <p:sp>
        <p:nvSpPr>
          <p:cNvPr id="71" name="矩形 70">
            <a:extLst>
              <a:ext uri="{FF2B5EF4-FFF2-40B4-BE49-F238E27FC236}">
                <a16:creationId xmlns:a16="http://schemas.microsoft.com/office/drawing/2014/main" id="{062986B7-9103-B7C9-2A8E-CEFA36550C7E}"/>
              </a:ext>
            </a:extLst>
          </p:cNvPr>
          <p:cNvSpPr/>
          <p:nvPr/>
        </p:nvSpPr>
        <p:spPr>
          <a:xfrm>
            <a:off x="4372369" y="3792025"/>
            <a:ext cx="1260281" cy="400110"/>
          </a:xfrm>
          <a:prstGeom prst="rect">
            <a:avLst/>
          </a:prstGeom>
        </p:spPr>
        <p:txBody>
          <a:bodyPr wrap="none">
            <a:spAutoFit/>
          </a:bodyPr>
          <a:lstStyle/>
          <a:p>
            <a:r>
              <a:rPr kumimoji="1" lang="en-US" altLang="zh-CN" sz="2000" b="1" dirty="0">
                <a:latin typeface="Book Antiqua" panose="02040602050305030304" pitchFamily="18" charset="0"/>
              </a:rPr>
              <a:t>Simba …</a:t>
            </a:r>
            <a:endParaRPr lang="zh-CN" altLang="en-US" sz="2000" b="1" dirty="0">
              <a:latin typeface="Book Antiqua" panose="02040602050305030304" pitchFamily="18" charset="0"/>
            </a:endParaRPr>
          </a:p>
        </p:txBody>
      </p:sp>
      <p:sp>
        <p:nvSpPr>
          <p:cNvPr id="72" name="椭圆 71">
            <a:extLst>
              <a:ext uri="{FF2B5EF4-FFF2-40B4-BE49-F238E27FC236}">
                <a16:creationId xmlns:a16="http://schemas.microsoft.com/office/drawing/2014/main" id="{913A6DF5-5CDA-7396-24BE-75077324C0F9}"/>
              </a:ext>
            </a:extLst>
          </p:cNvPr>
          <p:cNvSpPr/>
          <p:nvPr/>
        </p:nvSpPr>
        <p:spPr>
          <a:xfrm>
            <a:off x="4104331" y="5775550"/>
            <a:ext cx="1685834" cy="53538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3" name="矩形 72">
            <a:extLst>
              <a:ext uri="{FF2B5EF4-FFF2-40B4-BE49-F238E27FC236}">
                <a16:creationId xmlns:a16="http://schemas.microsoft.com/office/drawing/2014/main" id="{9DECB08B-B1B5-2FF3-F64D-F9870C03B07C}"/>
              </a:ext>
            </a:extLst>
          </p:cNvPr>
          <p:cNvSpPr/>
          <p:nvPr/>
        </p:nvSpPr>
        <p:spPr>
          <a:xfrm>
            <a:off x="3207692" y="4050062"/>
            <a:ext cx="492443" cy="461665"/>
          </a:xfrm>
          <a:prstGeom prst="rect">
            <a:avLst/>
          </a:prstGeom>
        </p:spPr>
        <p:txBody>
          <a:bodyPr wrap="none">
            <a:spAutoFit/>
          </a:bodyPr>
          <a:lstStyle/>
          <a:p>
            <a:r>
              <a:rPr lang="zh-CN" altLang="en-US" sz="2400" b="1" dirty="0">
                <a:latin typeface="Book Antiqua" panose="02040602050305030304" pitchFamily="18" charset="0"/>
              </a:rPr>
              <a:t>①</a:t>
            </a:r>
            <a:endParaRPr lang="zh-CN" altLang="en-US" sz="2400" dirty="0">
              <a:latin typeface="Book Antiqua" panose="02040602050305030304" pitchFamily="18" charset="0"/>
            </a:endParaRPr>
          </a:p>
        </p:txBody>
      </p:sp>
      <p:sp>
        <p:nvSpPr>
          <p:cNvPr id="74" name="矩形 73">
            <a:extLst>
              <a:ext uri="{FF2B5EF4-FFF2-40B4-BE49-F238E27FC236}">
                <a16:creationId xmlns:a16="http://schemas.microsoft.com/office/drawing/2014/main" id="{4439CF11-C48C-2060-0667-35508429E398}"/>
              </a:ext>
            </a:extLst>
          </p:cNvPr>
          <p:cNvSpPr/>
          <p:nvPr/>
        </p:nvSpPr>
        <p:spPr>
          <a:xfrm>
            <a:off x="1357055" y="4050062"/>
            <a:ext cx="492443" cy="461665"/>
          </a:xfrm>
          <a:prstGeom prst="rect">
            <a:avLst/>
          </a:prstGeom>
        </p:spPr>
        <p:txBody>
          <a:bodyPr wrap="non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75" name="矩形 74">
            <a:extLst>
              <a:ext uri="{FF2B5EF4-FFF2-40B4-BE49-F238E27FC236}">
                <a16:creationId xmlns:a16="http://schemas.microsoft.com/office/drawing/2014/main" id="{6FEBAF39-0AE8-1138-9679-F23BA885F1B2}"/>
              </a:ext>
            </a:extLst>
          </p:cNvPr>
          <p:cNvSpPr/>
          <p:nvPr/>
        </p:nvSpPr>
        <p:spPr>
          <a:xfrm>
            <a:off x="7420544" y="5493417"/>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6338013D-85F0-D59E-35D5-772B1500F6E7}"/>
                  </a:ext>
                </a:extLst>
              </p:cNvPr>
              <p:cNvSpPr/>
              <p:nvPr/>
            </p:nvSpPr>
            <p:spPr>
              <a:xfrm>
                <a:off x="6775840" y="5865747"/>
                <a:ext cx="5258171" cy="400110"/>
              </a:xfrm>
              <a:prstGeom prst="rect">
                <a:avLst/>
              </a:prstGeom>
            </p:spPr>
            <p:txBody>
              <a:bodyPr wrap="none">
                <a:spAutoFit/>
              </a:bodyPr>
              <a:lstStyle/>
              <a:p>
                <a:r>
                  <a:rPr lang="en-US" altLang="zh-CN" sz="2000" dirty="0">
                    <a:latin typeface="Book Antiqua" panose="02040602050305030304" pitchFamily="18" charset="0"/>
                  </a:rPr>
                  <a:t>Input size + Output size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Book Antiqua" panose="02040602050305030304" pitchFamily="18" charset="0"/>
                  </a:rPr>
                  <a:t> </a:t>
                </a:r>
                <a:r>
                  <a:rPr lang="en-US" altLang="zh-CN" sz="2000" dirty="0">
                    <a:latin typeface="Book Antiqua" panose="02040602050305030304" pitchFamily="18" charset="0"/>
                  </a:rPr>
                  <a:t>Global buffer size</a:t>
                </a:r>
                <a:endParaRPr lang="zh-CN" altLang="en-US" sz="2000" dirty="0">
                  <a:latin typeface="Book Antiqua" panose="02040602050305030304" pitchFamily="18" charset="0"/>
                </a:endParaRPr>
              </a:p>
            </p:txBody>
          </p:sp>
        </mc:Choice>
        <mc:Fallback xmlns="">
          <p:sp>
            <p:nvSpPr>
              <p:cNvPr id="76" name="矩形 75">
                <a:extLst>
                  <a:ext uri="{FF2B5EF4-FFF2-40B4-BE49-F238E27FC236}">
                    <a16:creationId xmlns:a16="http://schemas.microsoft.com/office/drawing/2014/main" id="{6338013D-85F0-D59E-35D5-772B1500F6E7}"/>
                  </a:ext>
                </a:extLst>
              </p:cNvPr>
              <p:cNvSpPr>
                <a:spLocks noRot="1" noChangeAspect="1" noMove="1" noResize="1" noEditPoints="1" noAdjustHandles="1" noChangeArrowheads="1" noChangeShapeType="1" noTextEdit="1"/>
              </p:cNvSpPr>
              <p:nvPr/>
            </p:nvSpPr>
            <p:spPr>
              <a:xfrm>
                <a:off x="6775840" y="5865747"/>
                <a:ext cx="5258171" cy="400110"/>
              </a:xfrm>
              <a:prstGeom prst="rect">
                <a:avLst/>
              </a:prstGeom>
              <a:blipFill>
                <a:blip r:embed="rId3"/>
                <a:stretch>
                  <a:fillRect l="-1205" t="-6061" r="-241" b="-24242"/>
                </a:stretch>
              </a:blipFill>
            </p:spPr>
            <p:txBody>
              <a:bodyPr/>
              <a:lstStyle/>
              <a:p>
                <a:r>
                  <a:rPr lang="zh-CN" altLang="en-US">
                    <a:noFill/>
                  </a:rPr>
                  <a:t> </a:t>
                </a:r>
              </a:p>
            </p:txBody>
          </p:sp>
        </mc:Fallback>
      </mc:AlternateContent>
      <p:sp>
        <p:nvSpPr>
          <p:cNvPr id="77" name="箭头: 右 104">
            <a:extLst>
              <a:ext uri="{FF2B5EF4-FFF2-40B4-BE49-F238E27FC236}">
                <a16:creationId xmlns:a16="http://schemas.microsoft.com/office/drawing/2014/main" id="{76A9B2A9-BEAE-A187-98AC-085DD8016F5C}"/>
              </a:ext>
            </a:extLst>
          </p:cNvPr>
          <p:cNvSpPr/>
          <p:nvPr/>
        </p:nvSpPr>
        <p:spPr>
          <a:xfrm>
            <a:off x="5890267" y="5948606"/>
            <a:ext cx="885573"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8" name="箭头: 右 106">
            <a:extLst>
              <a:ext uri="{FF2B5EF4-FFF2-40B4-BE49-F238E27FC236}">
                <a16:creationId xmlns:a16="http://schemas.microsoft.com/office/drawing/2014/main" id="{7623C4EE-3373-CD8D-2266-FAB52B65E00C}"/>
              </a:ext>
            </a:extLst>
          </p:cNvPr>
          <p:cNvSpPr/>
          <p:nvPr/>
        </p:nvSpPr>
        <p:spPr>
          <a:xfrm rot="16200000">
            <a:off x="7205991" y="5621231"/>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9" name="箭头: 右 107">
            <a:extLst>
              <a:ext uri="{FF2B5EF4-FFF2-40B4-BE49-F238E27FC236}">
                <a16:creationId xmlns:a16="http://schemas.microsoft.com/office/drawing/2014/main" id="{29D6B3CE-681C-3D08-858D-B7CB0DB03EA2}"/>
              </a:ext>
            </a:extLst>
          </p:cNvPr>
          <p:cNvSpPr/>
          <p:nvPr/>
        </p:nvSpPr>
        <p:spPr>
          <a:xfrm rot="16200000">
            <a:off x="8599880" y="5621230"/>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grpSp>
        <p:nvGrpSpPr>
          <p:cNvPr id="80" name="组合 79">
            <a:extLst>
              <a:ext uri="{FF2B5EF4-FFF2-40B4-BE49-F238E27FC236}">
                <a16:creationId xmlns:a16="http://schemas.microsoft.com/office/drawing/2014/main" id="{00FDF00E-BF38-01BB-9993-69E625F8E0CF}"/>
              </a:ext>
            </a:extLst>
          </p:cNvPr>
          <p:cNvGrpSpPr/>
          <p:nvPr/>
        </p:nvGrpSpPr>
        <p:grpSpPr>
          <a:xfrm>
            <a:off x="6223198" y="4834382"/>
            <a:ext cx="4231396" cy="707886"/>
            <a:chOff x="8254942" y="4837101"/>
            <a:chExt cx="4231396" cy="707886"/>
          </a:xfrm>
        </p:grpSpPr>
        <mc:AlternateContent xmlns:mc="http://schemas.openxmlformats.org/markup-compatibility/2006" xmlns:a14="http://schemas.microsoft.com/office/drawing/2010/main">
          <mc:Choice Requires="a14">
            <p:sp>
              <p:nvSpPr>
                <p:cNvPr id="81" name="矩形 80">
                  <a:extLst>
                    <a:ext uri="{FF2B5EF4-FFF2-40B4-BE49-F238E27FC236}">
                      <a16:creationId xmlns:a16="http://schemas.microsoft.com/office/drawing/2014/main" id="{18C88849-5D7B-040C-5EFD-9623F9F946BD}"/>
                    </a:ext>
                  </a:extLst>
                </p:cNvPr>
                <p:cNvSpPr/>
                <p:nvPr/>
              </p:nvSpPr>
              <p:spPr>
                <a:xfrm>
                  <a:off x="8254942" y="4837101"/>
                  <a:ext cx="2308936" cy="707886"/>
                </a:xfrm>
                <a:prstGeom prst="rect">
                  <a:avLst/>
                </a:prstGeom>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−1</m:t>
                      </m:r>
                    </m:oMath>
                  </a14:m>
                  <a:r>
                    <a:rPr lang="en-US" altLang="zh-CN" sz="2000" dirty="0">
                      <a:latin typeface="Book Antiqua" panose="02040602050305030304" pitchFamily="18" charset="0"/>
                    </a:rPr>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oMath>
                  </a14:m>
                  <a:endParaRPr lang="en-US" altLang="zh-CN" sz="2000" b="0" i="0" dirty="0">
                    <a:latin typeface="Book Antiqua" panose="02040602050305030304" pitchFamily="18" charset="0"/>
                  </a:endParaRPr>
                </a:p>
                <a:p>
                  <a:pPr/>
                  <a14:m>
                    <m:oMathPara xmlns:m="http://schemas.openxmlformats.org/officeDocument/2006/math">
                      <m:oMathParaPr>
                        <m:jc m:val="centerGroup"/>
                      </m:oMathParaPr>
                      <m:oMath xmlns:m="http://schemas.openxmlformats.org/officeDocument/2006/math">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𝑄</m:t>
                                </m:r>
                              </m:e>
                              <m:sub>
                                <m:r>
                                  <a:rPr lang="en-US" altLang="zh-CN" sz="2000" i="1">
                                    <a:latin typeface="Cambria Math" panose="02040503050406030204" pitchFamily="18" charset="0"/>
                                  </a:rPr>
                                  <m:t>𝑡</m:t>
                                </m:r>
                              </m:sub>
                            </m:sSub>
                            <m:r>
                              <a:rPr lang="en-US" altLang="zh-CN" sz="2000" b="0" i="1" smtClean="0">
                                <a:latin typeface="Cambria Math" panose="02040503050406030204" pitchFamily="18" charset="0"/>
                              </a:rPr>
                              <m:t>−1</m:t>
                            </m:r>
                            <m:r>
                              <m:rPr>
                                <m:nor/>
                              </m:rPr>
                              <a:rPr lang="en-US" altLang="zh-CN" sz="2000" dirty="0">
                                <a:latin typeface="Book Antiqua" panose="02040602050305030304" pitchFamily="18" charset="0"/>
                              </a:rPr>
                              <m:t>+ </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a:latin typeface="Cambria Math" panose="02040503050406030204" pitchFamily="18" charset="0"/>
                                  </a:rPr>
                                  <m:t>𝑡</m:t>
                                </m:r>
                              </m:sub>
                            </m:sSub>
                          </m:e>
                        </m:d>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1" name="矩形 80">
                  <a:extLst>
                    <a:ext uri="{FF2B5EF4-FFF2-40B4-BE49-F238E27FC236}">
                      <a16:creationId xmlns:a16="http://schemas.microsoft.com/office/drawing/2014/main" id="{18C88849-5D7B-040C-5EFD-9623F9F946BD}"/>
                    </a:ext>
                  </a:extLst>
                </p:cNvPr>
                <p:cNvSpPr>
                  <a:spLocks noRot="1" noChangeAspect="1" noMove="1" noResize="1" noEditPoints="1" noAdjustHandles="1" noChangeArrowheads="1" noChangeShapeType="1" noTextEdit="1"/>
                </p:cNvSpPr>
                <p:nvPr/>
              </p:nvSpPr>
              <p:spPr>
                <a:xfrm>
                  <a:off x="8254942" y="4837101"/>
                  <a:ext cx="2308936" cy="707886"/>
                </a:xfrm>
                <a:prstGeom prst="rect">
                  <a:avLst/>
                </a:prstGeom>
                <a:blipFill>
                  <a:blip r:embed="rId4"/>
                  <a:stretch>
                    <a:fillRect t="-3509" b="-12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C8A29321-A5CD-441B-F979-2B83B4F9C445}"/>
                    </a:ext>
                  </a:extLst>
                </p:cNvPr>
                <p:cNvSpPr/>
                <p:nvPr/>
              </p:nvSpPr>
              <p:spPr>
                <a:xfrm>
                  <a:off x="10428825" y="5091501"/>
                  <a:ext cx="2057513"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𝑄</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𝐾</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2" name="矩形 81">
                  <a:extLst>
                    <a:ext uri="{FF2B5EF4-FFF2-40B4-BE49-F238E27FC236}">
                      <a16:creationId xmlns:a16="http://schemas.microsoft.com/office/drawing/2014/main" id="{C8A29321-A5CD-441B-F979-2B83B4F9C445}"/>
                    </a:ext>
                  </a:extLst>
                </p:cNvPr>
                <p:cNvSpPr>
                  <a:spLocks noRot="1" noChangeAspect="1" noMove="1" noResize="1" noEditPoints="1" noAdjustHandles="1" noChangeArrowheads="1" noChangeShapeType="1" noTextEdit="1"/>
                </p:cNvSpPr>
                <p:nvPr/>
              </p:nvSpPr>
              <p:spPr>
                <a:xfrm>
                  <a:off x="10428825" y="5091501"/>
                  <a:ext cx="2057513" cy="400110"/>
                </a:xfrm>
                <a:prstGeom prst="rect">
                  <a:avLst/>
                </a:prstGeom>
                <a:blipFill>
                  <a:blip r:embed="rId5"/>
                  <a:stretch>
                    <a:fillRect b="-9091"/>
                  </a:stretch>
                </a:blipFill>
              </p:spPr>
              <p:txBody>
                <a:bodyPr/>
                <a:lstStyle/>
                <a:p>
                  <a:r>
                    <a:rPr lang="zh-CN" altLang="en-US">
                      <a:noFill/>
                    </a:rPr>
                    <a:t> </a:t>
                  </a:r>
                </a:p>
              </p:txBody>
            </p:sp>
          </mc:Fallback>
        </mc:AlternateContent>
      </p:grpSp>
      <p:sp>
        <p:nvSpPr>
          <p:cNvPr id="83" name="矩形 82">
            <a:extLst>
              <a:ext uri="{FF2B5EF4-FFF2-40B4-BE49-F238E27FC236}">
                <a16:creationId xmlns:a16="http://schemas.microsoft.com/office/drawing/2014/main" id="{60412726-C066-0AE3-EDBA-C45FBBC88FCB}"/>
              </a:ext>
            </a:extLst>
          </p:cNvPr>
          <p:cNvSpPr/>
          <p:nvPr/>
        </p:nvSpPr>
        <p:spPr>
          <a:xfrm>
            <a:off x="5969593" y="5571728"/>
            <a:ext cx="492443" cy="461665"/>
          </a:xfrm>
          <a:prstGeom prst="rect">
            <a:avLst/>
          </a:prstGeom>
        </p:spPr>
        <p:txBody>
          <a:bodyPr wrap="none">
            <a:spAutoFit/>
          </a:bodyPr>
          <a:lstStyle/>
          <a:p>
            <a:r>
              <a:rPr lang="zh-CN" altLang="en-US" sz="2400" b="1" dirty="0">
                <a:latin typeface="Book Antiqua" panose="02040602050305030304" pitchFamily="18" charset="0"/>
              </a:rPr>
              <a:t>②</a:t>
            </a:r>
            <a:endParaRPr lang="zh-CN" altLang="en-US" sz="2400" dirty="0">
              <a:latin typeface="Book Antiqua" panose="02040602050305030304" pitchFamily="18" charset="0"/>
            </a:endParaRPr>
          </a:p>
        </p:txBody>
      </p:sp>
      <p:sp>
        <p:nvSpPr>
          <p:cNvPr id="84" name="矩形 83">
            <a:extLst>
              <a:ext uri="{FF2B5EF4-FFF2-40B4-BE49-F238E27FC236}">
                <a16:creationId xmlns:a16="http://schemas.microsoft.com/office/drawing/2014/main" id="{DBB2B96A-5ABE-91AB-2B8F-A7953BCE038D}"/>
              </a:ext>
            </a:extLst>
          </p:cNvPr>
          <p:cNvSpPr/>
          <p:nvPr/>
        </p:nvSpPr>
        <p:spPr>
          <a:xfrm>
            <a:off x="8828681" y="5470642"/>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85" name="箭头: 右 127">
            <a:extLst>
              <a:ext uri="{FF2B5EF4-FFF2-40B4-BE49-F238E27FC236}">
                <a16:creationId xmlns:a16="http://schemas.microsoft.com/office/drawing/2014/main" id="{839F4AB2-6BE2-2080-40F0-052AB21B196E}"/>
              </a:ext>
            </a:extLst>
          </p:cNvPr>
          <p:cNvSpPr/>
          <p:nvPr/>
        </p:nvSpPr>
        <p:spPr>
          <a:xfrm rot="16200000">
            <a:off x="8109754" y="4532768"/>
            <a:ext cx="488614"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48F5F74C-C7DC-E24B-3BBD-285DE8B7C4B4}"/>
                  </a:ext>
                </a:extLst>
              </p:cNvPr>
              <p:cNvSpPr/>
              <p:nvPr/>
            </p:nvSpPr>
            <p:spPr>
              <a:xfrm>
                <a:off x="7666765" y="3247148"/>
                <a:ext cx="1582484" cy="1200329"/>
              </a:xfrm>
              <a:prstGeom prst="rect">
                <a:avLst/>
              </a:prstGeom>
            </p:spPr>
            <p:txBody>
              <a:bodyPr wrap="none">
                <a:spAutoFit/>
              </a:bodyPr>
              <a:lstStyle/>
              <a:p>
                <a:r>
                  <a:rPr lang="zh-CN" altLang="en-US" sz="2400" b="1" dirty="0">
                    <a:latin typeface="Book Antiqua" panose="02040602050305030304" pitchFamily="18" charset="0"/>
                  </a:rPr>
                  <a:t>④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i="1">
                            <a:latin typeface="Cambria Math" panose="02040503050406030204" pitchFamily="18" charset="0"/>
                          </a:rPr>
                          <m:t>𝑡</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oMath>
                </a14:m>
                <a:endParaRPr lang="en-US" altLang="zh-CN" sz="2400" b="0" dirty="0">
                  <a:latin typeface="Book Antiqua" panose="02040602050305030304" pitchFamily="18" charset="0"/>
                  <a:ea typeface="Cambria Math" panose="02040503050406030204" pitchFamily="18" charset="0"/>
                </a:endParaRPr>
              </a:p>
              <a:p>
                <a:r>
                  <a:rPr lang="en-US" altLang="zh-CN" sz="2400" dirty="0">
                    <a:latin typeface="Book Antiqua" panose="02040602050305030304" pitchFamily="18" charset="0"/>
                  </a:rPr>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i="1">
                            <a:latin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oMath>
                </a14:m>
                <a:endParaRPr lang="en-US" altLang="zh-CN" sz="2400" dirty="0">
                  <a:latin typeface="Book Antiqua" panose="02040602050305030304" pitchFamily="18" charset="0"/>
                  <a:ea typeface="Cambria Math" panose="02040503050406030204" pitchFamily="18" charset="0"/>
                </a:endParaRPr>
              </a:p>
              <a:p>
                <a:r>
                  <a:rPr lang="en-US" altLang="zh-CN" sz="2400" dirty="0">
                    <a:latin typeface="Book Antiqua" panose="02040602050305030304" pitchFamily="18" charset="0"/>
                  </a:rPr>
                  <a:t>     …</a:t>
                </a:r>
              </a:p>
            </p:txBody>
          </p:sp>
        </mc:Choice>
        <mc:Fallback xmlns="">
          <p:sp>
            <p:nvSpPr>
              <p:cNvPr id="86" name="矩形 85">
                <a:extLst>
                  <a:ext uri="{FF2B5EF4-FFF2-40B4-BE49-F238E27FC236}">
                    <a16:creationId xmlns:a16="http://schemas.microsoft.com/office/drawing/2014/main" id="{48F5F74C-C7DC-E24B-3BBD-285DE8B7C4B4}"/>
                  </a:ext>
                </a:extLst>
              </p:cNvPr>
              <p:cNvSpPr>
                <a:spLocks noRot="1" noChangeAspect="1" noMove="1" noResize="1" noEditPoints="1" noAdjustHandles="1" noChangeArrowheads="1" noChangeShapeType="1" noTextEdit="1"/>
              </p:cNvSpPr>
              <p:nvPr/>
            </p:nvSpPr>
            <p:spPr>
              <a:xfrm>
                <a:off x="7666765" y="3247148"/>
                <a:ext cx="1582484" cy="1200329"/>
              </a:xfrm>
              <a:prstGeom prst="rect">
                <a:avLst/>
              </a:prstGeom>
              <a:blipFill>
                <a:blip r:embed="rId6"/>
                <a:stretch>
                  <a:fillRect l="-5556" t="-3125" b="-10417"/>
                </a:stretch>
              </a:blipFill>
            </p:spPr>
            <p:txBody>
              <a:bodyPr/>
              <a:lstStyle/>
              <a:p>
                <a:r>
                  <a:rPr lang="zh-CN" altLang="en-US">
                    <a:noFill/>
                  </a:rPr>
                  <a:t> </a:t>
                </a:r>
              </a:p>
            </p:txBody>
          </p:sp>
        </mc:Fallback>
      </mc:AlternateContent>
      <p:sp>
        <p:nvSpPr>
          <p:cNvPr id="89" name="矩形 88">
            <a:extLst>
              <a:ext uri="{FF2B5EF4-FFF2-40B4-BE49-F238E27FC236}">
                <a16:creationId xmlns:a16="http://schemas.microsoft.com/office/drawing/2014/main" id="{5D900048-A074-FB0E-4685-2E9CF273ECC2}"/>
              </a:ext>
            </a:extLst>
          </p:cNvPr>
          <p:cNvSpPr/>
          <p:nvPr/>
        </p:nvSpPr>
        <p:spPr>
          <a:xfrm>
            <a:off x="1941563" y="5014224"/>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Weight</a:t>
            </a:r>
          </a:p>
          <a:p>
            <a:pPr algn="ctr">
              <a:lnSpc>
                <a:spcPts val="2100"/>
              </a:lnSpc>
            </a:pPr>
            <a:r>
              <a:rPr lang="en-US" altLang="zh-CN" sz="2000" dirty="0">
                <a:solidFill>
                  <a:schemeClr val="tx1"/>
                </a:solidFill>
                <a:latin typeface="Book Antiqua" panose="02040602050305030304" pitchFamily="18" charset="0"/>
              </a:rPr>
              <a:t>Tensor</a:t>
            </a:r>
          </a:p>
        </p:txBody>
      </p:sp>
      <p:sp>
        <p:nvSpPr>
          <p:cNvPr id="90" name="矩形 89">
            <a:extLst>
              <a:ext uri="{FF2B5EF4-FFF2-40B4-BE49-F238E27FC236}">
                <a16:creationId xmlns:a16="http://schemas.microsoft.com/office/drawing/2014/main" id="{DB3C004C-40FA-544E-041A-E869E960F824}"/>
              </a:ext>
            </a:extLst>
          </p:cNvPr>
          <p:cNvSpPr/>
          <p:nvPr/>
        </p:nvSpPr>
        <p:spPr>
          <a:xfrm>
            <a:off x="1938430" y="5682263"/>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Output</a:t>
            </a:r>
          </a:p>
          <a:p>
            <a:pPr algn="ctr">
              <a:lnSpc>
                <a:spcPts val="2100"/>
              </a:lnSpc>
            </a:pPr>
            <a:r>
              <a:rPr lang="en-US" altLang="zh-CN" sz="2000" dirty="0">
                <a:solidFill>
                  <a:schemeClr val="tx1"/>
                </a:solidFill>
                <a:latin typeface="Book Antiqua" panose="02040602050305030304" pitchFamily="18" charset="0"/>
              </a:rPr>
              <a:t>Tensor</a:t>
            </a: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3293209"/>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Tensors</a:t>
            </a:r>
            <a:r>
              <a:rPr lang="zh-CN" altLang="en-US" sz="2400" dirty="0">
                <a:latin typeface="Book Antiqua" panose="02040602050305030304" pitchFamily="18" charset="0"/>
              </a:rPr>
              <a:t> </a:t>
            </a:r>
            <a:r>
              <a:rPr lang="en-US" altLang="zh-CN" sz="2400" dirty="0">
                <a:latin typeface="Book Antiqua" panose="02040602050305030304" pitchFamily="18" charset="0"/>
              </a:rPr>
              <a:t>are</a:t>
            </a:r>
            <a:r>
              <a:rPr lang="zh-CN" altLang="en-US" sz="2400" dirty="0">
                <a:latin typeface="Book Antiqua" panose="02040602050305030304" pitchFamily="18" charset="0"/>
              </a:rPr>
              <a:t> </a:t>
            </a:r>
            <a:r>
              <a:rPr lang="en-US" altLang="zh-CN" sz="2400" dirty="0">
                <a:latin typeface="Book Antiqua" panose="02040602050305030304" pitchFamily="18" charset="0"/>
              </a:rPr>
              <a:t>stored</a:t>
            </a:r>
            <a:r>
              <a:rPr lang="zh-CN" altLang="en-US" sz="2400" dirty="0">
                <a:latin typeface="Book Antiqua" panose="02040602050305030304" pitchFamily="18" charset="0"/>
              </a:rPr>
              <a:t> </a:t>
            </a:r>
            <a:r>
              <a:rPr lang="en-US" altLang="zh-CN" sz="2400" dirty="0">
                <a:latin typeface="Book Antiqua" panose="02040602050305030304" pitchFamily="18" charset="0"/>
              </a:rPr>
              <a:t>in</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multi-level</a:t>
            </a:r>
            <a:r>
              <a:rPr lang="zh-CN" altLang="en-US" sz="2400" dirty="0">
                <a:latin typeface="Book Antiqua" panose="02040602050305030304" pitchFamily="18" charset="0"/>
              </a:rPr>
              <a:t> </a:t>
            </a: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② </a:t>
            </a:r>
            <a:r>
              <a:rPr lang="en-US" altLang="zh-CN" sz="2400" dirty="0">
                <a:latin typeface="Book Antiqua" panose="02040602050305030304" pitchFamily="18" charset="0"/>
              </a:rPr>
              <a:t>The tensor size cannot exceed the buffer capacity</a:t>
            </a:r>
            <a:r>
              <a:rPr lang="zh-CN" altLang="en-US" sz="2400" dirty="0">
                <a:latin typeface="Book Antiqua" panose="02040602050305030304" pitchFamily="18" charset="0"/>
              </a:rPr>
              <a:t> </a:t>
            </a:r>
            <a:r>
              <a:rPr lang="en-US" altLang="zh-CN" sz="2400" dirty="0">
                <a:latin typeface="Book Antiqua" panose="02040602050305030304" pitchFamily="18" charset="0"/>
              </a:rPr>
              <a:t>size;</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③ </a:t>
            </a:r>
            <a:r>
              <a:rPr lang="en-US" altLang="zh-CN" sz="2400" dirty="0">
                <a:latin typeface="Book Antiqua" panose="02040602050305030304" pitchFamily="18" charset="0"/>
              </a:rPr>
              <a:t>The tensor size is related to the tiling of each dimension;</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④</a:t>
            </a:r>
            <a:r>
              <a:rPr lang="en" altLang="zh-CN" sz="2400" dirty="0">
                <a:latin typeface="Book Antiqua" panose="02040602050305030304" pitchFamily="18" charset="0"/>
              </a:rPr>
              <a:t> </a:t>
            </a:r>
            <a:r>
              <a:rPr lang="en-US" altLang="zh-CN" sz="2400" dirty="0">
                <a:latin typeface="Book Antiqua" panose="02040602050305030304" pitchFamily="18" charset="0"/>
              </a:rPr>
              <a:t>We can build</a:t>
            </a:r>
            <a:r>
              <a:rPr lang="en-US" altLang="zh-CN" sz="2400" b="1" dirty="0">
                <a:latin typeface="Book Antiqua" panose="02040602050305030304" pitchFamily="18" charset="0"/>
              </a:rPr>
              <a:t> a set of inequalities</a:t>
            </a:r>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t</a:t>
            </a:r>
            <a:r>
              <a:rPr lang="en" altLang="zh-CN" sz="2400" dirty="0">
                <a:latin typeface="Book Antiqua" panose="02040602050305030304" pitchFamily="18" charset="0"/>
              </a:rPr>
              <a:t>he </a:t>
            </a:r>
            <a:r>
              <a:rPr lang="en-US" altLang="zh-CN" sz="2400" dirty="0">
                <a:latin typeface="Book Antiqua" panose="02040602050305030304" pitchFamily="18" charset="0"/>
              </a:rPr>
              <a:t>tile</a:t>
            </a:r>
            <a:r>
              <a:rPr lang="en" altLang="zh-CN" sz="2400" dirty="0">
                <a:latin typeface="Book Antiqua" panose="02040602050305030304" pitchFamily="18" charset="0"/>
              </a:rPr>
              <a:t> </a:t>
            </a:r>
            <a:r>
              <a:rPr lang="en-US" altLang="zh-CN" sz="2400" dirty="0">
                <a:latin typeface="Book Antiqua" panose="02040602050305030304" pitchFamily="18" charset="0"/>
              </a:rPr>
              <a:t>factor</a:t>
            </a:r>
            <a:r>
              <a:rPr lang="en" altLang="zh-CN" sz="2400" dirty="0">
                <a:latin typeface="Book Antiqua" panose="02040602050305030304" pitchFamily="18" charset="0"/>
              </a:rPr>
              <a:t> of each dimension </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a:t>
            </a:r>
            <a:r>
              <a:rPr lang="en" altLang="zh-CN" sz="2400" dirty="0">
                <a:latin typeface="Book Antiqua" panose="02040602050305030304" pitchFamily="18" charset="0"/>
              </a:rPr>
              <a:t>is </a:t>
            </a:r>
            <a:r>
              <a:rPr lang="en-US" altLang="zh-CN" sz="2400" dirty="0">
                <a:latin typeface="Book Antiqua" panose="02040602050305030304" pitchFamily="18" charset="0"/>
              </a:rPr>
              <a:t>constrained</a:t>
            </a:r>
            <a:r>
              <a:rPr lang="en" altLang="zh-CN" sz="2400" dirty="0">
                <a:latin typeface="Book Antiqua" panose="02040602050305030304" pitchFamily="18" charset="0"/>
              </a:rPr>
              <a:t> by the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 altLang="zh-CN" sz="2400" dirty="0">
                <a:latin typeface="Book Antiqua" panose="02040602050305030304" pitchFamily="18" charset="0"/>
              </a:rPr>
              <a:t>capacity</a:t>
            </a:r>
            <a:r>
              <a:rPr lang="en-US" altLang="zh-CN" sz="2400" dirty="0">
                <a:latin typeface="Book Antiqua" panose="02040602050305030304" pitchFamily="18" charset="0"/>
              </a:rPr>
              <a:t>.</a:t>
            </a:r>
            <a:endParaRPr lang="en" altLang="zh-CN" sz="2400" dirty="0">
              <a:latin typeface="Book Antiqua" panose="02040602050305030304" pitchFamily="18" charset="0"/>
            </a:endParaRPr>
          </a:p>
          <a:p>
            <a:pPr marL="342900" lvl="1" indent="-342900">
              <a:lnSpc>
                <a:spcPts val="3200"/>
              </a:lnSpc>
              <a:buClr>
                <a:schemeClr val="tx1"/>
              </a:buClr>
              <a:buFont typeface="Wingdings" pitchFamily="2" charset="2"/>
              <a:buChar char="Ø"/>
            </a:pPr>
            <a:endParaRPr lang="zh-CN" altLang="en-US" sz="2400" dirty="0">
              <a:latin typeface="Book Antiqua" panose="02040602050305030304" pitchFamily="18" charset="0"/>
            </a:endParaRPr>
          </a:p>
          <a:p>
            <a:pPr lvl="1">
              <a:buFont typeface="Wingdings" pitchFamily="2" charset="2"/>
              <a:buChar char="v"/>
            </a:pPr>
            <a:endParaRPr lang="en-US" altLang="zh-CN" sz="2400" dirty="0">
              <a:latin typeface="Book Antiqua" panose="02040602050305030304" pitchFamily="18" charset="0"/>
            </a:endParaRPr>
          </a:p>
        </p:txBody>
      </p:sp>
    </p:spTree>
    <p:extLst>
      <p:ext uri="{BB962C8B-B14F-4D97-AF65-F5344CB8AC3E}">
        <p14:creationId xmlns:p14="http://schemas.microsoft.com/office/powerpoint/2010/main" val="107316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10" name="矩形 9">
            <a:extLst>
              <a:ext uri="{FF2B5EF4-FFF2-40B4-BE49-F238E27FC236}">
                <a16:creationId xmlns:a16="http://schemas.microsoft.com/office/drawing/2014/main" id="{AC5E982C-4E3F-08B5-59D5-D54D856DFAFE}"/>
              </a:ext>
            </a:extLst>
          </p:cNvPr>
          <p:cNvSpPr/>
          <p:nvPr/>
        </p:nvSpPr>
        <p:spPr>
          <a:xfrm>
            <a:off x="138883" y="4295558"/>
            <a:ext cx="1647825"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N</a:t>
            </a:r>
          </a:p>
          <a:p>
            <a:pPr algn="ctr"/>
            <a:r>
              <a:rPr lang="en-US" altLang="zh-CN" sz="2000" dirty="0">
                <a:solidFill>
                  <a:schemeClr val="tx1"/>
                </a:solidFill>
                <a:latin typeface="Book Antiqua" panose="02040602050305030304" pitchFamily="18" charset="0"/>
              </a:rPr>
              <a:t>K</a:t>
            </a:r>
          </a:p>
          <a:p>
            <a:pPr algn="ctr"/>
            <a:r>
              <a:rPr lang="en-US" altLang="zh-CN" sz="2000" dirty="0">
                <a:solidFill>
                  <a:schemeClr val="tx1"/>
                </a:solidFill>
                <a:latin typeface="Book Antiqua" panose="02040602050305030304" pitchFamily="18" charset="0"/>
              </a:rPr>
              <a:t>C</a:t>
            </a:r>
          </a:p>
        </p:txBody>
      </p:sp>
      <p:sp>
        <p:nvSpPr>
          <p:cNvPr id="12" name="矩形 11">
            <a:extLst>
              <a:ext uri="{FF2B5EF4-FFF2-40B4-BE49-F238E27FC236}">
                <a16:creationId xmlns:a16="http://schemas.microsoft.com/office/drawing/2014/main" id="{EDB6C1E9-EA59-37EB-4181-8D63E05DD565}"/>
              </a:ext>
            </a:extLst>
          </p:cNvPr>
          <p:cNvSpPr/>
          <p:nvPr/>
        </p:nvSpPr>
        <p:spPr>
          <a:xfrm>
            <a:off x="1938430" y="4271040"/>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Input</a:t>
            </a:r>
          </a:p>
          <a:p>
            <a:pPr algn="ctr">
              <a:lnSpc>
                <a:spcPts val="2100"/>
              </a:lnSpc>
            </a:pPr>
            <a:r>
              <a:rPr lang="en-US" altLang="zh-CN" sz="2000" dirty="0">
                <a:solidFill>
                  <a:schemeClr val="tx1"/>
                </a:solidFill>
                <a:latin typeface="Book Antiqua" panose="02040602050305030304" pitchFamily="18" charset="0"/>
              </a:rPr>
              <a:t>Tensor</a:t>
            </a:r>
          </a:p>
        </p:txBody>
      </p:sp>
      <p:sp>
        <p:nvSpPr>
          <p:cNvPr id="15" name="矩形 14">
            <a:extLst>
              <a:ext uri="{FF2B5EF4-FFF2-40B4-BE49-F238E27FC236}">
                <a16:creationId xmlns:a16="http://schemas.microsoft.com/office/drawing/2014/main" id="{E8E86028-23AB-6CAB-1EB1-79E382F1D2B3}"/>
              </a:ext>
            </a:extLst>
          </p:cNvPr>
          <p:cNvSpPr/>
          <p:nvPr/>
        </p:nvSpPr>
        <p:spPr>
          <a:xfrm>
            <a:off x="3691707" y="4295558"/>
            <a:ext cx="2555469" cy="193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Book Antiqua" panose="02040602050305030304" pitchFamily="18" charset="0"/>
              </a:rPr>
              <a:t>Accumulation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Weight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Input Buffer</a:t>
            </a:r>
          </a:p>
          <a:p>
            <a:pPr algn="ctr"/>
            <a:endParaRPr lang="en-US" altLang="zh-CN" sz="1400" dirty="0">
              <a:solidFill>
                <a:schemeClr val="tx1"/>
              </a:solidFill>
              <a:latin typeface="Book Antiqua" panose="02040602050305030304" pitchFamily="18" charset="0"/>
            </a:endParaRPr>
          </a:p>
          <a:p>
            <a:pPr algn="ctr"/>
            <a:r>
              <a:rPr lang="en-US" altLang="zh-CN" sz="2000" dirty="0">
                <a:solidFill>
                  <a:schemeClr val="tx1"/>
                </a:solidFill>
                <a:latin typeface="Book Antiqua" panose="02040602050305030304" pitchFamily="18" charset="0"/>
              </a:rPr>
              <a:t>Global Buffer</a:t>
            </a:r>
          </a:p>
        </p:txBody>
      </p:sp>
      <p:cxnSp>
        <p:nvCxnSpPr>
          <p:cNvPr id="24" name="直接箭头连接符 48">
            <a:extLst>
              <a:ext uri="{FF2B5EF4-FFF2-40B4-BE49-F238E27FC236}">
                <a16:creationId xmlns:a16="http://schemas.microsoft.com/office/drawing/2014/main" id="{F1622147-AFA5-0058-3F12-F5379707E433}"/>
              </a:ext>
            </a:extLst>
          </p:cNvPr>
          <p:cNvCxnSpPr>
            <a:cxnSpLocks/>
          </p:cNvCxnSpPr>
          <p:nvPr/>
        </p:nvCxnSpPr>
        <p:spPr>
          <a:xfrm flipV="1">
            <a:off x="1072219" y="4613491"/>
            <a:ext cx="1027514" cy="345276"/>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接箭头连接符 51">
            <a:extLst>
              <a:ext uri="{FF2B5EF4-FFF2-40B4-BE49-F238E27FC236}">
                <a16:creationId xmlns:a16="http://schemas.microsoft.com/office/drawing/2014/main" id="{AD61B46E-8E4E-056D-7056-9EADC3F3D144}"/>
              </a:ext>
            </a:extLst>
          </p:cNvPr>
          <p:cNvCxnSpPr>
            <a:cxnSpLocks/>
          </p:cNvCxnSpPr>
          <p:nvPr/>
        </p:nvCxnSpPr>
        <p:spPr>
          <a:xfrm>
            <a:off x="1072219" y="4958767"/>
            <a:ext cx="1027514" cy="1022013"/>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接箭头连接符 98">
            <a:extLst>
              <a:ext uri="{FF2B5EF4-FFF2-40B4-BE49-F238E27FC236}">
                <a16:creationId xmlns:a16="http://schemas.microsoft.com/office/drawing/2014/main" id="{1852BD50-908F-0453-555E-3D023E480B6B}"/>
              </a:ext>
            </a:extLst>
          </p:cNvPr>
          <p:cNvCxnSpPr>
            <a:cxnSpLocks/>
          </p:cNvCxnSpPr>
          <p:nvPr/>
        </p:nvCxnSpPr>
        <p:spPr>
          <a:xfrm>
            <a:off x="3132627" y="4613491"/>
            <a:ext cx="1039522" cy="862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接箭头连接符 102">
            <a:extLst>
              <a:ext uri="{FF2B5EF4-FFF2-40B4-BE49-F238E27FC236}">
                <a16:creationId xmlns:a16="http://schemas.microsoft.com/office/drawing/2014/main" id="{1B92CB51-3094-38DF-E683-2E0EF0916FD8}"/>
              </a:ext>
            </a:extLst>
          </p:cNvPr>
          <p:cNvCxnSpPr>
            <a:cxnSpLocks/>
          </p:cNvCxnSpPr>
          <p:nvPr/>
        </p:nvCxnSpPr>
        <p:spPr>
          <a:xfrm>
            <a:off x="3132627" y="4613491"/>
            <a:ext cx="963322" cy="136728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105">
            <a:extLst>
              <a:ext uri="{FF2B5EF4-FFF2-40B4-BE49-F238E27FC236}">
                <a16:creationId xmlns:a16="http://schemas.microsoft.com/office/drawing/2014/main" id="{17BBA6F0-3790-5754-7989-8101653AE718}"/>
              </a:ext>
            </a:extLst>
          </p:cNvPr>
          <p:cNvCxnSpPr>
            <a:cxnSpLocks/>
          </p:cNvCxnSpPr>
          <p:nvPr/>
        </p:nvCxnSpPr>
        <p:spPr>
          <a:xfrm flipV="1">
            <a:off x="3132627" y="5056855"/>
            <a:ext cx="963322" cy="208464"/>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接箭头连接符 108">
            <a:extLst>
              <a:ext uri="{FF2B5EF4-FFF2-40B4-BE49-F238E27FC236}">
                <a16:creationId xmlns:a16="http://schemas.microsoft.com/office/drawing/2014/main" id="{33BF4A7B-A77C-F9F2-AF77-58D5A874E4FF}"/>
              </a:ext>
            </a:extLst>
          </p:cNvPr>
          <p:cNvCxnSpPr>
            <a:cxnSpLocks/>
          </p:cNvCxnSpPr>
          <p:nvPr/>
        </p:nvCxnSpPr>
        <p:spPr>
          <a:xfrm flipV="1">
            <a:off x="3124245" y="4613491"/>
            <a:ext cx="618862" cy="125936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接箭头连接符 111">
            <a:extLst>
              <a:ext uri="{FF2B5EF4-FFF2-40B4-BE49-F238E27FC236}">
                <a16:creationId xmlns:a16="http://schemas.microsoft.com/office/drawing/2014/main" id="{B704BDBF-2656-AE77-42D8-108882E56AB0}"/>
              </a:ext>
            </a:extLst>
          </p:cNvPr>
          <p:cNvCxnSpPr>
            <a:cxnSpLocks/>
          </p:cNvCxnSpPr>
          <p:nvPr/>
        </p:nvCxnSpPr>
        <p:spPr>
          <a:xfrm>
            <a:off x="3124245" y="5872859"/>
            <a:ext cx="971704" cy="10792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0" name="矩形 69">
            <a:extLst>
              <a:ext uri="{FF2B5EF4-FFF2-40B4-BE49-F238E27FC236}">
                <a16:creationId xmlns:a16="http://schemas.microsoft.com/office/drawing/2014/main" id="{C5093484-57C5-5401-C126-0D69C6453EA7}"/>
              </a:ext>
            </a:extLst>
          </p:cNvPr>
          <p:cNvSpPr/>
          <p:nvPr/>
        </p:nvSpPr>
        <p:spPr>
          <a:xfrm>
            <a:off x="570621" y="3768028"/>
            <a:ext cx="1388522" cy="400110"/>
          </a:xfrm>
          <a:prstGeom prst="rect">
            <a:avLst/>
          </a:prstGeom>
        </p:spPr>
        <p:txBody>
          <a:bodyPr wrap="none">
            <a:spAutoFit/>
          </a:bodyPr>
          <a:lstStyle/>
          <a:p>
            <a:r>
              <a:rPr kumimoji="1" lang="en-US" altLang="zh-CN" sz="2000" b="1" dirty="0">
                <a:latin typeface="Book Antiqua" panose="02040602050305030304" pitchFamily="18" charset="0"/>
              </a:rPr>
              <a:t>GEMM …</a:t>
            </a:r>
            <a:endParaRPr lang="zh-CN" altLang="en-US" sz="2000" b="1" dirty="0">
              <a:latin typeface="Book Antiqua" panose="02040602050305030304" pitchFamily="18" charset="0"/>
            </a:endParaRPr>
          </a:p>
        </p:txBody>
      </p:sp>
      <p:sp>
        <p:nvSpPr>
          <p:cNvPr id="71" name="矩形 70">
            <a:extLst>
              <a:ext uri="{FF2B5EF4-FFF2-40B4-BE49-F238E27FC236}">
                <a16:creationId xmlns:a16="http://schemas.microsoft.com/office/drawing/2014/main" id="{062986B7-9103-B7C9-2A8E-CEFA36550C7E}"/>
              </a:ext>
            </a:extLst>
          </p:cNvPr>
          <p:cNvSpPr/>
          <p:nvPr/>
        </p:nvSpPr>
        <p:spPr>
          <a:xfrm>
            <a:off x="4372369" y="3792025"/>
            <a:ext cx="1260281" cy="400110"/>
          </a:xfrm>
          <a:prstGeom prst="rect">
            <a:avLst/>
          </a:prstGeom>
        </p:spPr>
        <p:txBody>
          <a:bodyPr wrap="none">
            <a:spAutoFit/>
          </a:bodyPr>
          <a:lstStyle/>
          <a:p>
            <a:r>
              <a:rPr kumimoji="1" lang="en-US" altLang="zh-CN" sz="2000" b="1" dirty="0">
                <a:latin typeface="Book Antiqua" panose="02040602050305030304" pitchFamily="18" charset="0"/>
              </a:rPr>
              <a:t>Simba …</a:t>
            </a:r>
            <a:endParaRPr lang="zh-CN" altLang="en-US" sz="2000" b="1" dirty="0">
              <a:latin typeface="Book Antiqua" panose="02040602050305030304" pitchFamily="18" charset="0"/>
            </a:endParaRPr>
          </a:p>
        </p:txBody>
      </p:sp>
      <p:sp>
        <p:nvSpPr>
          <p:cNvPr id="72" name="椭圆 71">
            <a:extLst>
              <a:ext uri="{FF2B5EF4-FFF2-40B4-BE49-F238E27FC236}">
                <a16:creationId xmlns:a16="http://schemas.microsoft.com/office/drawing/2014/main" id="{913A6DF5-5CDA-7396-24BE-75077324C0F9}"/>
              </a:ext>
            </a:extLst>
          </p:cNvPr>
          <p:cNvSpPr/>
          <p:nvPr/>
        </p:nvSpPr>
        <p:spPr>
          <a:xfrm>
            <a:off x="4104331" y="5775550"/>
            <a:ext cx="1685834" cy="53538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3" name="矩形 72">
            <a:extLst>
              <a:ext uri="{FF2B5EF4-FFF2-40B4-BE49-F238E27FC236}">
                <a16:creationId xmlns:a16="http://schemas.microsoft.com/office/drawing/2014/main" id="{9DECB08B-B1B5-2FF3-F64D-F9870C03B07C}"/>
              </a:ext>
            </a:extLst>
          </p:cNvPr>
          <p:cNvSpPr/>
          <p:nvPr/>
        </p:nvSpPr>
        <p:spPr>
          <a:xfrm>
            <a:off x="3207692" y="4050062"/>
            <a:ext cx="492443" cy="461665"/>
          </a:xfrm>
          <a:prstGeom prst="rect">
            <a:avLst/>
          </a:prstGeom>
        </p:spPr>
        <p:txBody>
          <a:bodyPr wrap="none">
            <a:spAutoFit/>
          </a:bodyPr>
          <a:lstStyle/>
          <a:p>
            <a:r>
              <a:rPr lang="zh-CN" altLang="en-US" sz="2400" b="1" dirty="0">
                <a:latin typeface="Book Antiqua" panose="02040602050305030304" pitchFamily="18" charset="0"/>
              </a:rPr>
              <a:t>①</a:t>
            </a:r>
            <a:endParaRPr lang="zh-CN" altLang="en-US" sz="2400" dirty="0">
              <a:latin typeface="Book Antiqua" panose="02040602050305030304" pitchFamily="18" charset="0"/>
            </a:endParaRPr>
          </a:p>
        </p:txBody>
      </p:sp>
      <p:sp>
        <p:nvSpPr>
          <p:cNvPr id="74" name="矩形 73">
            <a:extLst>
              <a:ext uri="{FF2B5EF4-FFF2-40B4-BE49-F238E27FC236}">
                <a16:creationId xmlns:a16="http://schemas.microsoft.com/office/drawing/2014/main" id="{4439CF11-C48C-2060-0667-35508429E398}"/>
              </a:ext>
            </a:extLst>
          </p:cNvPr>
          <p:cNvSpPr/>
          <p:nvPr/>
        </p:nvSpPr>
        <p:spPr>
          <a:xfrm>
            <a:off x="1357055" y="4050062"/>
            <a:ext cx="492443" cy="461665"/>
          </a:xfrm>
          <a:prstGeom prst="rect">
            <a:avLst/>
          </a:prstGeom>
        </p:spPr>
        <p:txBody>
          <a:bodyPr wrap="non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75" name="矩形 74">
            <a:extLst>
              <a:ext uri="{FF2B5EF4-FFF2-40B4-BE49-F238E27FC236}">
                <a16:creationId xmlns:a16="http://schemas.microsoft.com/office/drawing/2014/main" id="{6FEBAF39-0AE8-1138-9679-F23BA885F1B2}"/>
              </a:ext>
            </a:extLst>
          </p:cNvPr>
          <p:cNvSpPr/>
          <p:nvPr/>
        </p:nvSpPr>
        <p:spPr>
          <a:xfrm>
            <a:off x="7420544" y="5493417"/>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6338013D-85F0-D59E-35D5-772B1500F6E7}"/>
                  </a:ext>
                </a:extLst>
              </p:cNvPr>
              <p:cNvSpPr/>
              <p:nvPr/>
            </p:nvSpPr>
            <p:spPr>
              <a:xfrm>
                <a:off x="6775840" y="5865747"/>
                <a:ext cx="5258171" cy="400110"/>
              </a:xfrm>
              <a:prstGeom prst="rect">
                <a:avLst/>
              </a:prstGeom>
            </p:spPr>
            <p:txBody>
              <a:bodyPr wrap="none">
                <a:spAutoFit/>
              </a:bodyPr>
              <a:lstStyle/>
              <a:p>
                <a:r>
                  <a:rPr lang="en-US" altLang="zh-CN" sz="2000" dirty="0">
                    <a:latin typeface="Book Antiqua" panose="02040602050305030304" pitchFamily="18" charset="0"/>
                  </a:rPr>
                  <a:t>Input size + Output size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Book Antiqua" panose="02040602050305030304" pitchFamily="18" charset="0"/>
                  </a:rPr>
                  <a:t> </a:t>
                </a:r>
                <a:r>
                  <a:rPr lang="en-US" altLang="zh-CN" sz="2000" dirty="0">
                    <a:latin typeface="Book Antiqua" panose="02040602050305030304" pitchFamily="18" charset="0"/>
                  </a:rPr>
                  <a:t>Global buffer size</a:t>
                </a:r>
                <a:endParaRPr lang="zh-CN" altLang="en-US" sz="2000" dirty="0">
                  <a:latin typeface="Book Antiqua" panose="02040602050305030304" pitchFamily="18" charset="0"/>
                </a:endParaRPr>
              </a:p>
            </p:txBody>
          </p:sp>
        </mc:Choice>
        <mc:Fallback xmlns="">
          <p:sp>
            <p:nvSpPr>
              <p:cNvPr id="76" name="矩形 75">
                <a:extLst>
                  <a:ext uri="{FF2B5EF4-FFF2-40B4-BE49-F238E27FC236}">
                    <a16:creationId xmlns:a16="http://schemas.microsoft.com/office/drawing/2014/main" id="{6338013D-85F0-D59E-35D5-772B1500F6E7}"/>
                  </a:ext>
                </a:extLst>
              </p:cNvPr>
              <p:cNvSpPr>
                <a:spLocks noRot="1" noChangeAspect="1" noMove="1" noResize="1" noEditPoints="1" noAdjustHandles="1" noChangeArrowheads="1" noChangeShapeType="1" noTextEdit="1"/>
              </p:cNvSpPr>
              <p:nvPr/>
            </p:nvSpPr>
            <p:spPr>
              <a:xfrm>
                <a:off x="6775840" y="5865747"/>
                <a:ext cx="5258171" cy="400110"/>
              </a:xfrm>
              <a:prstGeom prst="rect">
                <a:avLst/>
              </a:prstGeom>
              <a:blipFill>
                <a:blip r:embed="rId3"/>
                <a:stretch>
                  <a:fillRect l="-1205" t="-6061" r="-241" b="-24242"/>
                </a:stretch>
              </a:blipFill>
            </p:spPr>
            <p:txBody>
              <a:bodyPr/>
              <a:lstStyle/>
              <a:p>
                <a:r>
                  <a:rPr lang="zh-CN" altLang="en-US">
                    <a:noFill/>
                  </a:rPr>
                  <a:t> </a:t>
                </a:r>
              </a:p>
            </p:txBody>
          </p:sp>
        </mc:Fallback>
      </mc:AlternateContent>
      <p:sp>
        <p:nvSpPr>
          <p:cNvPr id="77" name="箭头: 右 104">
            <a:extLst>
              <a:ext uri="{FF2B5EF4-FFF2-40B4-BE49-F238E27FC236}">
                <a16:creationId xmlns:a16="http://schemas.microsoft.com/office/drawing/2014/main" id="{76A9B2A9-BEAE-A187-98AC-085DD8016F5C}"/>
              </a:ext>
            </a:extLst>
          </p:cNvPr>
          <p:cNvSpPr/>
          <p:nvPr/>
        </p:nvSpPr>
        <p:spPr>
          <a:xfrm>
            <a:off x="5890267" y="5948606"/>
            <a:ext cx="885573"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8" name="箭头: 右 106">
            <a:extLst>
              <a:ext uri="{FF2B5EF4-FFF2-40B4-BE49-F238E27FC236}">
                <a16:creationId xmlns:a16="http://schemas.microsoft.com/office/drawing/2014/main" id="{7623C4EE-3373-CD8D-2266-FAB52B65E00C}"/>
              </a:ext>
            </a:extLst>
          </p:cNvPr>
          <p:cNvSpPr/>
          <p:nvPr/>
        </p:nvSpPr>
        <p:spPr>
          <a:xfrm rot="16200000">
            <a:off x="7205991" y="5621231"/>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sp>
        <p:nvSpPr>
          <p:cNvPr id="79" name="箭头: 右 107">
            <a:extLst>
              <a:ext uri="{FF2B5EF4-FFF2-40B4-BE49-F238E27FC236}">
                <a16:creationId xmlns:a16="http://schemas.microsoft.com/office/drawing/2014/main" id="{29D6B3CE-681C-3D08-858D-B7CB0DB03EA2}"/>
              </a:ext>
            </a:extLst>
          </p:cNvPr>
          <p:cNvSpPr/>
          <p:nvPr/>
        </p:nvSpPr>
        <p:spPr>
          <a:xfrm rot="16200000">
            <a:off x="8599880" y="5621230"/>
            <a:ext cx="452876" cy="106561"/>
          </a:xfrm>
          <a:prstGeom prst="rightArrow">
            <a:avLst>
              <a:gd name="adj1" fmla="val 50000"/>
              <a:gd name="adj2" fmla="val 76815"/>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p:grpSp>
        <p:nvGrpSpPr>
          <p:cNvPr id="80" name="组合 79">
            <a:extLst>
              <a:ext uri="{FF2B5EF4-FFF2-40B4-BE49-F238E27FC236}">
                <a16:creationId xmlns:a16="http://schemas.microsoft.com/office/drawing/2014/main" id="{00FDF00E-BF38-01BB-9993-69E625F8E0CF}"/>
              </a:ext>
            </a:extLst>
          </p:cNvPr>
          <p:cNvGrpSpPr/>
          <p:nvPr/>
        </p:nvGrpSpPr>
        <p:grpSpPr>
          <a:xfrm>
            <a:off x="6205725" y="5039180"/>
            <a:ext cx="3620985" cy="441550"/>
            <a:chOff x="8237469" y="5041899"/>
            <a:chExt cx="3620985" cy="441550"/>
          </a:xfrm>
        </p:grpSpPr>
        <mc:AlternateContent xmlns:mc="http://schemas.openxmlformats.org/markup-compatibility/2006" xmlns:a14="http://schemas.microsoft.com/office/drawing/2010/main">
          <mc:Choice Requires="a14">
            <p:sp>
              <p:nvSpPr>
                <p:cNvPr id="81" name="矩形 80">
                  <a:extLst>
                    <a:ext uri="{FF2B5EF4-FFF2-40B4-BE49-F238E27FC236}">
                      <a16:creationId xmlns:a16="http://schemas.microsoft.com/office/drawing/2014/main" id="{18C88849-5D7B-040C-5EFD-9623F9F946BD}"/>
                    </a:ext>
                  </a:extLst>
                </p:cNvPr>
                <p:cNvSpPr/>
                <p:nvPr/>
              </p:nvSpPr>
              <p:spPr>
                <a:xfrm>
                  <a:off x="8237469" y="5083339"/>
                  <a:ext cx="230893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𝐶</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1" name="矩形 80">
                  <a:extLst>
                    <a:ext uri="{FF2B5EF4-FFF2-40B4-BE49-F238E27FC236}">
                      <a16:creationId xmlns:a16="http://schemas.microsoft.com/office/drawing/2014/main" id="{18C88849-5D7B-040C-5EFD-9623F9F946BD}"/>
                    </a:ext>
                  </a:extLst>
                </p:cNvPr>
                <p:cNvSpPr>
                  <a:spLocks noRot="1" noChangeAspect="1" noMove="1" noResize="1" noEditPoints="1" noAdjustHandles="1" noChangeArrowheads="1" noChangeShapeType="1" noTextEdit="1"/>
                </p:cNvSpPr>
                <p:nvPr/>
              </p:nvSpPr>
              <p:spPr>
                <a:xfrm>
                  <a:off x="8237469" y="5083339"/>
                  <a:ext cx="2308936"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C8A29321-A5CD-441B-F979-2B83B4F9C445}"/>
                    </a:ext>
                  </a:extLst>
                </p:cNvPr>
                <p:cNvSpPr/>
                <p:nvPr/>
              </p:nvSpPr>
              <p:spPr>
                <a:xfrm>
                  <a:off x="9800941" y="5041899"/>
                  <a:ext cx="2057513"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i="1">
                                <a:latin typeface="Cambria Math" panose="02040503050406030204" pitchFamily="18" charset="0"/>
                              </a:rPr>
                              <m:t>𝑡</m:t>
                            </m:r>
                          </m:sub>
                        </m:sSub>
                        <m:r>
                          <a:rPr lang="en-US" altLang="zh-CN" sz="2000" b="0" i="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𝐾</m:t>
                            </m:r>
                          </m:e>
                          <m:sub>
                            <m:r>
                              <a:rPr lang="en-US" altLang="zh-CN" sz="2000" i="1">
                                <a:latin typeface="Cambria Math" panose="02040503050406030204" pitchFamily="18" charset="0"/>
                              </a:rPr>
                              <m:t>𝑡</m:t>
                            </m:r>
                          </m:sub>
                        </m:sSub>
                      </m:oMath>
                    </m:oMathPara>
                  </a14:m>
                  <a:endParaRPr lang="zh-CN" altLang="en-US" sz="2000" dirty="0">
                    <a:latin typeface="Book Antiqua" panose="02040602050305030304" pitchFamily="18" charset="0"/>
                  </a:endParaRPr>
                </a:p>
              </p:txBody>
            </p:sp>
          </mc:Choice>
          <mc:Fallback xmlns="">
            <p:sp>
              <p:nvSpPr>
                <p:cNvPr id="82" name="矩形 81">
                  <a:extLst>
                    <a:ext uri="{FF2B5EF4-FFF2-40B4-BE49-F238E27FC236}">
                      <a16:creationId xmlns:a16="http://schemas.microsoft.com/office/drawing/2014/main" id="{C8A29321-A5CD-441B-F979-2B83B4F9C445}"/>
                    </a:ext>
                  </a:extLst>
                </p:cNvPr>
                <p:cNvSpPr>
                  <a:spLocks noRot="1" noChangeAspect="1" noMove="1" noResize="1" noEditPoints="1" noAdjustHandles="1" noChangeArrowheads="1" noChangeShapeType="1" noTextEdit="1"/>
                </p:cNvSpPr>
                <p:nvPr/>
              </p:nvSpPr>
              <p:spPr>
                <a:xfrm>
                  <a:off x="9800941" y="5041899"/>
                  <a:ext cx="2057513" cy="400110"/>
                </a:xfrm>
                <a:prstGeom prst="rect">
                  <a:avLst/>
                </a:prstGeom>
                <a:blipFill>
                  <a:blip r:embed="rId5"/>
                  <a:stretch>
                    <a:fillRect/>
                  </a:stretch>
                </a:blipFill>
              </p:spPr>
              <p:txBody>
                <a:bodyPr/>
                <a:lstStyle/>
                <a:p>
                  <a:r>
                    <a:rPr lang="zh-CN" altLang="en-US">
                      <a:noFill/>
                    </a:rPr>
                    <a:t> </a:t>
                  </a:r>
                </a:p>
              </p:txBody>
            </p:sp>
          </mc:Fallback>
        </mc:AlternateContent>
      </p:grpSp>
      <p:sp>
        <p:nvSpPr>
          <p:cNvPr id="83" name="矩形 82">
            <a:extLst>
              <a:ext uri="{FF2B5EF4-FFF2-40B4-BE49-F238E27FC236}">
                <a16:creationId xmlns:a16="http://schemas.microsoft.com/office/drawing/2014/main" id="{60412726-C066-0AE3-EDBA-C45FBBC88FCB}"/>
              </a:ext>
            </a:extLst>
          </p:cNvPr>
          <p:cNvSpPr/>
          <p:nvPr/>
        </p:nvSpPr>
        <p:spPr>
          <a:xfrm>
            <a:off x="5969593" y="5571728"/>
            <a:ext cx="492443" cy="461665"/>
          </a:xfrm>
          <a:prstGeom prst="rect">
            <a:avLst/>
          </a:prstGeom>
        </p:spPr>
        <p:txBody>
          <a:bodyPr wrap="none">
            <a:spAutoFit/>
          </a:bodyPr>
          <a:lstStyle/>
          <a:p>
            <a:r>
              <a:rPr lang="zh-CN" altLang="en-US" sz="2400" b="1" dirty="0">
                <a:latin typeface="Book Antiqua" panose="02040602050305030304" pitchFamily="18" charset="0"/>
              </a:rPr>
              <a:t>②</a:t>
            </a:r>
            <a:endParaRPr lang="zh-CN" altLang="en-US" sz="2400" dirty="0">
              <a:latin typeface="Book Antiqua" panose="02040602050305030304" pitchFamily="18" charset="0"/>
            </a:endParaRPr>
          </a:p>
        </p:txBody>
      </p:sp>
      <p:sp>
        <p:nvSpPr>
          <p:cNvPr id="84" name="矩形 83">
            <a:extLst>
              <a:ext uri="{FF2B5EF4-FFF2-40B4-BE49-F238E27FC236}">
                <a16:creationId xmlns:a16="http://schemas.microsoft.com/office/drawing/2014/main" id="{DBB2B96A-5ABE-91AB-2B8F-A7953BCE038D}"/>
              </a:ext>
            </a:extLst>
          </p:cNvPr>
          <p:cNvSpPr/>
          <p:nvPr/>
        </p:nvSpPr>
        <p:spPr>
          <a:xfrm>
            <a:off x="8828681" y="5470642"/>
            <a:ext cx="492443" cy="461665"/>
          </a:xfrm>
          <a:prstGeom prst="rect">
            <a:avLst/>
          </a:prstGeom>
        </p:spPr>
        <p:txBody>
          <a:bodyPr wrap="square">
            <a:spAutoFit/>
          </a:bodyPr>
          <a:lstStyle/>
          <a:p>
            <a:r>
              <a:rPr lang="zh-CN" altLang="en-US" sz="2400" b="1" dirty="0">
                <a:latin typeface="Book Antiqua" panose="02040602050305030304" pitchFamily="18" charset="0"/>
              </a:rPr>
              <a:t>③</a:t>
            </a:r>
            <a:endParaRPr lang="zh-CN" altLang="en-US" sz="2400" dirty="0">
              <a:latin typeface="Book Antiqua" panose="02040602050305030304" pitchFamily="18" charset="0"/>
            </a:endParaRPr>
          </a:p>
        </p:txBody>
      </p:sp>
      <p:sp>
        <p:nvSpPr>
          <p:cNvPr id="85" name="箭头: 右 127">
            <a:extLst>
              <a:ext uri="{FF2B5EF4-FFF2-40B4-BE49-F238E27FC236}">
                <a16:creationId xmlns:a16="http://schemas.microsoft.com/office/drawing/2014/main" id="{839F4AB2-6BE2-2080-40F0-052AB21B196E}"/>
              </a:ext>
            </a:extLst>
          </p:cNvPr>
          <p:cNvSpPr/>
          <p:nvPr/>
        </p:nvSpPr>
        <p:spPr>
          <a:xfrm rot="16200000">
            <a:off x="8109754" y="4532768"/>
            <a:ext cx="488614" cy="2157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ook Antiqua" panose="02040602050305030304" pitchFamily="18" charset="0"/>
            </a:endParaRPr>
          </a:p>
        </p:txBody>
      </p:sp>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48F5F74C-C7DC-E24B-3BBD-285DE8B7C4B4}"/>
                  </a:ext>
                </a:extLst>
              </p:cNvPr>
              <p:cNvSpPr/>
              <p:nvPr/>
            </p:nvSpPr>
            <p:spPr>
              <a:xfrm>
                <a:off x="7666765" y="3247148"/>
                <a:ext cx="1582484" cy="1200329"/>
              </a:xfrm>
              <a:prstGeom prst="rect">
                <a:avLst/>
              </a:prstGeom>
            </p:spPr>
            <p:txBody>
              <a:bodyPr wrap="none">
                <a:spAutoFit/>
              </a:bodyPr>
              <a:lstStyle/>
              <a:p>
                <a:r>
                  <a:rPr lang="zh-CN" altLang="en-US" sz="2400" b="1" dirty="0">
                    <a:latin typeface="Book Antiqua" panose="02040602050305030304" pitchFamily="18" charset="0"/>
                  </a:rPr>
                  <a:t>④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m:t>
                        </m:r>
                      </m:e>
                      <m:sub>
                        <m:r>
                          <a:rPr lang="en-US" altLang="zh-CN" sz="2400" i="1">
                            <a:latin typeface="Cambria Math" panose="02040503050406030204" pitchFamily="18" charset="0"/>
                          </a:rPr>
                          <m:t>𝑡</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oMath>
                </a14:m>
                <a:endParaRPr lang="en-US" altLang="zh-CN" sz="2400" b="0" dirty="0">
                  <a:latin typeface="Book Antiqua" panose="02040602050305030304" pitchFamily="18" charset="0"/>
                  <a:ea typeface="Cambria Math" panose="02040503050406030204" pitchFamily="18" charset="0"/>
                </a:endParaRPr>
              </a:p>
              <a:p>
                <a:r>
                  <a:rPr lang="en-US" altLang="zh-CN" sz="2400" dirty="0">
                    <a:latin typeface="Book Antiqua" panose="02040602050305030304" pitchFamily="18" charset="0"/>
                  </a:rPr>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i="1">
                            <a:latin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oMath>
                </a14:m>
                <a:endParaRPr lang="en-US" altLang="zh-CN" sz="2400" dirty="0">
                  <a:latin typeface="Book Antiqua" panose="02040602050305030304" pitchFamily="18" charset="0"/>
                  <a:ea typeface="Cambria Math" panose="02040503050406030204" pitchFamily="18" charset="0"/>
                </a:endParaRPr>
              </a:p>
              <a:p>
                <a:r>
                  <a:rPr lang="en-US" altLang="zh-CN" sz="2400" dirty="0">
                    <a:latin typeface="Book Antiqua" panose="02040602050305030304" pitchFamily="18" charset="0"/>
                  </a:rPr>
                  <a:t>     …</a:t>
                </a:r>
              </a:p>
            </p:txBody>
          </p:sp>
        </mc:Choice>
        <mc:Fallback xmlns="">
          <p:sp>
            <p:nvSpPr>
              <p:cNvPr id="86" name="矩形 85">
                <a:extLst>
                  <a:ext uri="{FF2B5EF4-FFF2-40B4-BE49-F238E27FC236}">
                    <a16:creationId xmlns:a16="http://schemas.microsoft.com/office/drawing/2014/main" id="{48F5F74C-C7DC-E24B-3BBD-285DE8B7C4B4}"/>
                  </a:ext>
                </a:extLst>
              </p:cNvPr>
              <p:cNvSpPr>
                <a:spLocks noRot="1" noChangeAspect="1" noMove="1" noResize="1" noEditPoints="1" noAdjustHandles="1" noChangeArrowheads="1" noChangeShapeType="1" noTextEdit="1"/>
              </p:cNvSpPr>
              <p:nvPr/>
            </p:nvSpPr>
            <p:spPr>
              <a:xfrm>
                <a:off x="7666765" y="3247148"/>
                <a:ext cx="1582484" cy="1200329"/>
              </a:xfrm>
              <a:prstGeom prst="rect">
                <a:avLst/>
              </a:prstGeom>
              <a:blipFill>
                <a:blip r:embed="rId6"/>
                <a:stretch>
                  <a:fillRect l="-5556" t="-3125" b="-10417"/>
                </a:stretch>
              </a:blipFill>
            </p:spPr>
            <p:txBody>
              <a:bodyPr/>
              <a:lstStyle/>
              <a:p>
                <a:r>
                  <a:rPr lang="zh-CN" altLang="en-US">
                    <a:noFill/>
                  </a:rPr>
                  <a:t> </a:t>
                </a:r>
              </a:p>
            </p:txBody>
          </p:sp>
        </mc:Fallback>
      </mc:AlternateContent>
      <p:sp>
        <p:nvSpPr>
          <p:cNvPr id="89" name="矩形 88">
            <a:extLst>
              <a:ext uri="{FF2B5EF4-FFF2-40B4-BE49-F238E27FC236}">
                <a16:creationId xmlns:a16="http://schemas.microsoft.com/office/drawing/2014/main" id="{5D900048-A074-FB0E-4685-2E9CF273ECC2}"/>
              </a:ext>
            </a:extLst>
          </p:cNvPr>
          <p:cNvSpPr/>
          <p:nvPr/>
        </p:nvSpPr>
        <p:spPr>
          <a:xfrm>
            <a:off x="1941563" y="5014224"/>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Weight</a:t>
            </a:r>
          </a:p>
          <a:p>
            <a:pPr algn="ctr">
              <a:lnSpc>
                <a:spcPts val="2100"/>
              </a:lnSpc>
            </a:pPr>
            <a:r>
              <a:rPr lang="en-US" altLang="zh-CN" sz="2000" dirty="0">
                <a:solidFill>
                  <a:schemeClr val="tx1"/>
                </a:solidFill>
                <a:latin typeface="Book Antiqua" panose="02040602050305030304" pitchFamily="18" charset="0"/>
              </a:rPr>
              <a:t>Tensor</a:t>
            </a:r>
          </a:p>
        </p:txBody>
      </p:sp>
      <p:sp>
        <p:nvSpPr>
          <p:cNvPr id="90" name="矩形 89">
            <a:extLst>
              <a:ext uri="{FF2B5EF4-FFF2-40B4-BE49-F238E27FC236}">
                <a16:creationId xmlns:a16="http://schemas.microsoft.com/office/drawing/2014/main" id="{DB3C004C-40FA-544E-041A-E869E960F824}"/>
              </a:ext>
            </a:extLst>
          </p:cNvPr>
          <p:cNvSpPr/>
          <p:nvPr/>
        </p:nvSpPr>
        <p:spPr>
          <a:xfrm>
            <a:off x="1938430" y="5682263"/>
            <a:ext cx="1233347" cy="68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altLang="zh-CN" sz="2000" dirty="0">
                <a:solidFill>
                  <a:schemeClr val="tx1"/>
                </a:solidFill>
                <a:latin typeface="Book Antiqua" panose="02040602050305030304" pitchFamily="18" charset="0"/>
              </a:rPr>
              <a:t>Output</a:t>
            </a:r>
          </a:p>
          <a:p>
            <a:pPr algn="ctr">
              <a:lnSpc>
                <a:spcPts val="2100"/>
              </a:lnSpc>
            </a:pPr>
            <a:r>
              <a:rPr lang="en-US" altLang="zh-CN" sz="2000" dirty="0">
                <a:solidFill>
                  <a:schemeClr val="tx1"/>
                </a:solidFill>
                <a:latin typeface="Book Antiqua" panose="02040602050305030304" pitchFamily="18" charset="0"/>
              </a:rPr>
              <a:t>Tensor</a:t>
            </a: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2494786"/>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Tensors</a:t>
            </a:r>
            <a:r>
              <a:rPr lang="zh-CN" altLang="en-US" sz="2400" dirty="0">
                <a:latin typeface="Book Antiqua" panose="02040602050305030304" pitchFamily="18" charset="0"/>
              </a:rPr>
              <a:t> </a:t>
            </a:r>
            <a:r>
              <a:rPr lang="en-US" altLang="zh-CN" sz="2400" dirty="0">
                <a:latin typeface="Book Antiqua" panose="02040602050305030304" pitchFamily="18" charset="0"/>
              </a:rPr>
              <a:t>are</a:t>
            </a:r>
            <a:r>
              <a:rPr lang="zh-CN" altLang="en-US" sz="2400" dirty="0">
                <a:latin typeface="Book Antiqua" panose="02040602050305030304" pitchFamily="18" charset="0"/>
              </a:rPr>
              <a:t> </a:t>
            </a:r>
            <a:r>
              <a:rPr lang="en-US" altLang="zh-CN" sz="2400" dirty="0">
                <a:latin typeface="Book Antiqua" panose="02040602050305030304" pitchFamily="18" charset="0"/>
              </a:rPr>
              <a:t>stored</a:t>
            </a:r>
            <a:r>
              <a:rPr lang="zh-CN" altLang="en-US" sz="2400" dirty="0">
                <a:latin typeface="Book Antiqua" panose="02040602050305030304" pitchFamily="18" charset="0"/>
              </a:rPr>
              <a:t> </a:t>
            </a:r>
            <a:r>
              <a:rPr lang="en-US" altLang="zh-CN" sz="2400" dirty="0">
                <a:latin typeface="Book Antiqua" panose="02040602050305030304" pitchFamily="18" charset="0"/>
              </a:rPr>
              <a:t>in</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multi-level</a:t>
            </a:r>
            <a:r>
              <a:rPr lang="zh-CN" altLang="en-US" sz="2400" dirty="0">
                <a:latin typeface="Book Antiqua" panose="02040602050305030304" pitchFamily="18" charset="0"/>
              </a:rPr>
              <a:t> </a:t>
            </a: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② </a:t>
            </a:r>
            <a:r>
              <a:rPr lang="en-US" altLang="zh-CN" sz="2400" dirty="0">
                <a:latin typeface="Book Antiqua" panose="02040602050305030304" pitchFamily="18" charset="0"/>
              </a:rPr>
              <a:t>The tensor size cannot exceed the buffer capacity</a:t>
            </a:r>
            <a:r>
              <a:rPr lang="zh-CN" altLang="en-US" sz="2400" dirty="0">
                <a:latin typeface="Book Antiqua" panose="02040602050305030304" pitchFamily="18" charset="0"/>
              </a:rPr>
              <a:t> </a:t>
            </a:r>
            <a:r>
              <a:rPr lang="en-US" altLang="zh-CN" sz="2400" dirty="0">
                <a:latin typeface="Book Antiqua" panose="02040602050305030304" pitchFamily="18" charset="0"/>
              </a:rPr>
              <a:t>size;</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③ </a:t>
            </a:r>
            <a:r>
              <a:rPr lang="en-US" altLang="zh-CN" sz="2400" dirty="0">
                <a:latin typeface="Book Antiqua" panose="02040602050305030304" pitchFamily="18" charset="0"/>
              </a:rPr>
              <a:t>The tensor size is related to the tiling of each dimension;</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④</a:t>
            </a:r>
            <a:r>
              <a:rPr lang="en" altLang="zh-CN" sz="2400" dirty="0">
                <a:latin typeface="Book Antiqua" panose="02040602050305030304" pitchFamily="18" charset="0"/>
              </a:rPr>
              <a:t> </a:t>
            </a:r>
            <a:r>
              <a:rPr lang="en-US" altLang="zh-CN" sz="2400" dirty="0">
                <a:latin typeface="Book Antiqua" panose="02040602050305030304" pitchFamily="18" charset="0"/>
              </a:rPr>
              <a:t>We can build</a:t>
            </a:r>
            <a:r>
              <a:rPr lang="en-US" altLang="zh-CN" sz="2400" b="1" dirty="0">
                <a:latin typeface="Book Antiqua" panose="02040602050305030304" pitchFamily="18" charset="0"/>
              </a:rPr>
              <a:t> a set of inequalities</a:t>
            </a:r>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t</a:t>
            </a:r>
            <a:r>
              <a:rPr lang="en" altLang="zh-CN" sz="2400" dirty="0">
                <a:latin typeface="Book Antiqua" panose="02040602050305030304" pitchFamily="18" charset="0"/>
              </a:rPr>
              <a:t>he </a:t>
            </a:r>
            <a:r>
              <a:rPr lang="en-US" altLang="zh-CN" sz="2400" dirty="0">
                <a:latin typeface="Book Antiqua" panose="02040602050305030304" pitchFamily="18" charset="0"/>
              </a:rPr>
              <a:t>tile</a:t>
            </a:r>
            <a:r>
              <a:rPr lang="en" altLang="zh-CN" sz="2400" dirty="0">
                <a:latin typeface="Book Antiqua" panose="02040602050305030304" pitchFamily="18" charset="0"/>
              </a:rPr>
              <a:t> </a:t>
            </a:r>
            <a:r>
              <a:rPr lang="en-US" altLang="zh-CN" sz="2400" dirty="0">
                <a:latin typeface="Book Antiqua" panose="02040602050305030304" pitchFamily="18" charset="0"/>
              </a:rPr>
              <a:t>factor</a:t>
            </a:r>
            <a:r>
              <a:rPr lang="en" altLang="zh-CN" sz="2400" dirty="0">
                <a:latin typeface="Book Antiqua" panose="02040602050305030304" pitchFamily="18" charset="0"/>
              </a:rPr>
              <a:t> of each dimension </a:t>
            </a:r>
            <a:r>
              <a:rPr lang="zh-CN" altLang="en-US" sz="2400" dirty="0">
                <a:latin typeface="Book Antiqua" panose="02040602050305030304" pitchFamily="18" charset="0"/>
              </a:rPr>
              <a:t>  </a:t>
            </a:r>
            <a:endParaRPr lang="en-US" altLang="zh-CN" sz="2400" dirty="0">
              <a:latin typeface="Book Antiqua" panose="02040602050305030304" pitchFamily="18" charset="0"/>
            </a:endParaRPr>
          </a:p>
          <a:p>
            <a:pPr marL="0" lvl="1">
              <a:lnSpc>
                <a:spcPts val="3200"/>
              </a:lnSpc>
              <a:buClr>
                <a:schemeClr val="tx1"/>
              </a:buClr>
            </a:pPr>
            <a:r>
              <a:rPr lang="zh-CN" altLang="en-US" sz="2400" dirty="0">
                <a:latin typeface="Book Antiqua" panose="02040602050305030304" pitchFamily="18" charset="0"/>
              </a:rPr>
              <a:t>          </a:t>
            </a:r>
            <a:r>
              <a:rPr lang="en" altLang="zh-CN" sz="2400" dirty="0">
                <a:latin typeface="Book Antiqua" panose="02040602050305030304" pitchFamily="18" charset="0"/>
              </a:rPr>
              <a:t>is </a:t>
            </a:r>
            <a:r>
              <a:rPr lang="en-US" altLang="zh-CN" sz="2400" dirty="0">
                <a:latin typeface="Book Antiqua" panose="02040602050305030304" pitchFamily="18" charset="0"/>
              </a:rPr>
              <a:t>constrained</a:t>
            </a:r>
            <a:r>
              <a:rPr lang="en" altLang="zh-CN" sz="2400" dirty="0">
                <a:latin typeface="Book Antiqua" panose="02040602050305030304" pitchFamily="18" charset="0"/>
              </a:rPr>
              <a:t> by the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 altLang="zh-CN" sz="2400" dirty="0">
                <a:latin typeface="Book Antiqua" panose="02040602050305030304" pitchFamily="18" charset="0"/>
              </a:rPr>
              <a:t>capacity</a:t>
            </a:r>
            <a:r>
              <a:rPr lang="en-US" altLang="zh-CN" sz="2400" dirty="0">
                <a:latin typeface="Book Antiqua" panose="02040602050305030304" pitchFamily="18" charset="0"/>
              </a:rPr>
              <a:t>.</a:t>
            </a:r>
            <a:endParaRPr lang="en" altLang="zh-CN" sz="2400" dirty="0">
              <a:latin typeface="Book Antiqua" panose="02040602050305030304" pitchFamily="18" charset="0"/>
            </a:endParaRPr>
          </a:p>
        </p:txBody>
      </p:sp>
      <p:cxnSp>
        <p:nvCxnSpPr>
          <p:cNvPr id="7" name="直接箭头连接符 51">
            <a:extLst>
              <a:ext uri="{FF2B5EF4-FFF2-40B4-BE49-F238E27FC236}">
                <a16:creationId xmlns:a16="http://schemas.microsoft.com/office/drawing/2014/main" id="{E4E7B468-71F6-4840-1106-CF83D9CEF80B}"/>
              </a:ext>
            </a:extLst>
          </p:cNvPr>
          <p:cNvCxnSpPr>
            <a:cxnSpLocks/>
          </p:cNvCxnSpPr>
          <p:nvPr/>
        </p:nvCxnSpPr>
        <p:spPr>
          <a:xfrm flipV="1">
            <a:off x="1072219" y="4613491"/>
            <a:ext cx="1027514" cy="928777"/>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箭头连接符 51">
            <a:extLst>
              <a:ext uri="{FF2B5EF4-FFF2-40B4-BE49-F238E27FC236}">
                <a16:creationId xmlns:a16="http://schemas.microsoft.com/office/drawing/2014/main" id="{5C452406-E439-E9CE-5CE7-A499BF5C9EE1}"/>
              </a:ext>
            </a:extLst>
          </p:cNvPr>
          <p:cNvCxnSpPr>
            <a:cxnSpLocks/>
          </p:cNvCxnSpPr>
          <p:nvPr/>
        </p:nvCxnSpPr>
        <p:spPr>
          <a:xfrm>
            <a:off x="1072219" y="5265319"/>
            <a:ext cx="1027514" cy="715461"/>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直接箭头连接符 51">
            <a:extLst>
              <a:ext uri="{FF2B5EF4-FFF2-40B4-BE49-F238E27FC236}">
                <a16:creationId xmlns:a16="http://schemas.microsoft.com/office/drawing/2014/main" id="{F9CD6530-3AF7-A955-8411-9A3C4345DBDC}"/>
              </a:ext>
            </a:extLst>
          </p:cNvPr>
          <p:cNvCxnSpPr>
            <a:cxnSpLocks/>
          </p:cNvCxnSpPr>
          <p:nvPr/>
        </p:nvCxnSpPr>
        <p:spPr>
          <a:xfrm>
            <a:off x="1072219" y="5265319"/>
            <a:ext cx="1027514"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直接箭头连接符 51">
            <a:extLst>
              <a:ext uri="{FF2B5EF4-FFF2-40B4-BE49-F238E27FC236}">
                <a16:creationId xmlns:a16="http://schemas.microsoft.com/office/drawing/2014/main" id="{E2042680-8072-65C6-8F99-B182A5267FF2}"/>
              </a:ext>
            </a:extLst>
          </p:cNvPr>
          <p:cNvCxnSpPr>
            <a:cxnSpLocks/>
          </p:cNvCxnSpPr>
          <p:nvPr/>
        </p:nvCxnSpPr>
        <p:spPr>
          <a:xfrm flipV="1">
            <a:off x="1072219" y="5265319"/>
            <a:ext cx="1027514" cy="276949"/>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82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1263295"/>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Spatial</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number</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US" altLang="zh-CN" sz="2400" dirty="0">
                <a:latin typeface="Book Antiqua" panose="02040602050305030304" pitchFamily="18" charset="0"/>
              </a:rPr>
              <a:t>enough</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a:t>
            </a:r>
            <a:endParaRPr lang="en" altLang="zh-CN" sz="2400" dirty="0">
              <a:latin typeface="Book Antiqua" panose="02040602050305030304" pitchFamily="18" charset="0"/>
            </a:endParaRPr>
          </a:p>
        </p:txBody>
      </p:sp>
    </p:spTree>
    <p:extLst>
      <p:ext uri="{BB962C8B-B14F-4D97-AF65-F5344CB8AC3E}">
        <p14:creationId xmlns:p14="http://schemas.microsoft.com/office/powerpoint/2010/main" val="86720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1263679"/>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Spatial</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number</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US" altLang="zh-CN" sz="2400" dirty="0">
                <a:latin typeface="Book Antiqua" panose="02040602050305030304" pitchFamily="18" charset="0"/>
              </a:rPr>
              <a:t>enough</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a:t>
            </a:r>
            <a:r>
              <a:rPr lang="en-US" altLang="zh-CN" sz="2400" dirty="0">
                <a:latin typeface="Book Antiqua" panose="02040602050305030304" pitchFamily="18" charset="0"/>
              </a:rPr>
              <a:t>②</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number</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US" altLang="zh-CN" sz="2400" dirty="0">
                <a:latin typeface="Book Antiqua" panose="02040602050305030304" pitchFamily="18" charset="0"/>
              </a:rPr>
              <a:t>enough</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spatial</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endParaRPr lang="en" altLang="zh-CN" sz="2400" dirty="0">
              <a:latin typeface="Book Antiqua" panose="02040602050305030304" pitchFamily="18" charset="0"/>
            </a:endParaRPr>
          </a:p>
        </p:txBody>
      </p:sp>
    </p:spTree>
    <p:extLst>
      <p:ext uri="{BB962C8B-B14F-4D97-AF65-F5344CB8AC3E}">
        <p14:creationId xmlns:p14="http://schemas.microsoft.com/office/powerpoint/2010/main" val="404497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Analytical tensor-architecture model</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053921" cy="1263679"/>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Spatial</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①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number</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US" altLang="zh-CN" sz="2400" dirty="0">
                <a:latin typeface="Book Antiqua" panose="02040602050305030304" pitchFamily="18" charset="0"/>
              </a:rPr>
              <a:t>enough</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buffer</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p>
          <a:p>
            <a:pPr marL="0" lvl="1">
              <a:lnSpc>
                <a:spcPts val="3200"/>
              </a:lnSpc>
              <a:buClr>
                <a:schemeClr val="tx1"/>
              </a:buClr>
            </a:pPr>
            <a:r>
              <a:rPr lang="zh-CN" altLang="en-US" sz="2400" dirty="0">
                <a:latin typeface="Book Antiqua" panose="02040602050305030304" pitchFamily="18" charset="0"/>
              </a:rPr>
              <a:t>     </a:t>
            </a:r>
            <a:r>
              <a:rPr lang="en-US" altLang="zh-CN" sz="2400" dirty="0">
                <a:latin typeface="Book Antiqua" panose="02040602050305030304" pitchFamily="18" charset="0"/>
              </a:rPr>
              <a:t>②</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number</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US" altLang="zh-CN" sz="2400" dirty="0">
                <a:latin typeface="Book Antiqua" panose="02040602050305030304" pitchFamily="18" charset="0"/>
              </a:rPr>
              <a:t>enough</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satisfy</a:t>
            </a:r>
            <a:r>
              <a:rPr lang="zh-CN" altLang="en-US" sz="2400" dirty="0">
                <a:latin typeface="Book Antiqua" panose="02040602050305030304" pitchFamily="18" charset="0"/>
              </a:rPr>
              <a:t> </a:t>
            </a:r>
            <a:r>
              <a:rPr lang="en-US" altLang="zh-CN" sz="2400" dirty="0">
                <a:latin typeface="Book Antiqua" panose="02040602050305030304" pitchFamily="18" charset="0"/>
              </a:rPr>
              <a:t>spatial</a:t>
            </a:r>
            <a:r>
              <a:rPr lang="zh-CN" altLang="en-US" sz="2400" dirty="0">
                <a:latin typeface="Book Antiqua" panose="02040602050305030304" pitchFamily="18" charset="0"/>
              </a:rPr>
              <a:t> </a:t>
            </a:r>
            <a:r>
              <a:rPr lang="en-US" altLang="zh-CN" sz="2400" dirty="0">
                <a:latin typeface="Book Antiqua" panose="02040602050305030304" pitchFamily="18" charset="0"/>
              </a:rPr>
              <a:t>capacity;</a:t>
            </a:r>
            <a:endParaRPr lang="en" altLang="zh-CN" sz="2400" dirty="0">
              <a:latin typeface="Book Antiqua" panose="02040602050305030304" pitchFamily="18" charset="0"/>
            </a:endParaRPr>
          </a:p>
        </p:txBody>
      </p:sp>
      <p:sp>
        <p:nvSpPr>
          <p:cNvPr id="7" name="圆角矩形 4">
            <a:extLst>
              <a:ext uri="{FF2B5EF4-FFF2-40B4-BE49-F238E27FC236}">
                <a16:creationId xmlns:a16="http://schemas.microsoft.com/office/drawing/2014/main" id="{24797D22-2404-CB10-E562-034D50E88C7F}"/>
              </a:ext>
            </a:extLst>
          </p:cNvPr>
          <p:cNvSpPr/>
          <p:nvPr/>
        </p:nvSpPr>
        <p:spPr>
          <a:xfrm>
            <a:off x="2817214" y="4796939"/>
            <a:ext cx="453617" cy="504306"/>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8" name="圆角矩形 7">
            <a:extLst>
              <a:ext uri="{FF2B5EF4-FFF2-40B4-BE49-F238E27FC236}">
                <a16:creationId xmlns:a16="http://schemas.microsoft.com/office/drawing/2014/main" id="{B4C83AC3-66D4-773E-6423-3613753C38BD}"/>
              </a:ext>
            </a:extLst>
          </p:cNvPr>
          <p:cNvSpPr/>
          <p:nvPr/>
        </p:nvSpPr>
        <p:spPr>
          <a:xfrm>
            <a:off x="2076294" y="4800976"/>
            <a:ext cx="453617" cy="504306"/>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9" name="圆角矩形 4">
            <a:extLst>
              <a:ext uri="{FF2B5EF4-FFF2-40B4-BE49-F238E27FC236}">
                <a16:creationId xmlns:a16="http://schemas.microsoft.com/office/drawing/2014/main" id="{25EEBCE8-1061-2AF2-4D9A-66BCFF261303}"/>
              </a:ext>
            </a:extLst>
          </p:cNvPr>
          <p:cNvSpPr/>
          <p:nvPr/>
        </p:nvSpPr>
        <p:spPr>
          <a:xfrm>
            <a:off x="2076294" y="5587107"/>
            <a:ext cx="453617" cy="504306"/>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0" name="圆角矩形 4">
            <a:extLst>
              <a:ext uri="{FF2B5EF4-FFF2-40B4-BE49-F238E27FC236}">
                <a16:creationId xmlns:a16="http://schemas.microsoft.com/office/drawing/2014/main" id="{453323D0-B428-63E8-889B-5C478FDF3FEE}"/>
              </a:ext>
            </a:extLst>
          </p:cNvPr>
          <p:cNvSpPr/>
          <p:nvPr/>
        </p:nvSpPr>
        <p:spPr>
          <a:xfrm>
            <a:off x="2817214" y="5583071"/>
            <a:ext cx="453617" cy="504306"/>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1" name="圆角矩形 4">
            <a:extLst>
              <a:ext uri="{FF2B5EF4-FFF2-40B4-BE49-F238E27FC236}">
                <a16:creationId xmlns:a16="http://schemas.microsoft.com/office/drawing/2014/main" id="{E81760DF-2F5C-3FEA-E2F5-3DC41BB1DAE5}"/>
              </a:ext>
            </a:extLst>
          </p:cNvPr>
          <p:cNvSpPr/>
          <p:nvPr/>
        </p:nvSpPr>
        <p:spPr>
          <a:xfrm>
            <a:off x="1971412" y="2686007"/>
            <a:ext cx="1373370" cy="504306"/>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 name="圆角矩形 4">
            <a:extLst>
              <a:ext uri="{FF2B5EF4-FFF2-40B4-BE49-F238E27FC236}">
                <a16:creationId xmlns:a16="http://schemas.microsoft.com/office/drawing/2014/main" id="{574DABAD-9A9D-08FA-8949-BF1832FA46B4}"/>
              </a:ext>
            </a:extLst>
          </p:cNvPr>
          <p:cNvSpPr/>
          <p:nvPr/>
        </p:nvSpPr>
        <p:spPr>
          <a:xfrm>
            <a:off x="1971412" y="3580022"/>
            <a:ext cx="603954" cy="504306"/>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 name="圆角矩形 4">
            <a:extLst>
              <a:ext uri="{FF2B5EF4-FFF2-40B4-BE49-F238E27FC236}">
                <a16:creationId xmlns:a16="http://schemas.microsoft.com/office/drawing/2014/main" id="{87827EC8-8834-C747-DFF0-23A819391F9D}"/>
              </a:ext>
            </a:extLst>
          </p:cNvPr>
          <p:cNvSpPr/>
          <p:nvPr/>
        </p:nvSpPr>
        <p:spPr>
          <a:xfrm>
            <a:off x="2740828" y="3578004"/>
            <a:ext cx="603954" cy="504306"/>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5" name="直线连接符 14">
            <a:extLst>
              <a:ext uri="{FF2B5EF4-FFF2-40B4-BE49-F238E27FC236}">
                <a16:creationId xmlns:a16="http://schemas.microsoft.com/office/drawing/2014/main" id="{8AD2521C-DCC3-DA29-435D-3FDD815AED1C}"/>
              </a:ext>
            </a:extLst>
          </p:cNvPr>
          <p:cNvCxnSpPr>
            <a:stCxn id="11" idx="2"/>
            <a:endCxn id="12" idx="0"/>
          </p:cNvCxnSpPr>
          <p:nvPr/>
        </p:nvCxnSpPr>
        <p:spPr>
          <a:xfrm flipH="1">
            <a:off x="2273389" y="3190313"/>
            <a:ext cx="384708" cy="3897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线连接符 15">
            <a:extLst>
              <a:ext uri="{FF2B5EF4-FFF2-40B4-BE49-F238E27FC236}">
                <a16:creationId xmlns:a16="http://schemas.microsoft.com/office/drawing/2014/main" id="{94619698-4949-82AB-4C80-9BAAB4D2D17C}"/>
              </a:ext>
            </a:extLst>
          </p:cNvPr>
          <p:cNvCxnSpPr>
            <a:cxnSpLocks/>
            <a:stCxn id="11" idx="2"/>
            <a:endCxn id="13" idx="0"/>
          </p:cNvCxnSpPr>
          <p:nvPr/>
        </p:nvCxnSpPr>
        <p:spPr>
          <a:xfrm>
            <a:off x="2658097" y="3190313"/>
            <a:ext cx="384708" cy="387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下箭头 23">
            <a:extLst>
              <a:ext uri="{FF2B5EF4-FFF2-40B4-BE49-F238E27FC236}">
                <a16:creationId xmlns:a16="http://schemas.microsoft.com/office/drawing/2014/main" id="{610D6EC6-C970-08D0-D2E6-345ED469194B}"/>
              </a:ext>
            </a:extLst>
          </p:cNvPr>
          <p:cNvSpPr/>
          <p:nvPr/>
        </p:nvSpPr>
        <p:spPr>
          <a:xfrm>
            <a:off x="2498980" y="4192062"/>
            <a:ext cx="351471" cy="55587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5D66E5A2-5E2E-9026-6231-85F29184C410}"/>
              </a:ext>
            </a:extLst>
          </p:cNvPr>
          <p:cNvSpPr txBox="1"/>
          <p:nvPr/>
        </p:nvSpPr>
        <p:spPr>
          <a:xfrm>
            <a:off x="330226" y="5116328"/>
            <a:ext cx="2103433" cy="483979"/>
          </a:xfrm>
          <a:prstGeom prst="rect">
            <a:avLst/>
          </a:prstGeom>
          <a:noFill/>
        </p:spPr>
        <p:txBody>
          <a:bodyPr wrap="square">
            <a:spAutoFit/>
          </a:bodyPr>
          <a:lstStyle/>
          <a:p>
            <a:pPr marL="0" lvl="1" algn="ctr">
              <a:lnSpc>
                <a:spcPts val="3200"/>
              </a:lnSpc>
              <a:buClr>
                <a:schemeClr val="tx1"/>
              </a:buClr>
            </a:pPr>
            <a:r>
              <a:rPr lang="en-US" altLang="zh-CN" sz="2400" dirty="0">
                <a:latin typeface="Book Antiqua" panose="02040602050305030304" pitchFamily="18" charset="0"/>
              </a:rPr>
              <a:t>PE</a:t>
            </a:r>
            <a:r>
              <a:rPr lang="zh-CN" altLang="en-US" sz="2400" dirty="0">
                <a:latin typeface="Book Antiqua" panose="02040602050305030304" pitchFamily="18" charset="0"/>
              </a:rPr>
              <a:t> </a:t>
            </a:r>
            <a:r>
              <a:rPr lang="en-US" altLang="zh-CN" sz="2400" dirty="0">
                <a:latin typeface="Book Antiqua" panose="02040602050305030304" pitchFamily="18" charset="0"/>
              </a:rPr>
              <a:t>Array</a:t>
            </a:r>
          </a:p>
        </p:txBody>
      </p:sp>
      <p:sp>
        <p:nvSpPr>
          <p:cNvPr id="28" name="文本框 27">
            <a:extLst>
              <a:ext uri="{FF2B5EF4-FFF2-40B4-BE49-F238E27FC236}">
                <a16:creationId xmlns:a16="http://schemas.microsoft.com/office/drawing/2014/main" id="{F2401E66-5080-E816-6CC4-4BCC255161A2}"/>
              </a:ext>
            </a:extLst>
          </p:cNvPr>
          <p:cNvSpPr txBox="1"/>
          <p:nvPr/>
        </p:nvSpPr>
        <p:spPr>
          <a:xfrm>
            <a:off x="1123825" y="3586149"/>
            <a:ext cx="924666" cy="483979"/>
          </a:xfrm>
          <a:prstGeom prst="rect">
            <a:avLst/>
          </a:prstGeom>
          <a:noFill/>
        </p:spPr>
        <p:txBody>
          <a:bodyPr wrap="square">
            <a:spAutoFit/>
          </a:bodyPr>
          <a:lstStyle/>
          <a:p>
            <a:pPr marL="0" lvl="1" algn="ctr">
              <a:lnSpc>
                <a:spcPts val="3200"/>
              </a:lnSpc>
              <a:buClr>
                <a:schemeClr val="tx1"/>
              </a:buClr>
            </a:pPr>
            <a:r>
              <a:rPr lang="en-US" altLang="zh-CN" sz="2400" dirty="0">
                <a:latin typeface="Book Antiqua" panose="02040602050305030304" pitchFamily="18" charset="0"/>
              </a:rPr>
              <a:t>Tiles</a:t>
            </a:r>
          </a:p>
        </p:txBody>
      </p:sp>
      <p:sp>
        <p:nvSpPr>
          <p:cNvPr id="29" name="文本框 28">
            <a:extLst>
              <a:ext uri="{FF2B5EF4-FFF2-40B4-BE49-F238E27FC236}">
                <a16:creationId xmlns:a16="http://schemas.microsoft.com/office/drawing/2014/main" id="{5249FC3F-3F91-E1E7-C11D-4C07D6245361}"/>
              </a:ext>
            </a:extLst>
          </p:cNvPr>
          <p:cNvSpPr txBox="1"/>
          <p:nvPr/>
        </p:nvSpPr>
        <p:spPr>
          <a:xfrm>
            <a:off x="1159040" y="2712461"/>
            <a:ext cx="924666" cy="483979"/>
          </a:xfrm>
          <a:prstGeom prst="rect">
            <a:avLst/>
          </a:prstGeom>
          <a:noFill/>
        </p:spPr>
        <p:txBody>
          <a:bodyPr wrap="square">
            <a:spAutoFit/>
          </a:bodyPr>
          <a:lstStyle/>
          <a:p>
            <a:pPr marL="0" lvl="1" algn="ctr">
              <a:lnSpc>
                <a:spcPts val="3200"/>
              </a:lnSpc>
              <a:buClr>
                <a:schemeClr val="tx1"/>
              </a:buClr>
            </a:pPr>
            <a:r>
              <a:rPr lang="en-US" altLang="zh-CN" sz="2400" dirty="0">
                <a:latin typeface="Book Antiqua" panose="02040602050305030304" pitchFamily="18" charset="0"/>
              </a:rPr>
              <a:t>Tile</a:t>
            </a: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A73191D0-184A-DC4F-94E3-E417856D645B}"/>
                  </a:ext>
                </a:extLst>
              </p:cNvPr>
              <p:cNvSpPr txBox="1"/>
              <p:nvPr/>
            </p:nvSpPr>
            <p:spPr>
              <a:xfrm>
                <a:off x="4863896" y="3447793"/>
                <a:ext cx="5251810" cy="461665"/>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m:t>
                    </m:r>
                  </m:oMath>
                </a14:m>
                <a:r>
                  <a:rPr lang="en-US" altLang="zh-CN" sz="2400" dirty="0"/>
                  <a:t> </a:t>
                </a:r>
                <a14:m>
                  <m:oMath xmlns:m="http://schemas.openxmlformats.org/officeDocument/2006/math">
                    <m:r>
                      <m:rPr>
                        <m:sty m:val="p"/>
                      </m:rPr>
                      <a:rPr lang="en-US" altLang="zh-CN" sz="2400" b="0" i="0" smtClean="0">
                        <a:latin typeface="Cambria Math" panose="02040503050406030204" pitchFamily="18" charset="0"/>
                      </a:rPr>
                      <m:t>T</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ea typeface="Cambria Math" panose="02040503050406030204" pitchFamily="18" charset="0"/>
                      </a:rPr>
                      <m:t>≈</m:t>
                    </m:r>
                  </m:oMath>
                </a14:m>
                <a:r>
                  <a:rPr lang="zh-CN" altLang="en-US" sz="2400" dirty="0">
                    <a:latin typeface="Book Antiqua" panose="02040602050305030304" pitchFamily="18" charset="0"/>
                  </a:rPr>
                  <a:t>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𝐶𝑎𝑝</m:t>
                        </m:r>
                      </m:e>
                      <m:sub>
                        <m:r>
                          <a:rPr lang="en-US" altLang="zh-CN" sz="2400" b="0" i="1" smtClean="0">
                            <a:latin typeface="Cambria Math" panose="02040503050406030204" pitchFamily="18" charset="0"/>
                          </a:rPr>
                          <m:t>𝑆</m:t>
                        </m:r>
                      </m:sub>
                    </m:sSub>
                  </m:oMath>
                </a14:m>
                <a:endParaRPr lang="zh-CN" altLang="en-US" sz="2400" dirty="0">
                  <a:latin typeface="Book Antiqua" panose="02040602050305030304" pitchFamily="18" charset="0"/>
                </a:endParaRPr>
              </a:p>
            </p:txBody>
          </p:sp>
        </mc:Choice>
        <mc:Fallback xmlns="">
          <p:sp>
            <p:nvSpPr>
              <p:cNvPr id="31" name="文本框 30">
                <a:extLst>
                  <a:ext uri="{FF2B5EF4-FFF2-40B4-BE49-F238E27FC236}">
                    <a16:creationId xmlns:a16="http://schemas.microsoft.com/office/drawing/2014/main" id="{A73191D0-184A-DC4F-94E3-E417856D645B}"/>
                  </a:ext>
                </a:extLst>
              </p:cNvPr>
              <p:cNvSpPr txBox="1">
                <a:spLocks noRot="1" noChangeAspect="1" noMove="1" noResize="1" noEditPoints="1" noAdjustHandles="1" noChangeArrowheads="1" noChangeShapeType="1" noTextEdit="1"/>
              </p:cNvSpPr>
              <p:nvPr/>
            </p:nvSpPr>
            <p:spPr>
              <a:xfrm>
                <a:off x="4863896" y="3447793"/>
                <a:ext cx="5251810" cy="461665"/>
              </a:xfrm>
              <a:prstGeom prst="rect">
                <a:avLst/>
              </a:prstGeom>
              <a:blipFill>
                <a:blip r:embed="rId3"/>
                <a:stretch>
                  <a:fillRect l="-242" b="-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5071EBE-EA95-15D0-5AA1-C1B8F15361BF}"/>
                  </a:ext>
                </a:extLst>
              </p:cNvPr>
              <p:cNvSpPr txBox="1"/>
              <p:nvPr/>
            </p:nvSpPr>
            <p:spPr>
              <a:xfrm>
                <a:off x="4863896" y="3972616"/>
                <a:ext cx="5073317" cy="461665"/>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m:t>
                    </m:r>
                  </m:oMath>
                </a14:m>
                <a:r>
                  <a:rPr lang="en-US" altLang="zh-CN" sz="2400" dirty="0"/>
                  <a:t> </a:t>
                </a:r>
                <a14:m>
                  <m:oMath xmlns:m="http://schemas.openxmlformats.org/officeDocument/2006/math">
                    <m:r>
                      <m:rPr>
                        <m:sty m:val="p"/>
                      </m:rPr>
                      <a:rPr lang="en-US" altLang="zh-CN" sz="2400" b="0" i="0" smtClean="0">
                        <a:latin typeface="Cambria Math" panose="02040503050406030204" pitchFamily="18" charset="0"/>
                      </a:rPr>
                      <m:t>T</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𝐶𝑎𝑝</m:t>
                        </m:r>
                      </m:e>
                      <m:sub>
                        <m:r>
                          <a:rPr lang="en-US" altLang="zh-CN" sz="2400" i="1">
                            <a:latin typeface="Cambria Math" panose="02040503050406030204" pitchFamily="18" charset="0"/>
                          </a:rPr>
                          <m:t>𝑆</m:t>
                        </m:r>
                      </m:sub>
                    </m:sSub>
                  </m:oMath>
                </a14:m>
                <a:endParaRPr lang="zh-CN" altLang="en-US" sz="2400" dirty="0">
                  <a:latin typeface="Book Antiqua" panose="02040602050305030304" pitchFamily="18" charset="0"/>
                </a:endParaRPr>
              </a:p>
            </p:txBody>
          </p:sp>
        </mc:Choice>
        <mc:Fallback xmlns="">
          <p:sp>
            <p:nvSpPr>
              <p:cNvPr id="32" name="文本框 31">
                <a:extLst>
                  <a:ext uri="{FF2B5EF4-FFF2-40B4-BE49-F238E27FC236}">
                    <a16:creationId xmlns:a16="http://schemas.microsoft.com/office/drawing/2014/main" id="{A5071EBE-EA95-15D0-5AA1-C1B8F15361BF}"/>
                  </a:ext>
                </a:extLst>
              </p:cNvPr>
              <p:cNvSpPr txBox="1">
                <a:spLocks noRot="1" noChangeAspect="1" noMove="1" noResize="1" noEditPoints="1" noAdjustHandles="1" noChangeArrowheads="1" noChangeShapeType="1" noTextEdit="1"/>
              </p:cNvSpPr>
              <p:nvPr/>
            </p:nvSpPr>
            <p:spPr>
              <a:xfrm>
                <a:off x="4863896" y="3972616"/>
                <a:ext cx="5073317" cy="461665"/>
              </a:xfrm>
              <a:prstGeom prst="rect">
                <a:avLst/>
              </a:prstGeom>
              <a:blipFill>
                <a:blip r:embed="rId4"/>
                <a:stretch>
                  <a:fillRect l="-250" b="-16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55B5D725-EED2-D841-2CB0-6A608BDE59F8}"/>
                  </a:ext>
                </a:extLst>
              </p:cNvPr>
              <p:cNvSpPr txBox="1"/>
              <p:nvPr/>
            </p:nvSpPr>
            <p:spPr>
              <a:xfrm>
                <a:off x="4863895" y="4785252"/>
                <a:ext cx="5073317" cy="461665"/>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m:t>
                        </m:r>
                      </m:e>
                      <m:sub>
                        <m:r>
                          <a:rPr lang="en-US" altLang="zh-CN" sz="2400" i="1">
                            <a:latin typeface="Cambria Math" panose="02040503050406030204" pitchFamily="18" charset="0"/>
                          </a:rPr>
                          <m:t>𝑡</m:t>
                        </m:r>
                      </m:sub>
                    </m:sSub>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m:t>
                    </m:r>
                  </m:oMath>
                </a14:m>
                <a:r>
                  <a:rPr lang="en-US" altLang="zh-CN" sz="2400" dirty="0"/>
                  <a:t> </a:t>
                </a:r>
                <a14:m>
                  <m:oMath xmlns:m="http://schemas.openxmlformats.org/officeDocument/2006/math">
                    <m:r>
                      <m:rPr>
                        <m:sty m:val="p"/>
                      </m:rPr>
                      <a:rPr lang="en-US" altLang="zh-CN" sz="2400" dirty="0">
                        <a:latin typeface="Cambria Math" panose="02040503050406030204" pitchFamily="18" charset="0"/>
                      </a:rPr>
                      <m:t>P</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𝐶𝑎𝑝</m:t>
                        </m:r>
                      </m:e>
                      <m:sub>
                        <m:r>
                          <a:rPr lang="en-US" altLang="zh-CN" sz="2400" i="1">
                            <a:latin typeface="Cambria Math" panose="02040503050406030204" pitchFamily="18" charset="0"/>
                          </a:rPr>
                          <m:t>𝑆</m:t>
                        </m:r>
                      </m:sub>
                    </m:sSub>
                  </m:oMath>
                </a14:m>
                <a:endParaRPr lang="zh-CN" altLang="en-US" sz="2400" dirty="0">
                  <a:latin typeface="Book Antiqua" panose="02040602050305030304" pitchFamily="18" charset="0"/>
                </a:endParaRPr>
              </a:p>
            </p:txBody>
          </p:sp>
        </mc:Choice>
        <mc:Fallback xmlns="">
          <p:sp>
            <p:nvSpPr>
              <p:cNvPr id="33" name="文本框 32">
                <a:extLst>
                  <a:ext uri="{FF2B5EF4-FFF2-40B4-BE49-F238E27FC236}">
                    <a16:creationId xmlns:a16="http://schemas.microsoft.com/office/drawing/2014/main" id="{55B5D725-EED2-D841-2CB0-6A608BDE59F8}"/>
                  </a:ext>
                </a:extLst>
              </p:cNvPr>
              <p:cNvSpPr txBox="1">
                <a:spLocks noRot="1" noChangeAspect="1" noMove="1" noResize="1" noEditPoints="1" noAdjustHandles="1" noChangeArrowheads="1" noChangeShapeType="1" noTextEdit="1"/>
              </p:cNvSpPr>
              <p:nvPr/>
            </p:nvSpPr>
            <p:spPr>
              <a:xfrm>
                <a:off x="4863895" y="4785252"/>
                <a:ext cx="5073317" cy="461665"/>
              </a:xfrm>
              <a:prstGeom prst="rect">
                <a:avLst/>
              </a:prstGeom>
              <a:blipFill>
                <a:blip r:embed="rId5"/>
                <a:stretch>
                  <a:fillRect l="-250" b="-13158"/>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666B505D-62F7-A456-A42F-02AA2F2F9BF3}"/>
              </a:ext>
            </a:extLst>
          </p:cNvPr>
          <p:cNvSpPr txBox="1"/>
          <p:nvPr/>
        </p:nvSpPr>
        <p:spPr>
          <a:xfrm>
            <a:off x="6552329" y="4330643"/>
            <a:ext cx="492443" cy="461665"/>
          </a:xfrm>
          <a:prstGeom prst="rect">
            <a:avLst/>
          </a:prstGeom>
          <a:noFill/>
        </p:spPr>
        <p:txBody>
          <a:bodyPr wrap="none" rtlCol="0">
            <a:spAutoFit/>
          </a:bodyPr>
          <a:lstStyle/>
          <a:p>
            <a:r>
              <a:rPr kumimoji="1" lang="en-US" altLang="zh-CN" sz="2400" dirty="0">
                <a:latin typeface="Book Antiqua" panose="02040602050305030304" pitchFamily="18" charset="0"/>
              </a:rPr>
              <a:t>…</a:t>
            </a:r>
            <a:endParaRPr kumimoji="1" lang="zh-CN" altLang="en-US" sz="2400" dirty="0">
              <a:latin typeface="Book Antiqua" panose="02040602050305030304" pitchFamily="18" charset="0"/>
            </a:endParaRPr>
          </a:p>
        </p:txBody>
      </p:sp>
      <p:sp>
        <p:nvSpPr>
          <p:cNvPr id="35" name="下箭头 34">
            <a:extLst>
              <a:ext uri="{FF2B5EF4-FFF2-40B4-BE49-F238E27FC236}">
                <a16:creationId xmlns:a16="http://schemas.microsoft.com/office/drawing/2014/main" id="{D1B998BE-BB3C-46A1-CB9B-9A20A6DC3304}"/>
              </a:ext>
            </a:extLst>
          </p:cNvPr>
          <p:cNvSpPr/>
          <p:nvPr/>
        </p:nvSpPr>
        <p:spPr>
          <a:xfrm rot="16200000">
            <a:off x="4020822" y="4080476"/>
            <a:ext cx="351471" cy="55587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id="{93787DAD-0A92-F090-285F-5D33E32E146F}"/>
              </a:ext>
            </a:extLst>
          </p:cNvPr>
          <p:cNvSpPr txBox="1"/>
          <p:nvPr/>
        </p:nvSpPr>
        <p:spPr>
          <a:xfrm>
            <a:off x="4863895" y="2941705"/>
            <a:ext cx="5251810" cy="461665"/>
          </a:xfrm>
          <a:prstGeom prst="rect">
            <a:avLst/>
          </a:prstGeom>
          <a:noFill/>
        </p:spPr>
        <p:txBody>
          <a:bodyPr wrap="square">
            <a:spAutoFit/>
          </a:bodyPr>
          <a:lstStyle/>
          <a:p>
            <a:r>
              <a:rPr lang="en-US" altLang="zh-CN" sz="2400" dirty="0">
                <a:latin typeface="Book Antiqua" panose="02040602050305030304" pitchFamily="18" charset="0"/>
              </a:rPr>
              <a:t>GEMM:</a:t>
            </a:r>
            <a:endParaRPr lang="zh-CN" altLang="en-US" sz="2400" dirty="0">
              <a:latin typeface="Book Antiqua" panose="02040602050305030304" pitchFamily="18" charset="0"/>
            </a:endParaRPr>
          </a:p>
        </p:txBody>
      </p:sp>
    </p:spTree>
    <p:extLst>
      <p:ext uri="{BB962C8B-B14F-4D97-AF65-F5344CB8AC3E}">
        <p14:creationId xmlns:p14="http://schemas.microsoft.com/office/powerpoint/2010/main" val="402981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vdla · GitHub">
            <a:extLst>
              <a:ext uri="{FF2B5EF4-FFF2-40B4-BE49-F238E27FC236}">
                <a16:creationId xmlns:a16="http://schemas.microsoft.com/office/drawing/2014/main" id="{161661E5-31F7-4C9A-97E4-35F68EA9B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674" y="2673682"/>
            <a:ext cx="1335675" cy="133567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01CB3FD7-4ACE-45DB-9CC9-665FA251BA4C}"/>
              </a:ext>
            </a:extLst>
          </p:cNvPr>
          <p:cNvPicPr>
            <a:picLocks noChangeAspect="1"/>
          </p:cNvPicPr>
          <p:nvPr/>
        </p:nvPicPr>
        <p:blipFill>
          <a:blip r:embed="rId4"/>
          <a:stretch>
            <a:fillRect/>
          </a:stretch>
        </p:blipFill>
        <p:spPr>
          <a:xfrm>
            <a:off x="8728159" y="2667520"/>
            <a:ext cx="1740634" cy="1341837"/>
          </a:xfrm>
          <a:prstGeom prst="rect">
            <a:avLst/>
          </a:prstGeom>
        </p:spPr>
      </p:pic>
      <p:pic>
        <p:nvPicPr>
          <p:cNvPr id="10" name="Picture 4" descr="Eyeriss Project">
            <a:extLst>
              <a:ext uri="{FF2B5EF4-FFF2-40B4-BE49-F238E27FC236}">
                <a16:creationId xmlns:a16="http://schemas.microsoft.com/office/drawing/2014/main" id="{BC3543F9-03A1-40A6-95B4-B27B3BD60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674" y="4362526"/>
            <a:ext cx="1335675" cy="134595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0461407-2F39-450C-83A3-031F18455CD8}"/>
              </a:ext>
            </a:extLst>
          </p:cNvPr>
          <p:cNvPicPr>
            <a:picLocks noChangeAspect="1"/>
          </p:cNvPicPr>
          <p:nvPr/>
        </p:nvPicPr>
        <p:blipFill>
          <a:blip r:embed="rId6"/>
          <a:stretch>
            <a:fillRect/>
          </a:stretch>
        </p:blipFill>
        <p:spPr>
          <a:xfrm>
            <a:off x="8728159" y="4416412"/>
            <a:ext cx="1740634" cy="1238183"/>
          </a:xfrm>
          <a:prstGeom prst="rect">
            <a:avLst/>
          </a:prstGeom>
        </p:spPr>
      </p:pic>
      <p:sp>
        <p:nvSpPr>
          <p:cNvPr id="15" name="文本框 14">
            <a:extLst>
              <a:ext uri="{FF2B5EF4-FFF2-40B4-BE49-F238E27FC236}">
                <a16:creationId xmlns:a16="http://schemas.microsoft.com/office/drawing/2014/main" id="{30160625-F6AD-481C-9692-3141701CF126}"/>
              </a:ext>
            </a:extLst>
          </p:cNvPr>
          <p:cNvSpPr txBox="1"/>
          <p:nvPr/>
        </p:nvSpPr>
        <p:spPr>
          <a:xfrm>
            <a:off x="7155765" y="5619036"/>
            <a:ext cx="1335675" cy="461665"/>
          </a:xfrm>
          <a:prstGeom prst="rect">
            <a:avLst/>
          </a:prstGeom>
          <a:noFill/>
        </p:spPr>
        <p:txBody>
          <a:bodyPr wrap="square" rtlCol="0">
            <a:spAutoFit/>
          </a:bodyPr>
          <a:lstStyle/>
          <a:p>
            <a:pPr algn="ctr"/>
            <a:r>
              <a:rPr lang="en-US" altLang="zh-CN" sz="2400" dirty="0" err="1">
                <a:latin typeface="Book Antiqua" panose="02040602050305030304" pitchFamily="18" charset="0"/>
                <a:cs typeface="Times New Roman" panose="02020603050405020304" pitchFamily="18" charset="0"/>
              </a:rPr>
              <a:t>Eyeriss</a:t>
            </a:r>
            <a:endParaRPr lang="zh-CN" altLang="en-US" sz="4000" dirty="0">
              <a:latin typeface="Book Antiqua" panose="0204060205030503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40DFC086-A3EB-4A78-8777-100BB85FE08E}"/>
              </a:ext>
            </a:extLst>
          </p:cNvPr>
          <p:cNvSpPr txBox="1"/>
          <p:nvPr/>
        </p:nvSpPr>
        <p:spPr>
          <a:xfrm>
            <a:off x="8728159" y="5619036"/>
            <a:ext cx="1740633" cy="461665"/>
          </a:xfrm>
          <a:prstGeom prst="rect">
            <a:avLst/>
          </a:prstGeom>
          <a:noFill/>
        </p:spPr>
        <p:txBody>
          <a:bodyPr wrap="square" rtlCol="0">
            <a:spAutoFit/>
          </a:bodyPr>
          <a:lstStyle/>
          <a:p>
            <a:pPr algn="ctr"/>
            <a:r>
              <a:rPr lang="en-US" altLang="zh-CN" sz="2400" dirty="0">
                <a:latin typeface="Book Antiqua" panose="02040602050305030304" pitchFamily="18" charset="0"/>
                <a:cs typeface="Times New Roman" panose="02020603050405020304" pitchFamily="18" charset="0"/>
              </a:rPr>
              <a:t>Simba</a:t>
            </a:r>
            <a:endParaRPr lang="zh-CN" altLang="en-US" sz="4000" dirty="0">
              <a:latin typeface="Book Antiqua" panose="0204060205030503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8060EFB0-D73A-4742-840A-32976E17EE98}"/>
              </a:ext>
            </a:extLst>
          </p:cNvPr>
          <p:cNvSpPr/>
          <p:nvPr/>
        </p:nvSpPr>
        <p:spPr>
          <a:xfrm>
            <a:off x="7053699" y="1226368"/>
            <a:ext cx="4363738" cy="830997"/>
          </a:xfrm>
          <a:prstGeom prst="rect">
            <a:avLst/>
          </a:prstGeom>
        </p:spPr>
        <p:txBody>
          <a:bodyPr wrap="square">
            <a:spAutoFit/>
          </a:bodyPr>
          <a:lstStyle/>
          <a:p>
            <a:r>
              <a:rPr lang="en-US" altLang="zh-CN" sz="2400" dirty="0">
                <a:latin typeface="Book Antiqua" panose="02040602050305030304" pitchFamily="18" charset="0"/>
              </a:rPr>
              <a:t>Hardware specialization ushers in a golden age.</a:t>
            </a:r>
            <a:endParaRPr lang="zh-CN" altLang="en-US" sz="2400" dirty="0">
              <a:latin typeface="Book Antiqua" panose="02040602050305030304" pitchFamily="18" charset="0"/>
            </a:endParaRPr>
          </a:p>
        </p:txBody>
      </p:sp>
      <p:pic>
        <p:nvPicPr>
          <p:cNvPr id="19" name="Picture 10" descr="Improved three-week weather forecasts could save lives from disaster">
            <a:extLst>
              <a:ext uri="{FF2B5EF4-FFF2-40B4-BE49-F238E27FC236}">
                <a16:creationId xmlns:a16="http://schemas.microsoft.com/office/drawing/2014/main" id="{2636D9CF-8CFE-47D2-BCFD-87F76EA05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372" y="4074206"/>
            <a:ext cx="1740634" cy="1518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简单免费的NLP自然语言处理API调用- 极诣数字营销">
            <a:extLst>
              <a:ext uri="{FF2B5EF4-FFF2-40B4-BE49-F238E27FC236}">
                <a16:creationId xmlns:a16="http://schemas.microsoft.com/office/drawing/2014/main" id="{4357A6B2-1C43-4E33-BE04-4A7B67CE85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6830" y="2632772"/>
            <a:ext cx="2012770" cy="134352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8D4A247E-7718-42E2-B799-719C1723CB30}"/>
              </a:ext>
            </a:extLst>
          </p:cNvPr>
          <p:cNvPicPr>
            <a:picLocks noChangeAspect="1"/>
          </p:cNvPicPr>
          <p:nvPr/>
        </p:nvPicPr>
        <p:blipFill>
          <a:blip r:embed="rId9"/>
          <a:stretch>
            <a:fillRect/>
          </a:stretch>
        </p:blipFill>
        <p:spPr>
          <a:xfrm>
            <a:off x="1493372" y="2644585"/>
            <a:ext cx="1740634" cy="1352257"/>
          </a:xfrm>
          <a:prstGeom prst="rect">
            <a:avLst/>
          </a:prstGeom>
        </p:spPr>
      </p:pic>
      <p:pic>
        <p:nvPicPr>
          <p:cNvPr id="17" name="图片 16">
            <a:extLst>
              <a:ext uri="{FF2B5EF4-FFF2-40B4-BE49-F238E27FC236}">
                <a16:creationId xmlns:a16="http://schemas.microsoft.com/office/drawing/2014/main" id="{1068AA63-53FB-4134-9D1E-899FA191A9BB}"/>
              </a:ext>
            </a:extLst>
          </p:cNvPr>
          <p:cNvPicPr>
            <a:picLocks noChangeAspect="1"/>
          </p:cNvPicPr>
          <p:nvPr/>
        </p:nvPicPr>
        <p:blipFill>
          <a:blip r:embed="rId10"/>
          <a:stretch>
            <a:fillRect/>
          </a:stretch>
        </p:blipFill>
        <p:spPr>
          <a:xfrm>
            <a:off x="3306829" y="4076734"/>
            <a:ext cx="1818155" cy="1511244"/>
          </a:xfrm>
          <a:prstGeom prst="rect">
            <a:avLst/>
          </a:prstGeom>
        </p:spPr>
      </p:pic>
      <p:sp>
        <p:nvSpPr>
          <p:cNvPr id="7" name="矩形 6">
            <a:extLst>
              <a:ext uri="{FF2B5EF4-FFF2-40B4-BE49-F238E27FC236}">
                <a16:creationId xmlns:a16="http://schemas.microsoft.com/office/drawing/2014/main" id="{7EFA06D5-4C98-443B-A1C1-1A72ED82C863}"/>
              </a:ext>
            </a:extLst>
          </p:cNvPr>
          <p:cNvSpPr/>
          <p:nvPr/>
        </p:nvSpPr>
        <p:spPr>
          <a:xfrm>
            <a:off x="887011" y="1226368"/>
            <a:ext cx="4949827" cy="830997"/>
          </a:xfrm>
          <a:prstGeom prst="rect">
            <a:avLst/>
          </a:prstGeom>
        </p:spPr>
        <p:txBody>
          <a:bodyPr wrap="square">
            <a:spAutoFit/>
          </a:bodyPr>
          <a:lstStyle/>
          <a:p>
            <a:r>
              <a:rPr lang="en-US" altLang="zh-CN" sz="2400" dirty="0">
                <a:latin typeface="Book Antiqua" panose="02040602050305030304" pitchFamily="18" charset="0"/>
              </a:rPr>
              <a:t>Tensor computations play a crucial role in various applications.</a:t>
            </a:r>
            <a:endParaRPr lang="zh-CN" altLang="en-US" sz="2400" dirty="0">
              <a:latin typeface="Book Antiqua" panose="02040602050305030304" pitchFamily="18" charset="0"/>
            </a:endParaRPr>
          </a:p>
        </p:txBody>
      </p:sp>
      <p:sp>
        <p:nvSpPr>
          <p:cNvPr id="20" name="文本框 19">
            <a:extLst>
              <a:ext uri="{FF2B5EF4-FFF2-40B4-BE49-F238E27FC236}">
                <a16:creationId xmlns:a16="http://schemas.microsoft.com/office/drawing/2014/main" id="{BBC5E7CB-6314-4B8B-9857-F6515CFB8BC7}"/>
              </a:ext>
            </a:extLst>
          </p:cNvPr>
          <p:cNvSpPr txBox="1"/>
          <p:nvPr/>
        </p:nvSpPr>
        <p:spPr>
          <a:xfrm>
            <a:off x="1493371" y="5580107"/>
            <a:ext cx="1740636" cy="830997"/>
          </a:xfrm>
          <a:prstGeom prst="rect">
            <a:avLst/>
          </a:prstGeom>
          <a:noFill/>
        </p:spPr>
        <p:txBody>
          <a:bodyPr wrap="square">
            <a:spAutoFit/>
          </a:bodyPr>
          <a:lstStyle/>
          <a:p>
            <a:pPr algn="ctr"/>
            <a:r>
              <a:rPr lang="en-US" altLang="zh-CN" sz="2400" dirty="0">
                <a:latin typeface="Book Antiqua" panose="02040602050305030304" pitchFamily="18" charset="0"/>
              </a:rPr>
              <a:t>W</a:t>
            </a:r>
            <a:r>
              <a:rPr lang="zh-CN" altLang="en-US" sz="2400" dirty="0">
                <a:latin typeface="Book Antiqua" panose="02040602050305030304" pitchFamily="18" charset="0"/>
              </a:rPr>
              <a:t>eather </a:t>
            </a:r>
            <a:endParaRPr lang="en-US" altLang="zh-CN" sz="2400" dirty="0">
              <a:latin typeface="Book Antiqua" panose="02040602050305030304" pitchFamily="18" charset="0"/>
            </a:endParaRPr>
          </a:p>
          <a:p>
            <a:pPr algn="ctr"/>
            <a:r>
              <a:rPr lang="en-US" altLang="zh-CN" sz="2400" dirty="0">
                <a:latin typeface="Book Antiqua" panose="02040602050305030304" pitchFamily="18" charset="0"/>
              </a:rPr>
              <a:t>F</a:t>
            </a:r>
            <a:r>
              <a:rPr lang="zh-CN" altLang="en-US" sz="2400" dirty="0">
                <a:latin typeface="Book Antiqua" panose="02040602050305030304" pitchFamily="18" charset="0"/>
              </a:rPr>
              <a:t>orecasting</a:t>
            </a:r>
          </a:p>
        </p:txBody>
      </p:sp>
      <p:sp>
        <p:nvSpPr>
          <p:cNvPr id="21" name="文本框 20">
            <a:extLst>
              <a:ext uri="{FF2B5EF4-FFF2-40B4-BE49-F238E27FC236}">
                <a16:creationId xmlns:a16="http://schemas.microsoft.com/office/drawing/2014/main" id="{D57E33BD-F4B0-46B7-BC31-72BF7874DB06}"/>
              </a:ext>
            </a:extLst>
          </p:cNvPr>
          <p:cNvSpPr txBox="1"/>
          <p:nvPr/>
        </p:nvSpPr>
        <p:spPr>
          <a:xfrm>
            <a:off x="3490260" y="5644765"/>
            <a:ext cx="3401857" cy="461665"/>
          </a:xfrm>
          <a:prstGeom prst="rect">
            <a:avLst/>
          </a:prstGeom>
          <a:noFill/>
        </p:spPr>
        <p:txBody>
          <a:bodyPr wrap="square">
            <a:spAutoFit/>
          </a:bodyPr>
          <a:lstStyle/>
          <a:p>
            <a:r>
              <a:rPr lang="en-US" altLang="zh-CN" sz="2400" dirty="0">
                <a:latin typeface="Book Antiqua" panose="02040602050305030304" pitchFamily="18" charset="0"/>
              </a:rPr>
              <a:t>Healthcare</a:t>
            </a:r>
            <a:endParaRPr lang="zh-CN" altLang="en-US" sz="2400" dirty="0">
              <a:latin typeface="Book Antiqua" panose="02040602050305030304" pitchFamily="18" charset="0"/>
            </a:endParaRPr>
          </a:p>
        </p:txBody>
      </p:sp>
      <p:sp>
        <p:nvSpPr>
          <p:cNvPr id="4" name="文本框 3">
            <a:extLst>
              <a:ext uri="{FF2B5EF4-FFF2-40B4-BE49-F238E27FC236}">
                <a16:creationId xmlns:a16="http://schemas.microsoft.com/office/drawing/2014/main" id="{A41F66AE-9549-678D-D379-E493A5A85055}"/>
              </a:ext>
            </a:extLst>
          </p:cNvPr>
          <p:cNvSpPr txBox="1"/>
          <p:nvPr/>
        </p:nvSpPr>
        <p:spPr>
          <a:xfrm>
            <a:off x="402562" y="293674"/>
            <a:ext cx="12756847"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Background</a:t>
            </a:r>
            <a:endParaRPr lang="en-US" altLang="zh-CN" sz="3200" dirty="0">
              <a:latin typeface="Book Antiqua" panose="02040602050305030304" pitchFamily="18" charset="0"/>
            </a:endParaRPr>
          </a:p>
        </p:txBody>
      </p:sp>
      <p:sp>
        <p:nvSpPr>
          <p:cNvPr id="8" name="矩形 7">
            <a:extLst>
              <a:ext uri="{FF2B5EF4-FFF2-40B4-BE49-F238E27FC236}">
                <a16:creationId xmlns:a16="http://schemas.microsoft.com/office/drawing/2014/main" id="{3FC8EC58-45E1-1969-BC0D-22C941460020}"/>
              </a:ext>
            </a:extLst>
          </p:cNvPr>
          <p:cNvSpPr/>
          <p:nvPr/>
        </p:nvSpPr>
        <p:spPr>
          <a:xfrm>
            <a:off x="1493370" y="2210483"/>
            <a:ext cx="1740636" cy="461665"/>
          </a:xfrm>
          <a:prstGeom prst="rect">
            <a:avLst/>
          </a:prstGeom>
        </p:spPr>
        <p:txBody>
          <a:bodyPr wrap="square">
            <a:spAutoFit/>
          </a:bodyPr>
          <a:lstStyle/>
          <a:p>
            <a:pPr algn="ctr"/>
            <a:r>
              <a:rPr lang="en-US" altLang="zh-CN" sz="2400" dirty="0">
                <a:latin typeface="Book Antiqua" panose="02040602050305030304" pitchFamily="18" charset="0"/>
              </a:rPr>
              <a:t>CV</a:t>
            </a:r>
            <a:endParaRPr lang="zh-CN" altLang="en-US" sz="2400" dirty="0">
              <a:latin typeface="Book Antiqua" panose="02040602050305030304" pitchFamily="18" charset="0"/>
            </a:endParaRPr>
          </a:p>
        </p:txBody>
      </p:sp>
      <p:sp>
        <p:nvSpPr>
          <p:cNvPr id="9" name="矩形 8">
            <a:extLst>
              <a:ext uri="{FF2B5EF4-FFF2-40B4-BE49-F238E27FC236}">
                <a16:creationId xmlns:a16="http://schemas.microsoft.com/office/drawing/2014/main" id="{3D834597-892B-0671-6262-0DD8F42BCC4F}"/>
              </a:ext>
            </a:extLst>
          </p:cNvPr>
          <p:cNvSpPr/>
          <p:nvPr/>
        </p:nvSpPr>
        <p:spPr>
          <a:xfrm>
            <a:off x="3458176" y="2210483"/>
            <a:ext cx="1740636" cy="461665"/>
          </a:xfrm>
          <a:prstGeom prst="rect">
            <a:avLst/>
          </a:prstGeom>
        </p:spPr>
        <p:txBody>
          <a:bodyPr wrap="square">
            <a:spAutoFit/>
          </a:bodyPr>
          <a:lstStyle/>
          <a:p>
            <a:pPr algn="ctr"/>
            <a:r>
              <a:rPr lang="en-US" altLang="zh-CN" sz="2400" dirty="0">
                <a:latin typeface="Book Antiqua" panose="02040602050305030304" pitchFamily="18" charset="0"/>
              </a:rPr>
              <a:t>NLP</a:t>
            </a:r>
            <a:endParaRPr lang="zh-CN" altLang="en-US" sz="2400" dirty="0">
              <a:latin typeface="Book Antiqua" panose="02040602050305030304" pitchFamily="18" charset="0"/>
            </a:endParaRPr>
          </a:p>
        </p:txBody>
      </p:sp>
      <p:sp>
        <p:nvSpPr>
          <p:cNvPr id="11" name="虚尾箭头 10">
            <a:extLst>
              <a:ext uri="{FF2B5EF4-FFF2-40B4-BE49-F238E27FC236}">
                <a16:creationId xmlns:a16="http://schemas.microsoft.com/office/drawing/2014/main" id="{7B98E67F-3551-4541-824B-35648270E321}"/>
              </a:ext>
            </a:extLst>
          </p:cNvPr>
          <p:cNvSpPr/>
          <p:nvPr/>
        </p:nvSpPr>
        <p:spPr>
          <a:xfrm>
            <a:off x="5678917" y="3649691"/>
            <a:ext cx="1010652" cy="514514"/>
          </a:xfrm>
          <a:prstGeom prst="stripedRightArrow">
            <a:avLst/>
          </a:prstGeom>
          <a:noFill/>
          <a:ln w="25400">
            <a:solidFill>
              <a:srgbClr val="287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1608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Automatic program tuner</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1283160"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Transformer-based Exploration: each tensor program is regarded as a language sequence while the tunable parameters are regarded as tokens. </a:t>
            </a:r>
          </a:p>
        </p:txBody>
      </p:sp>
      <p:sp>
        <p:nvSpPr>
          <p:cNvPr id="3" name="矩形: 圆角 4">
            <a:extLst>
              <a:ext uri="{FF2B5EF4-FFF2-40B4-BE49-F238E27FC236}">
                <a16:creationId xmlns:a16="http://schemas.microsoft.com/office/drawing/2014/main" id="{861707B5-DD67-5901-36EC-645FF85F7D3B}"/>
              </a:ext>
            </a:extLst>
          </p:cNvPr>
          <p:cNvSpPr/>
          <p:nvPr/>
        </p:nvSpPr>
        <p:spPr>
          <a:xfrm rot="5400000">
            <a:off x="2531602" y="2216804"/>
            <a:ext cx="700013" cy="3400059"/>
          </a:xfrm>
          <a:prstGeom prst="roundRect">
            <a:avLst>
              <a:gd name="adj" fmla="val 281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3">
            <a:extLst>
              <a:ext uri="{FF2B5EF4-FFF2-40B4-BE49-F238E27FC236}">
                <a16:creationId xmlns:a16="http://schemas.microsoft.com/office/drawing/2014/main" id="{2E4C6830-DD6E-2CBE-93E4-4C1ACC6EDA39}"/>
              </a:ext>
            </a:extLst>
          </p:cNvPr>
          <p:cNvSpPr/>
          <p:nvPr/>
        </p:nvSpPr>
        <p:spPr>
          <a:xfrm>
            <a:off x="1347530" y="3674740"/>
            <a:ext cx="1341242" cy="54031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Multi-head</a:t>
            </a:r>
          </a:p>
          <a:p>
            <a:pPr algn="ctr"/>
            <a:r>
              <a:rPr lang="en-US" altLang="zh-CN" dirty="0">
                <a:solidFill>
                  <a:schemeClr val="tx1"/>
                </a:solidFill>
                <a:latin typeface="Times New Roman" panose="02020603050405020304" pitchFamily="18" charset="0"/>
                <a:cs typeface="Times New Roman" panose="02020603050405020304" pitchFamily="18" charset="0"/>
              </a:rPr>
              <a:t>attention</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7" name="直接箭头连接符 42">
            <a:extLst>
              <a:ext uri="{FF2B5EF4-FFF2-40B4-BE49-F238E27FC236}">
                <a16:creationId xmlns:a16="http://schemas.microsoft.com/office/drawing/2014/main" id="{BDA40F5D-B852-2147-6859-6C2F14037FA4}"/>
              </a:ext>
            </a:extLst>
          </p:cNvPr>
          <p:cNvCxnSpPr>
            <a:cxnSpLocks/>
            <a:stCxn id="8" idx="2"/>
            <a:endCxn id="9" idx="0"/>
          </p:cNvCxnSpPr>
          <p:nvPr/>
        </p:nvCxnSpPr>
        <p:spPr>
          <a:xfrm>
            <a:off x="2881614" y="2701612"/>
            <a:ext cx="5" cy="29720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矩形: 圆角 36">
            <a:extLst>
              <a:ext uri="{FF2B5EF4-FFF2-40B4-BE49-F238E27FC236}">
                <a16:creationId xmlns:a16="http://schemas.microsoft.com/office/drawing/2014/main" id="{F068F246-3D27-BEF7-6CC5-87CC957AAB16}"/>
              </a:ext>
            </a:extLst>
          </p:cNvPr>
          <p:cNvSpPr/>
          <p:nvPr/>
        </p:nvSpPr>
        <p:spPr>
          <a:xfrm>
            <a:off x="1181585" y="2402354"/>
            <a:ext cx="3400058" cy="299258"/>
          </a:xfrm>
          <a:prstGeom prst="roundRect">
            <a:avLst>
              <a:gd name="adj" fmla="val 797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solidFill>
                  <a:schemeClr val="tx1"/>
                </a:solidFill>
                <a:latin typeface="Times New Roman" panose="02020603050405020304" pitchFamily="18" charset="0"/>
                <a:cs typeface="Times New Roman" panose="02020603050405020304" pitchFamily="18" charset="0"/>
              </a:rPr>
              <a:t>Sequence 𝑋</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of</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Tensor</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Program</a:t>
            </a:r>
          </a:p>
        </p:txBody>
      </p:sp>
      <p:sp>
        <p:nvSpPr>
          <p:cNvPr id="9" name="矩形: 圆角 38">
            <a:extLst>
              <a:ext uri="{FF2B5EF4-FFF2-40B4-BE49-F238E27FC236}">
                <a16:creationId xmlns:a16="http://schemas.microsoft.com/office/drawing/2014/main" id="{2E4EA3AE-3970-3707-B7CA-BD22B70E3CDF}"/>
              </a:ext>
            </a:extLst>
          </p:cNvPr>
          <p:cNvSpPr/>
          <p:nvPr/>
        </p:nvSpPr>
        <p:spPr>
          <a:xfrm>
            <a:off x="1181590" y="2998818"/>
            <a:ext cx="3400058" cy="301782"/>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solidFill>
                  <a:schemeClr val="tx1"/>
                </a:solidFill>
                <a:latin typeface="Times New Roman" panose="02020603050405020304" pitchFamily="18" charset="0"/>
                <a:cs typeface="Times New Roman" panose="02020603050405020304" pitchFamily="18" charset="0"/>
              </a:rPr>
              <a:t> Token embedding</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1" name="直接箭头连接符 9">
            <a:extLst>
              <a:ext uri="{FF2B5EF4-FFF2-40B4-BE49-F238E27FC236}">
                <a16:creationId xmlns:a16="http://schemas.microsoft.com/office/drawing/2014/main" id="{9EDB8694-BBF3-E976-AAFE-D204B30594A2}"/>
              </a:ext>
            </a:extLst>
          </p:cNvPr>
          <p:cNvCxnSpPr>
            <a:cxnSpLocks/>
            <a:stCxn id="5" idx="3"/>
            <a:endCxn id="22" idx="1"/>
          </p:cNvCxnSpPr>
          <p:nvPr/>
        </p:nvCxnSpPr>
        <p:spPr>
          <a:xfrm flipV="1">
            <a:off x="2688772" y="3944269"/>
            <a:ext cx="666077" cy="626"/>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圆角 38">
                <a:extLst>
                  <a:ext uri="{FF2B5EF4-FFF2-40B4-BE49-F238E27FC236}">
                    <a16:creationId xmlns:a16="http://schemas.microsoft.com/office/drawing/2014/main" id="{3B1CA71C-E18B-5440-C146-47919B88246C}"/>
                  </a:ext>
                </a:extLst>
              </p:cNvPr>
              <p:cNvSpPr/>
              <p:nvPr/>
            </p:nvSpPr>
            <p:spPr>
              <a:xfrm>
                <a:off x="402562" y="5483499"/>
                <a:ext cx="1456705" cy="412143"/>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pitchFamily="2" charset="0"/>
                    <a:cs typeface="Times New Roman" panose="02020603050405020304" pitchFamily="18" charset="0"/>
                  </a:rPr>
                  <a:t>Tile</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factor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𝑡</m:t>
                        </m:r>
                      </m:sub>
                    </m:sSub>
                  </m:oMath>
                </a14:m>
                <a:r>
                  <a:rPr lang="en-US" altLang="zh-CN" dirty="0">
                    <a:solidFill>
                      <a:schemeClr val="tx1"/>
                    </a:solidFill>
                    <a:latin typeface="Times" pitchFamily="2" charset="0"/>
                    <a:cs typeface="Times New Roman" panose="02020603050405020304" pitchFamily="18" charset="0"/>
                  </a:rPr>
                  <a:t> </a:t>
                </a:r>
                <a:endParaRPr lang="zh-CN" altLang="en-US" dirty="0">
                  <a:solidFill>
                    <a:schemeClr val="tx1"/>
                  </a:solidFill>
                  <a:latin typeface="Times" pitchFamily="2" charset="0"/>
                  <a:cs typeface="Times New Roman" panose="02020603050405020304" pitchFamily="18" charset="0"/>
                </a:endParaRPr>
              </a:p>
            </p:txBody>
          </p:sp>
        </mc:Choice>
        <mc:Fallback xmlns="">
          <p:sp>
            <p:nvSpPr>
              <p:cNvPr id="13" name="矩形: 圆角 38">
                <a:extLst>
                  <a:ext uri="{FF2B5EF4-FFF2-40B4-BE49-F238E27FC236}">
                    <a16:creationId xmlns:a16="http://schemas.microsoft.com/office/drawing/2014/main" id="{3B1CA71C-E18B-5440-C146-47919B88246C}"/>
                  </a:ext>
                </a:extLst>
              </p:cNvPr>
              <p:cNvSpPr>
                <a:spLocks noRot="1" noChangeAspect="1" noMove="1" noResize="1" noEditPoints="1" noAdjustHandles="1" noChangeArrowheads="1" noChangeShapeType="1" noTextEdit="1"/>
              </p:cNvSpPr>
              <p:nvPr/>
            </p:nvSpPr>
            <p:spPr>
              <a:xfrm>
                <a:off x="402562" y="5483499"/>
                <a:ext cx="1456705" cy="412143"/>
              </a:xfrm>
              <a:prstGeom prst="roundRect">
                <a:avLst>
                  <a:gd name="adj" fmla="val 10493"/>
                </a:avLst>
              </a:prstGeom>
              <a:blipFill>
                <a:blip r:embed="rId3"/>
                <a:stretch>
                  <a:fillRect l="-1709" b="-11429"/>
                </a:stretch>
              </a:blipFill>
              <a:ln w="19050">
                <a:solidFill>
                  <a:schemeClr val="tx1"/>
                </a:solidFill>
              </a:ln>
            </p:spPr>
            <p:txBody>
              <a:bodyPr/>
              <a:lstStyle/>
              <a:p>
                <a:r>
                  <a:rPr lang="zh-CN" altLang="en-US">
                    <a:noFill/>
                  </a:rPr>
                  <a:t> </a:t>
                </a:r>
              </a:p>
            </p:txBody>
          </p:sp>
        </mc:Fallback>
      </mc:AlternateContent>
      <p:cxnSp>
        <p:nvCxnSpPr>
          <p:cNvPr id="14" name="直接箭头连接符 42">
            <a:extLst>
              <a:ext uri="{FF2B5EF4-FFF2-40B4-BE49-F238E27FC236}">
                <a16:creationId xmlns:a16="http://schemas.microsoft.com/office/drawing/2014/main" id="{6D05EC5E-8907-275E-E128-019CAE4BB472}"/>
              </a:ext>
            </a:extLst>
          </p:cNvPr>
          <p:cNvCxnSpPr>
            <a:cxnSpLocks/>
            <a:stCxn id="19" idx="2"/>
            <a:endCxn id="13" idx="0"/>
          </p:cNvCxnSpPr>
          <p:nvPr/>
        </p:nvCxnSpPr>
        <p:spPr>
          <a:xfrm>
            <a:off x="1129888" y="5176401"/>
            <a:ext cx="1027" cy="30709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接箭头连接符 42">
            <a:extLst>
              <a:ext uri="{FF2B5EF4-FFF2-40B4-BE49-F238E27FC236}">
                <a16:creationId xmlns:a16="http://schemas.microsoft.com/office/drawing/2014/main" id="{D7623C87-088F-921E-72FA-73AB93ED5580}"/>
              </a:ext>
            </a:extLst>
          </p:cNvPr>
          <p:cNvCxnSpPr>
            <a:cxnSpLocks/>
            <a:endCxn id="20" idx="0"/>
          </p:cNvCxnSpPr>
          <p:nvPr/>
        </p:nvCxnSpPr>
        <p:spPr>
          <a:xfrm>
            <a:off x="2857215" y="4266840"/>
            <a:ext cx="5871" cy="3801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连接符: 肘形 24">
            <a:extLst>
              <a:ext uri="{FF2B5EF4-FFF2-40B4-BE49-F238E27FC236}">
                <a16:creationId xmlns:a16="http://schemas.microsoft.com/office/drawing/2014/main" id="{CBA33EB1-D200-3A69-A151-8B8FC58EACCC}"/>
              </a:ext>
            </a:extLst>
          </p:cNvPr>
          <p:cNvCxnSpPr>
            <a:cxnSpLocks/>
          </p:cNvCxnSpPr>
          <p:nvPr/>
        </p:nvCxnSpPr>
        <p:spPr>
          <a:xfrm flipV="1">
            <a:off x="567397" y="5900612"/>
            <a:ext cx="2315822" cy="228323"/>
          </a:xfrm>
          <a:prstGeom prst="bentConnector3">
            <a:avLst>
              <a:gd name="adj1" fmla="val 100316"/>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8" name="连接符: 肘形 24">
            <a:extLst>
              <a:ext uri="{FF2B5EF4-FFF2-40B4-BE49-F238E27FC236}">
                <a16:creationId xmlns:a16="http://schemas.microsoft.com/office/drawing/2014/main" id="{99789648-EB0D-D344-4610-DC93CD561E9C}"/>
              </a:ext>
            </a:extLst>
          </p:cNvPr>
          <p:cNvCxnSpPr>
            <a:cxnSpLocks/>
          </p:cNvCxnSpPr>
          <p:nvPr/>
        </p:nvCxnSpPr>
        <p:spPr>
          <a:xfrm rot="5400000" flipH="1" flipV="1">
            <a:off x="-559824" y="4213226"/>
            <a:ext cx="3343659" cy="50670"/>
          </a:xfrm>
          <a:prstGeom prst="bentConnector4">
            <a:avLst>
              <a:gd name="adj1" fmla="val -6837"/>
              <a:gd name="adj2" fmla="val -1676292"/>
            </a:avLst>
          </a:prstGeom>
          <a:ln w="1905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矩形: 圆角 39">
            <a:extLst>
              <a:ext uri="{FF2B5EF4-FFF2-40B4-BE49-F238E27FC236}">
                <a16:creationId xmlns:a16="http://schemas.microsoft.com/office/drawing/2014/main" id="{534C9006-9D6D-8F8E-DBD5-37E694AB3F02}"/>
              </a:ext>
            </a:extLst>
          </p:cNvPr>
          <p:cNvSpPr/>
          <p:nvPr/>
        </p:nvSpPr>
        <p:spPr>
          <a:xfrm>
            <a:off x="573320" y="4646985"/>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0" name="矩形: 圆角 39">
            <a:extLst>
              <a:ext uri="{FF2B5EF4-FFF2-40B4-BE49-F238E27FC236}">
                <a16:creationId xmlns:a16="http://schemas.microsoft.com/office/drawing/2014/main" id="{342B28E1-FCD0-EA24-5C0E-DC31873413B3}"/>
              </a:ext>
            </a:extLst>
          </p:cNvPr>
          <p:cNvSpPr/>
          <p:nvPr/>
        </p:nvSpPr>
        <p:spPr>
          <a:xfrm>
            <a:off x="2306518" y="4646985"/>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1" name="直接箭头连接符 42">
            <a:extLst>
              <a:ext uri="{FF2B5EF4-FFF2-40B4-BE49-F238E27FC236}">
                <a16:creationId xmlns:a16="http://schemas.microsoft.com/office/drawing/2014/main" id="{C95E0032-2574-A0D7-33D0-2ABBB93A434E}"/>
              </a:ext>
            </a:extLst>
          </p:cNvPr>
          <p:cNvCxnSpPr>
            <a:cxnSpLocks/>
            <a:stCxn id="20" idx="2"/>
            <a:endCxn id="28" idx="0"/>
          </p:cNvCxnSpPr>
          <p:nvPr/>
        </p:nvCxnSpPr>
        <p:spPr>
          <a:xfrm flipH="1">
            <a:off x="2857215" y="5176401"/>
            <a:ext cx="5871" cy="30883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矩形: 圆角 6">
            <a:extLst>
              <a:ext uri="{FF2B5EF4-FFF2-40B4-BE49-F238E27FC236}">
                <a16:creationId xmlns:a16="http://schemas.microsoft.com/office/drawing/2014/main" id="{66E6C382-8873-F933-919E-AC9F3A007AF4}"/>
              </a:ext>
            </a:extLst>
          </p:cNvPr>
          <p:cNvSpPr/>
          <p:nvPr/>
        </p:nvSpPr>
        <p:spPr>
          <a:xfrm>
            <a:off x="3354849" y="3674114"/>
            <a:ext cx="1039781" cy="54031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Feed </a:t>
            </a:r>
          </a:p>
          <a:p>
            <a:pPr algn="ctr"/>
            <a:r>
              <a:rPr lang="en-US" altLang="zh-CN" dirty="0">
                <a:solidFill>
                  <a:schemeClr val="tx1"/>
                </a:solidFill>
                <a:latin typeface="Times New Roman" panose="02020603050405020304" pitchFamily="18" charset="0"/>
                <a:cs typeface="Times New Roman" panose="02020603050405020304" pitchFamily="18" charset="0"/>
              </a:rPr>
              <a:t>forward</a:t>
            </a:r>
          </a:p>
        </p:txBody>
      </p:sp>
      <p:sp>
        <p:nvSpPr>
          <p:cNvPr id="23" name="矩形: 圆角 7">
            <a:extLst>
              <a:ext uri="{FF2B5EF4-FFF2-40B4-BE49-F238E27FC236}">
                <a16:creationId xmlns:a16="http://schemas.microsoft.com/office/drawing/2014/main" id="{D904AA2F-6900-63BA-0412-678D21D5EB24}"/>
              </a:ext>
            </a:extLst>
          </p:cNvPr>
          <p:cNvSpPr/>
          <p:nvPr/>
        </p:nvSpPr>
        <p:spPr>
          <a:xfrm>
            <a:off x="4496503" y="3846101"/>
            <a:ext cx="432095" cy="540149"/>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5" name="矩形: 圆角 39">
            <a:extLst>
              <a:ext uri="{FF2B5EF4-FFF2-40B4-BE49-F238E27FC236}">
                <a16:creationId xmlns:a16="http://schemas.microsoft.com/office/drawing/2014/main" id="{6B31F639-7734-5F69-6499-91EC28CB2AF0}"/>
              </a:ext>
            </a:extLst>
          </p:cNvPr>
          <p:cNvSpPr/>
          <p:nvPr/>
        </p:nvSpPr>
        <p:spPr>
          <a:xfrm>
            <a:off x="4090366" y="4647366"/>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6" name="连接符: 肘形 24">
            <a:extLst>
              <a:ext uri="{FF2B5EF4-FFF2-40B4-BE49-F238E27FC236}">
                <a16:creationId xmlns:a16="http://schemas.microsoft.com/office/drawing/2014/main" id="{E6C760EC-5953-0A88-07E1-531DA8DBAADA}"/>
              </a:ext>
            </a:extLst>
          </p:cNvPr>
          <p:cNvCxnSpPr>
            <a:cxnSpLocks/>
            <a:endCxn id="19" idx="0"/>
          </p:cNvCxnSpPr>
          <p:nvPr/>
        </p:nvCxnSpPr>
        <p:spPr>
          <a:xfrm rot="10800000" flipV="1">
            <a:off x="1129872" y="4402508"/>
            <a:ext cx="2493012" cy="244503"/>
          </a:xfrm>
          <a:prstGeom prst="bentConnector2">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24">
            <a:extLst>
              <a:ext uri="{FF2B5EF4-FFF2-40B4-BE49-F238E27FC236}">
                <a16:creationId xmlns:a16="http://schemas.microsoft.com/office/drawing/2014/main" id="{50767366-638A-4484-CA3C-BA3E83287F35}"/>
              </a:ext>
            </a:extLst>
          </p:cNvPr>
          <p:cNvCxnSpPr>
            <a:cxnSpLocks/>
            <a:endCxn id="25" idx="0"/>
          </p:cNvCxnSpPr>
          <p:nvPr/>
        </p:nvCxnSpPr>
        <p:spPr>
          <a:xfrm>
            <a:off x="2173483" y="4402862"/>
            <a:ext cx="2473434" cy="244504"/>
          </a:xfrm>
          <a:prstGeom prst="bentConnector2">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矩形: 圆角 38">
            <a:extLst>
              <a:ext uri="{FF2B5EF4-FFF2-40B4-BE49-F238E27FC236}">
                <a16:creationId xmlns:a16="http://schemas.microsoft.com/office/drawing/2014/main" id="{D70D6C47-34FA-EC12-2999-7CD144B416AD}"/>
              </a:ext>
            </a:extLst>
          </p:cNvPr>
          <p:cNvSpPr/>
          <p:nvPr/>
        </p:nvSpPr>
        <p:spPr>
          <a:xfrm>
            <a:off x="1992191" y="5485237"/>
            <a:ext cx="1730047" cy="410388"/>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矩形: 圆角 38">
                <a:extLst>
                  <a:ext uri="{FF2B5EF4-FFF2-40B4-BE49-F238E27FC236}">
                    <a16:creationId xmlns:a16="http://schemas.microsoft.com/office/drawing/2014/main" id="{C5209784-17DE-35D5-26F6-3A829CF91EFF}"/>
                  </a:ext>
                </a:extLst>
              </p:cNvPr>
              <p:cNvSpPr/>
              <p:nvPr/>
            </p:nvSpPr>
            <p:spPr>
              <a:xfrm>
                <a:off x="3867272" y="5485256"/>
                <a:ext cx="1554043" cy="410389"/>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pitchFamily="2" charset="0"/>
                    <a:cs typeface="Times New Roman" panose="02020603050405020304" pitchFamily="18" charset="0"/>
                  </a:rPr>
                  <a:t>Loop</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order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𝑑</m:t>
                        </m:r>
                      </m:sub>
                    </m:sSub>
                  </m:oMath>
                </a14:m>
                <a:r>
                  <a:rPr lang="en-US" altLang="zh-CN" dirty="0">
                    <a:solidFill>
                      <a:schemeClr val="tx1"/>
                    </a:solidFill>
                    <a:latin typeface="Times" pitchFamily="2" charset="0"/>
                    <a:cs typeface="Times New Roman" panose="02020603050405020304" pitchFamily="18" charset="0"/>
                  </a:rPr>
                  <a:t> </a:t>
                </a:r>
                <a:endParaRPr lang="zh-CN" altLang="en-US" dirty="0">
                  <a:solidFill>
                    <a:schemeClr val="tx1"/>
                  </a:solidFill>
                  <a:latin typeface="Times" pitchFamily="2" charset="0"/>
                  <a:cs typeface="Times New Roman" panose="02020603050405020304" pitchFamily="18" charset="0"/>
                </a:endParaRPr>
              </a:p>
            </p:txBody>
          </p:sp>
        </mc:Choice>
        <mc:Fallback xmlns="">
          <p:sp>
            <p:nvSpPr>
              <p:cNvPr id="29" name="矩形: 圆角 38">
                <a:extLst>
                  <a:ext uri="{FF2B5EF4-FFF2-40B4-BE49-F238E27FC236}">
                    <a16:creationId xmlns:a16="http://schemas.microsoft.com/office/drawing/2014/main" id="{C5209784-17DE-35D5-26F6-3A829CF91EFF}"/>
                  </a:ext>
                </a:extLst>
              </p:cNvPr>
              <p:cNvSpPr>
                <a:spLocks noRot="1" noChangeAspect="1" noMove="1" noResize="1" noEditPoints="1" noAdjustHandles="1" noChangeArrowheads="1" noChangeShapeType="1" noTextEdit="1"/>
              </p:cNvSpPr>
              <p:nvPr/>
            </p:nvSpPr>
            <p:spPr>
              <a:xfrm>
                <a:off x="3867272" y="5485256"/>
                <a:ext cx="1554043" cy="410389"/>
              </a:xfrm>
              <a:prstGeom prst="roundRect">
                <a:avLst>
                  <a:gd name="adj" fmla="val 10493"/>
                </a:avLst>
              </a:prstGeom>
              <a:blipFill>
                <a:blip r:embed="rId4"/>
                <a:stretch>
                  <a:fillRect l="-1600" b="-11429"/>
                </a:stretch>
              </a:blipFill>
              <a:ln w="19050">
                <a:solidFill>
                  <a:schemeClr val="tx1"/>
                </a:solidFill>
              </a:ln>
            </p:spPr>
            <p:txBody>
              <a:bodyPr/>
              <a:lstStyle/>
              <a:p>
                <a:r>
                  <a:rPr lang="zh-CN" altLang="en-US">
                    <a:noFill/>
                  </a:rPr>
                  <a:t> </a:t>
                </a:r>
              </a:p>
            </p:txBody>
          </p:sp>
        </mc:Fallback>
      </mc:AlternateContent>
      <p:cxnSp>
        <p:nvCxnSpPr>
          <p:cNvPr id="30" name="直接箭头连接符 42">
            <a:extLst>
              <a:ext uri="{FF2B5EF4-FFF2-40B4-BE49-F238E27FC236}">
                <a16:creationId xmlns:a16="http://schemas.microsoft.com/office/drawing/2014/main" id="{1BE6E601-452B-5809-C311-4DBE8EF0F674}"/>
              </a:ext>
            </a:extLst>
          </p:cNvPr>
          <p:cNvCxnSpPr>
            <a:cxnSpLocks/>
            <a:stCxn id="25" idx="2"/>
            <a:endCxn id="29" idx="0"/>
          </p:cNvCxnSpPr>
          <p:nvPr/>
        </p:nvCxnSpPr>
        <p:spPr>
          <a:xfrm flipH="1">
            <a:off x="4644294" y="5176782"/>
            <a:ext cx="2640" cy="30847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连接符: 肘形 24">
            <a:extLst>
              <a:ext uri="{FF2B5EF4-FFF2-40B4-BE49-F238E27FC236}">
                <a16:creationId xmlns:a16="http://schemas.microsoft.com/office/drawing/2014/main" id="{38F35F2A-62A6-C10B-BCD8-A89ABF7E3369}"/>
              </a:ext>
            </a:extLst>
          </p:cNvPr>
          <p:cNvCxnSpPr>
            <a:cxnSpLocks/>
            <a:endCxn id="29" idx="2"/>
          </p:cNvCxnSpPr>
          <p:nvPr/>
        </p:nvCxnSpPr>
        <p:spPr>
          <a:xfrm flipV="1">
            <a:off x="2431690" y="5895645"/>
            <a:ext cx="2212604" cy="233290"/>
          </a:xfrm>
          <a:prstGeom prst="bentConnector2">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2" name="矩形: 圆角 7">
            <a:extLst>
              <a:ext uri="{FF2B5EF4-FFF2-40B4-BE49-F238E27FC236}">
                <a16:creationId xmlns:a16="http://schemas.microsoft.com/office/drawing/2014/main" id="{CC1DF2F1-7CA4-3135-1D51-C344B760E99A}"/>
              </a:ext>
            </a:extLst>
          </p:cNvPr>
          <p:cNvSpPr/>
          <p:nvPr/>
        </p:nvSpPr>
        <p:spPr>
          <a:xfrm>
            <a:off x="4626260" y="3946993"/>
            <a:ext cx="432095" cy="540149"/>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33" name="直接箭头连接符 42">
            <a:extLst>
              <a:ext uri="{FF2B5EF4-FFF2-40B4-BE49-F238E27FC236}">
                <a16:creationId xmlns:a16="http://schemas.microsoft.com/office/drawing/2014/main" id="{FFA95577-A8BF-A731-F5FC-C7D5A2BE976A}"/>
              </a:ext>
            </a:extLst>
          </p:cNvPr>
          <p:cNvCxnSpPr>
            <a:cxnSpLocks/>
            <a:stCxn id="9" idx="2"/>
            <a:endCxn id="3" idx="1"/>
          </p:cNvCxnSpPr>
          <p:nvPr/>
        </p:nvCxnSpPr>
        <p:spPr>
          <a:xfrm flipH="1">
            <a:off x="2881608" y="3300600"/>
            <a:ext cx="11" cy="26622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接箭头连接符 42">
            <a:extLst>
              <a:ext uri="{FF2B5EF4-FFF2-40B4-BE49-F238E27FC236}">
                <a16:creationId xmlns:a16="http://schemas.microsoft.com/office/drawing/2014/main" id="{3BB7B885-0C33-C000-DD53-7FB2977536D4}"/>
              </a:ext>
            </a:extLst>
          </p:cNvPr>
          <p:cNvCxnSpPr>
            <a:cxnSpLocks/>
          </p:cNvCxnSpPr>
          <p:nvPr/>
        </p:nvCxnSpPr>
        <p:spPr>
          <a:xfrm>
            <a:off x="4555493" y="2402354"/>
            <a:ext cx="690672" cy="609545"/>
          </a:xfrm>
          <a:prstGeom prst="straightConnector1">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5" name="直接箭头连接符 42">
            <a:extLst>
              <a:ext uri="{FF2B5EF4-FFF2-40B4-BE49-F238E27FC236}">
                <a16:creationId xmlns:a16="http://schemas.microsoft.com/office/drawing/2014/main" id="{7FECA4B3-CC99-4780-0279-6998A509DB3D}"/>
              </a:ext>
            </a:extLst>
          </p:cNvPr>
          <p:cNvCxnSpPr>
            <a:cxnSpLocks/>
          </p:cNvCxnSpPr>
          <p:nvPr/>
        </p:nvCxnSpPr>
        <p:spPr>
          <a:xfrm>
            <a:off x="4578079" y="2701612"/>
            <a:ext cx="730475" cy="1512812"/>
          </a:xfrm>
          <a:prstGeom prst="straightConnector1">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矩形: 圆角 38">
            <a:extLst>
              <a:ext uri="{FF2B5EF4-FFF2-40B4-BE49-F238E27FC236}">
                <a16:creationId xmlns:a16="http://schemas.microsoft.com/office/drawing/2014/main" id="{478FA4C4-5F04-F5F1-6461-128B3C764ABD}"/>
              </a:ext>
            </a:extLst>
          </p:cNvPr>
          <p:cNvSpPr/>
          <p:nvPr/>
        </p:nvSpPr>
        <p:spPr>
          <a:xfrm>
            <a:off x="476721" y="4499867"/>
            <a:ext cx="4831833" cy="801258"/>
          </a:xfrm>
          <a:prstGeom prst="roundRect">
            <a:avLst>
              <a:gd name="adj" fmla="val 3434"/>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67F57B3-EF49-E1F0-CF25-0DDB191AC646}"/>
                  </a:ext>
                </a:extLst>
              </p:cNvPr>
              <p:cNvSpPr txBox="1"/>
              <p:nvPr/>
            </p:nvSpPr>
            <p:spPr>
              <a:xfrm>
                <a:off x="1958504" y="5495137"/>
                <a:ext cx="1803354" cy="390748"/>
              </a:xfrm>
              <a:prstGeom prst="rect">
                <a:avLst/>
              </a:prstGeom>
              <a:noFill/>
            </p:spPr>
            <p:txBody>
              <a:bodyPr wrap="square">
                <a:spAutoFit/>
              </a:bodyPr>
              <a:lstStyle/>
              <a:p>
                <a:pPr algn="ctr"/>
                <a:r>
                  <a:rPr lang="en-US" altLang="zh-CN" dirty="0">
                    <a:solidFill>
                      <a:schemeClr val="tx1"/>
                    </a:solidFill>
                    <a:latin typeface="Times" pitchFamily="2" charset="0"/>
                    <a:cs typeface="Times New Roman" panose="02020603050405020304" pitchFamily="18" charset="0"/>
                  </a:rPr>
                  <a:t>Parallel</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factor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𝑝</m:t>
                        </m:r>
                      </m:sub>
                    </m:sSub>
                  </m:oMath>
                </a14:m>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2" name="文本框 51">
                <a:extLst>
                  <a:ext uri="{FF2B5EF4-FFF2-40B4-BE49-F238E27FC236}">
                    <a16:creationId xmlns:a16="http://schemas.microsoft.com/office/drawing/2014/main" id="{B67F57B3-EF49-E1F0-CF25-0DDB191AC646}"/>
                  </a:ext>
                </a:extLst>
              </p:cNvPr>
              <p:cNvSpPr txBox="1">
                <a:spLocks noRot="1" noChangeAspect="1" noMove="1" noResize="1" noEditPoints="1" noAdjustHandles="1" noChangeArrowheads="1" noChangeShapeType="1" noTextEdit="1"/>
              </p:cNvSpPr>
              <p:nvPr/>
            </p:nvSpPr>
            <p:spPr>
              <a:xfrm>
                <a:off x="1958504" y="5495137"/>
                <a:ext cx="1803354" cy="390748"/>
              </a:xfrm>
              <a:prstGeom prst="rect">
                <a:avLst/>
              </a:prstGeom>
              <a:blipFill>
                <a:blip r:embed="rId5"/>
                <a:stretch>
                  <a:fillRect l="-2098" t="-3125" b="-18750"/>
                </a:stretch>
              </a:blipFill>
            </p:spPr>
            <p:txBody>
              <a:bodyPr/>
              <a:lstStyle/>
              <a:p>
                <a:r>
                  <a:rPr lang="zh-CN" altLang="en-US">
                    <a:noFill/>
                  </a:rPr>
                  <a:t> </a:t>
                </a:r>
              </a:p>
            </p:txBody>
          </p:sp>
        </mc:Fallback>
      </mc:AlternateContent>
      <p:sp>
        <p:nvSpPr>
          <p:cNvPr id="53" name="矩形 52">
            <a:extLst>
              <a:ext uri="{FF2B5EF4-FFF2-40B4-BE49-F238E27FC236}">
                <a16:creationId xmlns:a16="http://schemas.microsoft.com/office/drawing/2014/main" id="{36124F51-B8F4-3B65-067B-17528E8CA024}"/>
              </a:ext>
            </a:extLst>
          </p:cNvPr>
          <p:cNvSpPr/>
          <p:nvPr/>
        </p:nvSpPr>
        <p:spPr>
          <a:xfrm>
            <a:off x="5260079" y="2976137"/>
            <a:ext cx="6609136"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aphicFrame>
        <p:nvGraphicFramePr>
          <p:cNvPr id="54" name="表格 53">
            <a:extLst>
              <a:ext uri="{FF2B5EF4-FFF2-40B4-BE49-F238E27FC236}">
                <a16:creationId xmlns:a16="http://schemas.microsoft.com/office/drawing/2014/main" id="{CA8A14B3-7F80-0F51-50A9-3149E840E8D2}"/>
              </a:ext>
            </a:extLst>
          </p:cNvPr>
          <p:cNvGraphicFramePr>
            <a:graphicFrameLocks noGrp="1"/>
          </p:cNvGraphicFramePr>
          <p:nvPr>
            <p:extLst>
              <p:ext uri="{D42A27DB-BD31-4B8C-83A1-F6EECF244321}">
                <p14:modId xmlns:p14="http://schemas.microsoft.com/office/powerpoint/2010/main" val="3635004029"/>
              </p:ext>
            </p:extLst>
          </p:nvPr>
        </p:nvGraphicFramePr>
        <p:xfrm>
          <a:off x="10708579" y="2974454"/>
          <a:ext cx="1250214" cy="367636"/>
        </p:xfrm>
        <a:graphic>
          <a:graphicData uri="http://schemas.openxmlformats.org/drawingml/2006/table">
            <a:tbl>
              <a:tblPr firstRow="1" bandRow="1">
                <a:tableStyleId>{2D5ABB26-0587-4C30-8999-92F81FD0307C}</a:tableStyleId>
              </a:tblPr>
              <a:tblGrid>
                <a:gridCol w="440682">
                  <a:extLst>
                    <a:ext uri="{9D8B030D-6E8A-4147-A177-3AD203B41FA5}">
                      <a16:colId xmlns:a16="http://schemas.microsoft.com/office/drawing/2014/main" val="79316473"/>
                    </a:ext>
                  </a:extLst>
                </a:gridCol>
                <a:gridCol w="368713">
                  <a:extLst>
                    <a:ext uri="{9D8B030D-6E8A-4147-A177-3AD203B41FA5}">
                      <a16:colId xmlns:a16="http://schemas.microsoft.com/office/drawing/2014/main" val="865643222"/>
                    </a:ext>
                  </a:extLst>
                </a:gridCol>
                <a:gridCol w="44081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32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56" name="表格 55">
                <a:extLst>
                  <a:ext uri="{FF2B5EF4-FFF2-40B4-BE49-F238E27FC236}">
                    <a16:creationId xmlns:a16="http://schemas.microsoft.com/office/drawing/2014/main" id="{3910196E-C8D1-1E80-3FA9-E2AF8FD03123}"/>
                  </a:ext>
                </a:extLst>
              </p:cNvPr>
              <p:cNvGraphicFramePr>
                <a:graphicFrameLocks noGrp="1"/>
              </p:cNvGraphicFramePr>
              <p:nvPr>
                <p:extLst>
                  <p:ext uri="{D42A27DB-BD31-4B8C-83A1-F6EECF244321}">
                    <p14:modId xmlns:p14="http://schemas.microsoft.com/office/powerpoint/2010/main" val="2348020783"/>
                  </p:ext>
                </p:extLst>
              </p:nvPr>
            </p:nvGraphicFramePr>
            <p:xfrm>
              <a:off x="5829085" y="2570482"/>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48993">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56" name="表格 55">
                <a:extLst>
                  <a:ext uri="{FF2B5EF4-FFF2-40B4-BE49-F238E27FC236}">
                    <a16:creationId xmlns:a16="http://schemas.microsoft.com/office/drawing/2014/main" id="{3910196E-C8D1-1E80-3FA9-E2AF8FD03123}"/>
                  </a:ext>
                </a:extLst>
              </p:cNvPr>
              <p:cNvGraphicFramePr>
                <a:graphicFrameLocks noGrp="1"/>
              </p:cNvGraphicFramePr>
              <p:nvPr>
                <p:extLst>
                  <p:ext uri="{D42A27DB-BD31-4B8C-83A1-F6EECF244321}">
                    <p14:modId xmlns:p14="http://schemas.microsoft.com/office/powerpoint/2010/main" val="2348020783"/>
                  </p:ext>
                </p:extLst>
              </p:nvPr>
            </p:nvGraphicFramePr>
            <p:xfrm>
              <a:off x="5829085" y="2570482"/>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66704">
                    <a:tc>
                      <a:txBody>
                        <a:bodyPr/>
                        <a:lstStyle/>
                        <a:p>
                          <a:endParaRPr lang="zh-CN"/>
                        </a:p>
                      </a:txBody>
                      <a:tcPr marL="92382" marR="92382" marT="46192" marB="46192">
                        <a:blipFill>
                          <a:blip r:embed="rId6"/>
                          <a:stretch>
                            <a:fillRect r="-193548"/>
                          </a:stretch>
                        </a:blipFill>
                      </a:tcPr>
                    </a:tc>
                    <a:tc>
                      <a:txBody>
                        <a:bodyPr/>
                        <a:lstStyle/>
                        <a:p>
                          <a:endParaRPr lang="zh-CN"/>
                        </a:p>
                      </a:txBody>
                      <a:tcPr marL="92382" marR="92382" marT="46192" marB="46192">
                        <a:blipFill>
                          <a:blip r:embed="rId6"/>
                          <a:stretch>
                            <a:fillRect l="-106897" r="-106897"/>
                          </a:stretch>
                        </a:blipFill>
                      </a:tcPr>
                    </a:tc>
                    <a:tc>
                      <a:txBody>
                        <a:bodyPr/>
                        <a:lstStyle/>
                        <a:p>
                          <a:endParaRPr lang="zh-CN"/>
                        </a:p>
                      </a:txBody>
                      <a:tcPr marL="92382" marR="92382" marT="46192" marB="46192">
                        <a:blipFill>
                          <a:blip r:embed="rId6"/>
                          <a:stretch>
                            <a:fillRect l="-193548"/>
                          </a:stretch>
                        </a:blipFill>
                      </a:tcPr>
                    </a:tc>
                    <a:extLst>
                      <a:ext uri="{0D108BD9-81ED-4DB2-BD59-A6C34878D82A}">
                        <a16:rowId xmlns:a16="http://schemas.microsoft.com/office/drawing/2014/main" val="2399059647"/>
                      </a:ext>
                    </a:extLst>
                  </a:tr>
                </a:tbl>
              </a:graphicData>
            </a:graphic>
          </p:graphicFrame>
        </mc:Fallback>
      </mc:AlternateContent>
      <p:sp>
        <p:nvSpPr>
          <p:cNvPr id="57" name="文本框 56">
            <a:extLst>
              <a:ext uri="{FF2B5EF4-FFF2-40B4-BE49-F238E27FC236}">
                <a16:creationId xmlns:a16="http://schemas.microsoft.com/office/drawing/2014/main" id="{7D96E8A3-753D-9D25-B2DC-75171C7AD42A}"/>
              </a:ext>
            </a:extLst>
          </p:cNvPr>
          <p:cNvSpPr txBox="1"/>
          <p:nvPr/>
        </p:nvSpPr>
        <p:spPr>
          <a:xfrm>
            <a:off x="6017568" y="1992572"/>
            <a:ext cx="744755" cy="646331"/>
          </a:xfrm>
          <a:prstGeom prst="rect">
            <a:avLst/>
          </a:prstGeom>
          <a:noFill/>
        </p:spPr>
        <p:txBody>
          <a:bodyPr wrap="none" rtlCol="0">
            <a:spAutoFit/>
          </a:bodyPr>
          <a:lstStyle/>
          <a:p>
            <a:pPr algn="ctr"/>
            <a:r>
              <a:rPr kumimoji="1" lang="en-US" altLang="zh-CN" dirty="0">
                <a:latin typeface="Times" pitchFamily="2" charset="0"/>
              </a:rPr>
              <a:t>Acc. </a:t>
            </a:r>
          </a:p>
          <a:p>
            <a:pPr algn="ctr"/>
            <a:r>
              <a:rPr kumimoji="1" lang="en-US" altLang="zh-CN" dirty="0">
                <a:latin typeface="Times" pitchFamily="2" charset="0"/>
              </a:rPr>
              <a:t>buffer</a:t>
            </a:r>
            <a:endParaRPr kumimoji="1" lang="zh-CN" altLang="en-US" dirty="0">
              <a:latin typeface="Times" pitchFamily="2" charset="0"/>
            </a:endParaRPr>
          </a:p>
        </p:txBody>
      </p:sp>
      <p:sp>
        <p:nvSpPr>
          <p:cNvPr id="58" name="文本框 57">
            <a:extLst>
              <a:ext uri="{FF2B5EF4-FFF2-40B4-BE49-F238E27FC236}">
                <a16:creationId xmlns:a16="http://schemas.microsoft.com/office/drawing/2014/main" id="{E668E78F-275B-4600-96AB-6A56D90772EC}"/>
              </a:ext>
            </a:extLst>
          </p:cNvPr>
          <p:cNvSpPr txBox="1"/>
          <p:nvPr/>
        </p:nvSpPr>
        <p:spPr>
          <a:xfrm>
            <a:off x="7107230" y="1990289"/>
            <a:ext cx="1069805" cy="646331"/>
          </a:xfrm>
          <a:prstGeom prst="rect">
            <a:avLst/>
          </a:prstGeom>
          <a:noFill/>
        </p:spPr>
        <p:txBody>
          <a:bodyPr wrap="square" rtlCol="0">
            <a:spAutoFit/>
          </a:bodyPr>
          <a:lstStyle/>
          <a:p>
            <a:pPr algn="ctr"/>
            <a:r>
              <a:rPr kumimoji="1" lang="en-US" altLang="zh-CN" dirty="0">
                <a:latin typeface="Times" pitchFamily="2" charset="0"/>
              </a:rPr>
              <a:t>Global </a:t>
            </a:r>
          </a:p>
          <a:p>
            <a:pPr algn="ctr"/>
            <a:r>
              <a:rPr kumimoji="1" lang="en-US" altLang="zh-CN" dirty="0">
                <a:latin typeface="Times" pitchFamily="2" charset="0"/>
              </a:rPr>
              <a:t>buffer</a:t>
            </a:r>
            <a:r>
              <a:rPr kumimoji="1" lang="zh-CN" altLang="en-US" dirty="0">
                <a:latin typeface="Times" pitchFamily="2" charset="0"/>
              </a:rPr>
              <a:t> </a:t>
            </a:r>
          </a:p>
        </p:txBody>
      </p:sp>
      <p:sp>
        <p:nvSpPr>
          <p:cNvPr id="59" name="文本框 58">
            <a:extLst>
              <a:ext uri="{FF2B5EF4-FFF2-40B4-BE49-F238E27FC236}">
                <a16:creationId xmlns:a16="http://schemas.microsoft.com/office/drawing/2014/main" id="{6DEEF261-CF35-DD89-90F3-6936DCE001CA}"/>
              </a:ext>
            </a:extLst>
          </p:cNvPr>
          <p:cNvSpPr txBox="1"/>
          <p:nvPr/>
        </p:nvSpPr>
        <p:spPr>
          <a:xfrm>
            <a:off x="10923811" y="2131255"/>
            <a:ext cx="877163" cy="369332"/>
          </a:xfrm>
          <a:prstGeom prst="rect">
            <a:avLst/>
          </a:prstGeom>
          <a:noFill/>
        </p:spPr>
        <p:txBody>
          <a:bodyPr wrap="none" rtlCol="0">
            <a:spAutoFit/>
          </a:bodyPr>
          <a:lstStyle/>
          <a:p>
            <a:r>
              <a:rPr kumimoji="1" lang="en-US" altLang="zh-CN" dirty="0">
                <a:latin typeface="Times" pitchFamily="2" charset="0"/>
              </a:rPr>
              <a:t>DRAM</a:t>
            </a:r>
            <a:endParaRPr kumimoji="1" lang="zh-CN" altLang="en-US" dirty="0">
              <a:latin typeface="Times" pitchFamily="2" charset="0"/>
            </a:endParaRPr>
          </a:p>
        </p:txBody>
      </p:sp>
      <p:sp>
        <p:nvSpPr>
          <p:cNvPr id="60" name="文本框 59">
            <a:extLst>
              <a:ext uri="{FF2B5EF4-FFF2-40B4-BE49-F238E27FC236}">
                <a16:creationId xmlns:a16="http://schemas.microsoft.com/office/drawing/2014/main" id="{12AB79B9-28B0-0A4E-3275-A5E0AE8DE81F}"/>
              </a:ext>
            </a:extLst>
          </p:cNvPr>
          <p:cNvSpPr txBox="1"/>
          <p:nvPr/>
        </p:nvSpPr>
        <p:spPr>
          <a:xfrm>
            <a:off x="5144263" y="2582866"/>
            <a:ext cx="623983" cy="369332"/>
          </a:xfrm>
          <a:prstGeom prst="rect">
            <a:avLst/>
          </a:prstGeom>
          <a:noFill/>
        </p:spPr>
        <p:txBody>
          <a:bodyPr wrap="square" rtlCol="0">
            <a:spAutoFit/>
          </a:bodyPr>
          <a:lstStyle/>
          <a:p>
            <a:r>
              <a:rPr kumimoji="1" lang="en-US" altLang="zh-CN" b="1" dirty="0">
                <a:latin typeface="Times" pitchFamily="2" charset="0"/>
              </a:rPr>
              <a:t>Dim.</a:t>
            </a:r>
            <a:endParaRPr kumimoji="1" lang="zh-CN" altLang="en-US" b="1" dirty="0">
              <a:latin typeface="Times" pitchFamily="2" charset="0"/>
            </a:endParaRPr>
          </a:p>
        </p:txBody>
      </p:sp>
      <p:sp>
        <p:nvSpPr>
          <p:cNvPr id="61" name="文本框 60">
            <a:extLst>
              <a:ext uri="{FF2B5EF4-FFF2-40B4-BE49-F238E27FC236}">
                <a16:creationId xmlns:a16="http://schemas.microsoft.com/office/drawing/2014/main" id="{75666E05-9C7B-D16D-EDC0-8C34D7B9ECD9}"/>
              </a:ext>
            </a:extLst>
          </p:cNvPr>
          <p:cNvSpPr txBox="1"/>
          <p:nvPr/>
        </p:nvSpPr>
        <p:spPr>
          <a:xfrm>
            <a:off x="5183809" y="4148600"/>
            <a:ext cx="588623" cy="369332"/>
          </a:xfrm>
          <a:prstGeom prst="rect">
            <a:avLst/>
          </a:prstGeom>
          <a:noFill/>
        </p:spPr>
        <p:txBody>
          <a:bodyPr wrap="none" rtlCol="0">
            <a:spAutoFit/>
          </a:bodyPr>
          <a:lstStyle/>
          <a:p>
            <a:r>
              <a:rPr kumimoji="1" lang="en-US" altLang="zh-CN" b="1" dirty="0">
                <a:latin typeface="Times" pitchFamily="2" charset="0"/>
              </a:rPr>
              <a:t>Pos.</a:t>
            </a:r>
            <a:endParaRPr kumimoji="1" lang="zh-CN" altLang="en-US" b="1" dirty="0">
              <a:latin typeface="Times" pitchFamily="2" charset="0"/>
            </a:endParaRPr>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74754B9B-D4C0-12E6-3C58-DE574801A8E9}"/>
                  </a:ext>
                </a:extLst>
              </p:cNvPr>
              <p:cNvSpPr txBox="1"/>
              <p:nvPr/>
            </p:nvSpPr>
            <p:spPr>
              <a:xfrm>
                <a:off x="5148449" y="2962235"/>
                <a:ext cx="4971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m:oMathPara>
                </a14:m>
                <a:endParaRPr kumimoji="1" lang="zh-CN" altLang="en-US" b="1" dirty="0">
                  <a:latin typeface="Times" pitchFamily="2" charset="0"/>
                </a:endParaRPr>
              </a:p>
            </p:txBody>
          </p:sp>
        </mc:Choice>
        <mc:Fallback xmlns="">
          <p:sp>
            <p:nvSpPr>
              <p:cNvPr id="87" name="文本框 86">
                <a:extLst>
                  <a:ext uri="{FF2B5EF4-FFF2-40B4-BE49-F238E27FC236}">
                    <a16:creationId xmlns:a16="http://schemas.microsoft.com/office/drawing/2014/main" id="{74754B9B-D4C0-12E6-3C58-DE574801A8E9}"/>
                  </a:ext>
                </a:extLst>
              </p:cNvPr>
              <p:cNvSpPr txBox="1">
                <a:spLocks noRot="1" noChangeAspect="1" noMove="1" noResize="1" noEditPoints="1" noAdjustHandles="1" noChangeArrowheads="1" noChangeShapeType="1" noTextEdit="1"/>
              </p:cNvSpPr>
              <p:nvPr/>
            </p:nvSpPr>
            <p:spPr>
              <a:xfrm>
                <a:off x="5148449" y="2962235"/>
                <a:ext cx="497187" cy="369332"/>
              </a:xfrm>
              <a:prstGeom prst="rect">
                <a:avLst/>
              </a:prstGeom>
              <a:blipFill>
                <a:blip r:embed="rId7"/>
                <a:stretch>
                  <a:fillRect/>
                </a:stretch>
              </a:blipFill>
            </p:spPr>
            <p:txBody>
              <a:bodyPr/>
              <a:lstStyle/>
              <a:p>
                <a:r>
                  <a:rPr lang="zh-CN" altLang="en-US">
                    <a:noFill/>
                  </a:rPr>
                  <a:t> </a:t>
                </a:r>
              </a:p>
            </p:txBody>
          </p:sp>
        </mc:Fallback>
      </mc:AlternateContent>
      <p:sp>
        <p:nvSpPr>
          <p:cNvPr id="88" name="文本框 87">
            <a:extLst>
              <a:ext uri="{FF2B5EF4-FFF2-40B4-BE49-F238E27FC236}">
                <a16:creationId xmlns:a16="http://schemas.microsoft.com/office/drawing/2014/main" id="{35012ACB-8F0F-A092-69AD-A8B161063DF9}"/>
              </a:ext>
            </a:extLst>
          </p:cNvPr>
          <p:cNvSpPr txBox="1"/>
          <p:nvPr/>
        </p:nvSpPr>
        <p:spPr>
          <a:xfrm>
            <a:off x="5179596" y="2148419"/>
            <a:ext cx="592836" cy="369332"/>
          </a:xfrm>
          <a:prstGeom prst="rect">
            <a:avLst/>
          </a:prstGeom>
          <a:noFill/>
        </p:spPr>
        <p:txBody>
          <a:bodyPr wrap="square" rtlCol="0">
            <a:spAutoFit/>
          </a:bodyPr>
          <a:lstStyle/>
          <a:p>
            <a:r>
              <a:rPr kumimoji="1" lang="en-US" altLang="zh-CN" b="1" dirty="0" err="1">
                <a:latin typeface="Times" pitchFamily="2" charset="0"/>
              </a:rPr>
              <a:t>Buf</a:t>
            </a:r>
            <a:r>
              <a:rPr kumimoji="1" lang="en-US" altLang="zh-CN" b="1" dirty="0">
                <a:latin typeface="Times" pitchFamily="2" charset="0"/>
              </a:rPr>
              <a:t>.</a:t>
            </a:r>
            <a:endParaRPr kumimoji="1" lang="zh-CN" altLang="en-US" b="1" dirty="0">
              <a:latin typeface="Times" pitchFamily="2" charset="0"/>
            </a:endParaRPr>
          </a:p>
        </p:txBody>
      </p:sp>
      <p:sp>
        <p:nvSpPr>
          <p:cNvPr id="91" name="矩形 90">
            <a:extLst>
              <a:ext uri="{FF2B5EF4-FFF2-40B4-BE49-F238E27FC236}">
                <a16:creationId xmlns:a16="http://schemas.microsoft.com/office/drawing/2014/main" id="{E05449AB-C40D-FDB7-5B4B-1F8AC09CDA47}"/>
              </a:ext>
            </a:extLst>
          </p:cNvPr>
          <p:cNvSpPr/>
          <p:nvPr/>
        </p:nvSpPr>
        <p:spPr>
          <a:xfrm>
            <a:off x="5257914" y="3401451"/>
            <a:ext cx="6604043"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A3B81F8B-3CAD-3D52-FA9B-991D64DCBDA9}"/>
                  </a:ext>
                </a:extLst>
              </p:cNvPr>
              <p:cNvSpPr txBox="1"/>
              <p:nvPr/>
            </p:nvSpPr>
            <p:spPr>
              <a:xfrm>
                <a:off x="5148450" y="3406428"/>
                <a:ext cx="51642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𝒑</m:t>
                          </m:r>
                        </m:sub>
                      </m:sSub>
                    </m:oMath>
                  </m:oMathPara>
                </a14:m>
                <a:endParaRPr kumimoji="1" lang="zh-CN" altLang="en-US" b="1" dirty="0">
                  <a:latin typeface="Times" pitchFamily="2" charset="0"/>
                </a:endParaRPr>
              </a:p>
            </p:txBody>
          </p:sp>
        </mc:Choice>
        <mc:Fallback xmlns="">
          <p:sp>
            <p:nvSpPr>
              <p:cNvPr id="92" name="文本框 91">
                <a:extLst>
                  <a:ext uri="{FF2B5EF4-FFF2-40B4-BE49-F238E27FC236}">
                    <a16:creationId xmlns:a16="http://schemas.microsoft.com/office/drawing/2014/main" id="{A3B81F8B-3CAD-3D52-FA9B-991D64DCBDA9}"/>
                  </a:ext>
                </a:extLst>
              </p:cNvPr>
              <p:cNvSpPr txBox="1">
                <a:spLocks noRot="1" noChangeAspect="1" noMove="1" noResize="1" noEditPoints="1" noAdjustHandles="1" noChangeArrowheads="1" noChangeShapeType="1" noTextEdit="1"/>
              </p:cNvSpPr>
              <p:nvPr/>
            </p:nvSpPr>
            <p:spPr>
              <a:xfrm>
                <a:off x="5148450" y="3406428"/>
                <a:ext cx="516423" cy="394210"/>
              </a:xfrm>
              <a:prstGeom prst="rect">
                <a:avLst/>
              </a:prstGeom>
              <a:blipFill>
                <a:blip r:embed="rId8"/>
                <a:stretch>
                  <a:fillRect/>
                </a:stretch>
              </a:blipFill>
            </p:spPr>
            <p:txBody>
              <a:bodyPr/>
              <a:lstStyle/>
              <a:p>
                <a:r>
                  <a:rPr lang="zh-CN" altLang="en-US">
                    <a:noFill/>
                  </a:rPr>
                  <a:t> </a:t>
                </a:r>
              </a:p>
            </p:txBody>
          </p:sp>
        </mc:Fallback>
      </mc:AlternateContent>
      <p:graphicFrame>
        <p:nvGraphicFramePr>
          <p:cNvPr id="93" name="表格 92">
            <a:extLst>
              <a:ext uri="{FF2B5EF4-FFF2-40B4-BE49-F238E27FC236}">
                <a16:creationId xmlns:a16="http://schemas.microsoft.com/office/drawing/2014/main" id="{385624F5-89EF-2020-0618-35F1A3C544AD}"/>
              </a:ext>
            </a:extLst>
          </p:cNvPr>
          <p:cNvGraphicFramePr>
            <a:graphicFrameLocks noGrp="1"/>
          </p:cNvGraphicFramePr>
          <p:nvPr>
            <p:extLst>
              <p:ext uri="{D42A27DB-BD31-4B8C-83A1-F6EECF244321}">
                <p14:modId xmlns:p14="http://schemas.microsoft.com/office/powerpoint/2010/main" val="2267374250"/>
              </p:ext>
            </p:extLst>
          </p:nvPr>
        </p:nvGraphicFramePr>
        <p:xfrm>
          <a:off x="5829085" y="2977153"/>
          <a:ext cx="1136127" cy="367636"/>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94" name="表格 93">
            <a:extLst>
              <a:ext uri="{FF2B5EF4-FFF2-40B4-BE49-F238E27FC236}">
                <a16:creationId xmlns:a16="http://schemas.microsoft.com/office/drawing/2014/main" id="{337220D9-6D33-9FF9-57BB-5AF184E854A8}"/>
              </a:ext>
            </a:extLst>
          </p:cNvPr>
          <p:cNvGraphicFramePr>
            <a:graphicFrameLocks noGrp="1"/>
          </p:cNvGraphicFramePr>
          <p:nvPr>
            <p:extLst>
              <p:ext uri="{D42A27DB-BD31-4B8C-83A1-F6EECF244321}">
                <p14:modId xmlns:p14="http://schemas.microsoft.com/office/powerpoint/2010/main" val="2017132271"/>
              </p:ext>
            </p:extLst>
          </p:nvPr>
        </p:nvGraphicFramePr>
        <p:xfrm>
          <a:off x="5828260" y="3400478"/>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95" name="文本框 94">
            <a:extLst>
              <a:ext uri="{FF2B5EF4-FFF2-40B4-BE49-F238E27FC236}">
                <a16:creationId xmlns:a16="http://schemas.microsoft.com/office/drawing/2014/main" id="{9531A2D3-0F44-8BB7-76FD-D48AF72E7A7C}"/>
              </a:ext>
            </a:extLst>
          </p:cNvPr>
          <p:cNvSpPr txBox="1"/>
          <p:nvPr/>
        </p:nvSpPr>
        <p:spPr>
          <a:xfrm>
            <a:off x="9627790" y="1990289"/>
            <a:ext cx="978587" cy="646331"/>
          </a:xfrm>
          <a:prstGeom prst="rect">
            <a:avLst/>
          </a:prstGeom>
          <a:noFill/>
        </p:spPr>
        <p:txBody>
          <a:bodyPr wrap="square" rtlCol="0">
            <a:spAutoFit/>
          </a:bodyPr>
          <a:lstStyle/>
          <a:p>
            <a:pPr algn="ctr"/>
            <a:r>
              <a:rPr kumimoji="1" lang="en-US" altLang="zh-CN" dirty="0">
                <a:latin typeface="Times" pitchFamily="2" charset="0"/>
              </a:rPr>
              <a:t>Input </a:t>
            </a:r>
          </a:p>
          <a:p>
            <a:pPr algn="ctr"/>
            <a:r>
              <a:rPr kumimoji="1" lang="en-US" altLang="zh-CN" dirty="0">
                <a:latin typeface="Times" pitchFamily="2" charset="0"/>
              </a:rPr>
              <a:t>buffer</a:t>
            </a:r>
            <a:r>
              <a:rPr kumimoji="1" lang="zh-CN" altLang="en-US" dirty="0">
                <a:latin typeface="Times" pitchFamily="2" charset="0"/>
              </a:rPr>
              <a:t> </a:t>
            </a:r>
          </a:p>
        </p:txBody>
      </p:sp>
      <p:sp>
        <p:nvSpPr>
          <p:cNvPr id="96" name="文本框 95">
            <a:extLst>
              <a:ext uri="{FF2B5EF4-FFF2-40B4-BE49-F238E27FC236}">
                <a16:creationId xmlns:a16="http://schemas.microsoft.com/office/drawing/2014/main" id="{7297E9EB-E11C-0EEF-032C-7EEF2834E2FF}"/>
              </a:ext>
            </a:extLst>
          </p:cNvPr>
          <p:cNvSpPr txBox="1"/>
          <p:nvPr/>
        </p:nvSpPr>
        <p:spPr>
          <a:xfrm>
            <a:off x="8376373" y="1997487"/>
            <a:ext cx="978587" cy="646331"/>
          </a:xfrm>
          <a:prstGeom prst="rect">
            <a:avLst/>
          </a:prstGeom>
          <a:noFill/>
        </p:spPr>
        <p:txBody>
          <a:bodyPr wrap="square" rtlCol="0">
            <a:spAutoFit/>
          </a:bodyPr>
          <a:lstStyle/>
          <a:p>
            <a:pPr algn="ctr"/>
            <a:r>
              <a:rPr kumimoji="1" lang="en-US" altLang="zh-CN" dirty="0">
                <a:latin typeface="Times" pitchFamily="2" charset="0"/>
              </a:rPr>
              <a:t>Weight </a:t>
            </a:r>
          </a:p>
          <a:p>
            <a:pPr algn="ctr"/>
            <a:r>
              <a:rPr kumimoji="1" lang="en-US" altLang="zh-CN" dirty="0">
                <a:latin typeface="Times" pitchFamily="2" charset="0"/>
              </a:rPr>
              <a:t>buffer</a:t>
            </a:r>
            <a:r>
              <a:rPr kumimoji="1" lang="zh-CN" altLang="en-US" dirty="0">
                <a:latin typeface="Times" pitchFamily="2" charset="0"/>
              </a:rPr>
              <a:t> </a:t>
            </a:r>
          </a:p>
        </p:txBody>
      </p:sp>
      <p:sp>
        <p:nvSpPr>
          <p:cNvPr id="97" name="矩形 96">
            <a:extLst>
              <a:ext uri="{FF2B5EF4-FFF2-40B4-BE49-F238E27FC236}">
                <a16:creationId xmlns:a16="http://schemas.microsoft.com/office/drawing/2014/main" id="{D7F40008-7C50-B572-46C8-65D31688000B}"/>
              </a:ext>
            </a:extLst>
          </p:cNvPr>
          <p:cNvSpPr/>
          <p:nvPr/>
        </p:nvSpPr>
        <p:spPr>
          <a:xfrm>
            <a:off x="5246165" y="3829214"/>
            <a:ext cx="66115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33607958-5AD7-9601-24E0-C3B0F83E2C90}"/>
                  </a:ext>
                </a:extLst>
              </p:cNvPr>
              <p:cNvSpPr txBox="1"/>
              <p:nvPr/>
            </p:nvSpPr>
            <p:spPr>
              <a:xfrm>
                <a:off x="5179596" y="3829544"/>
                <a:ext cx="521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𝒅</m:t>
                          </m:r>
                        </m:sub>
                      </m:sSub>
                    </m:oMath>
                  </m:oMathPara>
                </a14:m>
                <a:endParaRPr kumimoji="1" lang="zh-CN" altLang="en-US" b="1" dirty="0">
                  <a:latin typeface="Times" pitchFamily="2" charset="0"/>
                </a:endParaRPr>
              </a:p>
            </p:txBody>
          </p:sp>
        </mc:Choice>
        <mc:Fallback xmlns="">
          <p:sp>
            <p:nvSpPr>
              <p:cNvPr id="98" name="文本框 97">
                <a:extLst>
                  <a:ext uri="{FF2B5EF4-FFF2-40B4-BE49-F238E27FC236}">
                    <a16:creationId xmlns:a16="http://schemas.microsoft.com/office/drawing/2014/main" id="{33607958-5AD7-9601-24E0-C3B0F83E2C90}"/>
                  </a:ext>
                </a:extLst>
              </p:cNvPr>
              <p:cNvSpPr txBox="1">
                <a:spLocks noRot="1" noChangeAspect="1" noMove="1" noResize="1" noEditPoints="1" noAdjustHandles="1" noChangeArrowheads="1" noChangeShapeType="1" noTextEdit="1"/>
              </p:cNvSpPr>
              <p:nvPr/>
            </p:nvSpPr>
            <p:spPr>
              <a:xfrm>
                <a:off x="5179596" y="3829544"/>
                <a:ext cx="521233" cy="369332"/>
              </a:xfrm>
              <a:prstGeom prst="rect">
                <a:avLst/>
              </a:prstGeom>
              <a:blipFill>
                <a:blip r:embed="rId9"/>
                <a:stretch>
                  <a:fillRect/>
                </a:stretch>
              </a:blipFill>
            </p:spPr>
            <p:txBody>
              <a:bodyPr/>
              <a:lstStyle/>
              <a:p>
                <a:r>
                  <a:rPr lang="zh-CN" altLang="en-US">
                    <a:noFill/>
                  </a:rPr>
                  <a:t> </a:t>
                </a:r>
              </a:p>
            </p:txBody>
          </p:sp>
        </mc:Fallback>
      </mc:AlternateContent>
      <p:graphicFrame>
        <p:nvGraphicFramePr>
          <p:cNvPr id="99" name="表格 98">
            <a:extLst>
              <a:ext uri="{FF2B5EF4-FFF2-40B4-BE49-F238E27FC236}">
                <a16:creationId xmlns:a16="http://schemas.microsoft.com/office/drawing/2014/main" id="{7554BA98-F1CF-9387-045C-964B0DE33EA6}"/>
              </a:ext>
            </a:extLst>
          </p:cNvPr>
          <p:cNvGraphicFramePr>
            <a:graphicFrameLocks noGrp="1"/>
          </p:cNvGraphicFramePr>
          <p:nvPr>
            <p:extLst>
              <p:ext uri="{D42A27DB-BD31-4B8C-83A1-F6EECF244321}">
                <p14:modId xmlns:p14="http://schemas.microsoft.com/office/powerpoint/2010/main" val="682396781"/>
              </p:ext>
            </p:extLst>
          </p:nvPr>
        </p:nvGraphicFramePr>
        <p:xfrm>
          <a:off x="5826091" y="3826758"/>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0" name="表格 99">
            <a:extLst>
              <a:ext uri="{FF2B5EF4-FFF2-40B4-BE49-F238E27FC236}">
                <a16:creationId xmlns:a16="http://schemas.microsoft.com/office/drawing/2014/main" id="{FCBE8D31-2B6C-0B08-D95B-5E1C65DD4E4C}"/>
              </a:ext>
            </a:extLst>
          </p:cNvPr>
          <p:cNvGraphicFramePr>
            <a:graphicFrameLocks noGrp="1"/>
          </p:cNvGraphicFramePr>
          <p:nvPr>
            <p:extLst>
              <p:ext uri="{D42A27DB-BD31-4B8C-83A1-F6EECF244321}">
                <p14:modId xmlns:p14="http://schemas.microsoft.com/office/powerpoint/2010/main" val="1198690583"/>
              </p:ext>
            </p:extLst>
          </p:nvPr>
        </p:nvGraphicFramePr>
        <p:xfrm>
          <a:off x="5828258" y="4154400"/>
          <a:ext cx="1136126" cy="396600"/>
        </p:xfrm>
        <a:graphic>
          <a:graphicData uri="http://schemas.openxmlformats.org/drawingml/2006/table">
            <a:tbl>
              <a:tblPr firstRow="1" bandRow="1">
                <a:tableStyleId>{2D5ABB26-0587-4C30-8999-92F81FD0307C}</a:tableStyleId>
              </a:tblPr>
              <a:tblGrid>
                <a:gridCol w="381102">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0">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1" name="表格 100">
            <a:extLst>
              <a:ext uri="{FF2B5EF4-FFF2-40B4-BE49-F238E27FC236}">
                <a16:creationId xmlns:a16="http://schemas.microsoft.com/office/drawing/2014/main" id="{8134EE91-FD0F-AFF4-7F62-18BD7075FD85}"/>
              </a:ext>
            </a:extLst>
          </p:cNvPr>
          <p:cNvGraphicFramePr>
            <a:graphicFrameLocks noGrp="1"/>
          </p:cNvGraphicFramePr>
          <p:nvPr>
            <p:extLst>
              <p:ext uri="{D42A27DB-BD31-4B8C-83A1-F6EECF244321}">
                <p14:modId xmlns:p14="http://schemas.microsoft.com/office/powerpoint/2010/main" val="3347941578"/>
              </p:ext>
            </p:extLst>
          </p:nvPr>
        </p:nvGraphicFramePr>
        <p:xfrm>
          <a:off x="9551420" y="4148600"/>
          <a:ext cx="972367" cy="396600"/>
        </p:xfrm>
        <a:graphic>
          <a:graphicData uri="http://schemas.openxmlformats.org/drawingml/2006/table">
            <a:tbl>
              <a:tblPr firstRow="1" bandRow="1">
                <a:tableStyleId>{2D5ABB26-0587-4C30-8999-92F81FD0307C}</a:tableStyleId>
              </a:tblPr>
              <a:tblGrid>
                <a:gridCol w="326171">
                  <a:extLst>
                    <a:ext uri="{9D8B030D-6E8A-4147-A177-3AD203B41FA5}">
                      <a16:colId xmlns:a16="http://schemas.microsoft.com/office/drawing/2014/main" val="79316473"/>
                    </a:ext>
                  </a:extLst>
                </a:gridCol>
                <a:gridCol w="320241">
                  <a:extLst>
                    <a:ext uri="{9D8B030D-6E8A-4147-A177-3AD203B41FA5}">
                      <a16:colId xmlns:a16="http://schemas.microsoft.com/office/drawing/2014/main" val="865643222"/>
                    </a:ext>
                  </a:extLst>
                </a:gridCol>
                <a:gridCol w="325955">
                  <a:extLst>
                    <a:ext uri="{9D8B030D-6E8A-4147-A177-3AD203B41FA5}">
                      <a16:colId xmlns:a16="http://schemas.microsoft.com/office/drawing/2014/main" val="3081916635"/>
                    </a:ext>
                  </a:extLst>
                </a:gridCol>
              </a:tblGrid>
              <a:tr h="396600">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102" name="文本框 101">
            <a:extLst>
              <a:ext uri="{FF2B5EF4-FFF2-40B4-BE49-F238E27FC236}">
                <a16:creationId xmlns:a16="http://schemas.microsoft.com/office/drawing/2014/main" id="{E9E3322B-B374-5417-5A20-A2B3537144E4}"/>
              </a:ext>
            </a:extLst>
          </p:cNvPr>
          <p:cNvSpPr txBox="1"/>
          <p:nvPr/>
        </p:nvSpPr>
        <p:spPr>
          <a:xfrm>
            <a:off x="9487894" y="4152504"/>
            <a:ext cx="451187" cy="369332"/>
          </a:xfrm>
          <a:prstGeom prst="rect">
            <a:avLst/>
          </a:prstGeom>
          <a:noFill/>
        </p:spPr>
        <p:txBody>
          <a:bodyPr wrap="square" rtlCol="0">
            <a:spAutoFit/>
          </a:bodyPr>
          <a:lstStyle/>
          <a:p>
            <a:pPr algn="ctr"/>
            <a:r>
              <a:rPr lang="en-US" altLang="zh-CN" b="1" dirty="0">
                <a:latin typeface="Times" pitchFamily="2" charset="0"/>
              </a:rPr>
              <a:t>10</a:t>
            </a:r>
            <a:endParaRPr lang="zh-CN" altLang="en-US" b="1" dirty="0">
              <a:latin typeface="Times" pitchFamily="2" charset="0"/>
            </a:endParaRPr>
          </a:p>
        </p:txBody>
      </p:sp>
      <p:sp>
        <p:nvSpPr>
          <p:cNvPr id="103" name="文本框 102">
            <a:extLst>
              <a:ext uri="{FF2B5EF4-FFF2-40B4-BE49-F238E27FC236}">
                <a16:creationId xmlns:a16="http://schemas.microsoft.com/office/drawing/2014/main" id="{DCDE1492-5AB6-EAC2-26E8-A4378F25A2F9}"/>
              </a:ext>
            </a:extLst>
          </p:cNvPr>
          <p:cNvSpPr txBox="1"/>
          <p:nvPr/>
        </p:nvSpPr>
        <p:spPr>
          <a:xfrm>
            <a:off x="9875420" y="4152504"/>
            <a:ext cx="450000" cy="370800"/>
          </a:xfrm>
          <a:prstGeom prst="rect">
            <a:avLst/>
          </a:prstGeom>
          <a:noFill/>
        </p:spPr>
        <p:txBody>
          <a:bodyPr wrap="square" rtlCol="0">
            <a:spAutoFit/>
          </a:bodyPr>
          <a:lstStyle/>
          <a:p>
            <a:pPr algn="ctr"/>
            <a:r>
              <a:rPr lang="en-US" altLang="zh-CN" b="1" dirty="0">
                <a:latin typeface="Times" pitchFamily="2" charset="0"/>
              </a:rPr>
              <a:t>11</a:t>
            </a:r>
            <a:endParaRPr lang="zh-CN" altLang="en-US" b="1" dirty="0">
              <a:latin typeface="Times" pitchFamily="2" charset="0"/>
            </a:endParaRPr>
          </a:p>
        </p:txBody>
      </p:sp>
      <p:sp>
        <p:nvSpPr>
          <p:cNvPr id="104" name="文本框 103">
            <a:extLst>
              <a:ext uri="{FF2B5EF4-FFF2-40B4-BE49-F238E27FC236}">
                <a16:creationId xmlns:a16="http://schemas.microsoft.com/office/drawing/2014/main" id="{BAF881ED-595C-FDDA-56B8-2E7863177C35}"/>
              </a:ext>
            </a:extLst>
          </p:cNvPr>
          <p:cNvSpPr txBox="1"/>
          <p:nvPr/>
        </p:nvSpPr>
        <p:spPr>
          <a:xfrm>
            <a:off x="10247544" y="4150486"/>
            <a:ext cx="450000" cy="370800"/>
          </a:xfrm>
          <a:prstGeom prst="rect">
            <a:avLst/>
          </a:prstGeom>
          <a:noFill/>
        </p:spPr>
        <p:txBody>
          <a:bodyPr wrap="square" rtlCol="0">
            <a:spAutoFit/>
          </a:bodyPr>
          <a:lstStyle/>
          <a:p>
            <a:pPr algn="ctr"/>
            <a:r>
              <a:rPr lang="en-US" altLang="zh-CN" b="1" dirty="0">
                <a:latin typeface="Times" pitchFamily="2" charset="0"/>
              </a:rPr>
              <a:t>12</a:t>
            </a:r>
            <a:endParaRPr lang="zh-CN" altLang="en-US" b="1" dirty="0">
              <a:latin typeface="Times" pitchFamily="2" charset="0"/>
            </a:endParaRPr>
          </a:p>
        </p:txBody>
      </p:sp>
      <mc:AlternateContent xmlns:mc="http://schemas.openxmlformats.org/markup-compatibility/2006" xmlns:a14="http://schemas.microsoft.com/office/drawing/2010/main">
        <mc:Choice Requires="a14">
          <p:graphicFrame>
            <p:nvGraphicFramePr>
              <p:cNvPr id="105" name="表格 104">
                <a:extLst>
                  <a:ext uri="{FF2B5EF4-FFF2-40B4-BE49-F238E27FC236}">
                    <a16:creationId xmlns:a16="http://schemas.microsoft.com/office/drawing/2014/main" id="{757BBEA5-F665-FCF4-C250-FF6FA27B1A0A}"/>
                  </a:ext>
                </a:extLst>
              </p:cNvPr>
              <p:cNvGraphicFramePr>
                <a:graphicFrameLocks noGrp="1"/>
              </p:cNvGraphicFramePr>
              <p:nvPr>
                <p:extLst>
                  <p:ext uri="{D42A27DB-BD31-4B8C-83A1-F6EECF244321}">
                    <p14:modId xmlns:p14="http://schemas.microsoft.com/office/powerpoint/2010/main" val="1793749273"/>
                  </p:ext>
                </p:extLst>
              </p:nvPr>
            </p:nvGraphicFramePr>
            <p:xfrm>
              <a:off x="7077585" y="2575152"/>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3645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105" name="表格 104">
                <a:extLst>
                  <a:ext uri="{FF2B5EF4-FFF2-40B4-BE49-F238E27FC236}">
                    <a16:creationId xmlns:a16="http://schemas.microsoft.com/office/drawing/2014/main" id="{757BBEA5-F665-FCF4-C250-FF6FA27B1A0A}"/>
                  </a:ext>
                </a:extLst>
              </p:cNvPr>
              <p:cNvGraphicFramePr>
                <a:graphicFrameLocks noGrp="1"/>
              </p:cNvGraphicFramePr>
              <p:nvPr>
                <p:extLst>
                  <p:ext uri="{D42A27DB-BD31-4B8C-83A1-F6EECF244321}">
                    <p14:modId xmlns:p14="http://schemas.microsoft.com/office/powerpoint/2010/main" val="1793749273"/>
                  </p:ext>
                </p:extLst>
              </p:nvPr>
            </p:nvGraphicFramePr>
            <p:xfrm>
              <a:off x="7077585" y="2575152"/>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66704">
                    <a:tc>
                      <a:txBody>
                        <a:bodyPr/>
                        <a:lstStyle/>
                        <a:p>
                          <a:endParaRPr lang="zh-CN"/>
                        </a:p>
                      </a:txBody>
                      <a:tcPr marL="92382" marR="92382" marT="46192" marB="46192">
                        <a:blipFill>
                          <a:blip r:embed="rId10"/>
                          <a:stretch>
                            <a:fillRect r="-203333"/>
                          </a:stretch>
                        </a:blipFill>
                      </a:tcPr>
                    </a:tc>
                    <a:tc>
                      <a:txBody>
                        <a:bodyPr/>
                        <a:lstStyle/>
                        <a:p>
                          <a:endParaRPr lang="zh-CN"/>
                        </a:p>
                      </a:txBody>
                      <a:tcPr marL="92382" marR="92382" marT="46192" marB="46192">
                        <a:blipFill>
                          <a:blip r:embed="rId10"/>
                          <a:stretch>
                            <a:fillRect l="-100000" r="-103333"/>
                          </a:stretch>
                        </a:blipFill>
                      </a:tcPr>
                    </a:tc>
                    <a:tc>
                      <a:txBody>
                        <a:bodyPr/>
                        <a:lstStyle/>
                        <a:p>
                          <a:endParaRPr lang="zh-CN"/>
                        </a:p>
                      </a:txBody>
                      <a:tcPr marL="92382" marR="92382" marT="46192" marB="46192">
                        <a:blipFill>
                          <a:blip r:embed="rId10"/>
                          <a:stretch>
                            <a:fillRect l="-200000" r="-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106" name="表格 105">
            <a:extLst>
              <a:ext uri="{FF2B5EF4-FFF2-40B4-BE49-F238E27FC236}">
                <a16:creationId xmlns:a16="http://schemas.microsoft.com/office/drawing/2014/main" id="{DDF2C783-A250-44E0-726A-90656C76F65F}"/>
              </a:ext>
            </a:extLst>
          </p:cNvPr>
          <p:cNvGraphicFramePr>
            <a:graphicFrameLocks noGrp="1"/>
          </p:cNvGraphicFramePr>
          <p:nvPr>
            <p:extLst>
              <p:ext uri="{D42A27DB-BD31-4B8C-83A1-F6EECF244321}">
                <p14:modId xmlns:p14="http://schemas.microsoft.com/office/powerpoint/2010/main" val="3370667644"/>
              </p:ext>
            </p:extLst>
          </p:nvPr>
        </p:nvGraphicFramePr>
        <p:xfrm>
          <a:off x="7074594" y="2981823"/>
          <a:ext cx="1138293" cy="367636"/>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8</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64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7" name="表格 106">
            <a:extLst>
              <a:ext uri="{FF2B5EF4-FFF2-40B4-BE49-F238E27FC236}">
                <a16:creationId xmlns:a16="http://schemas.microsoft.com/office/drawing/2014/main" id="{8A72B316-26F9-4C85-3D4E-A0F2B0D53C79}"/>
              </a:ext>
            </a:extLst>
          </p:cNvPr>
          <p:cNvGraphicFramePr>
            <a:graphicFrameLocks noGrp="1"/>
          </p:cNvGraphicFramePr>
          <p:nvPr>
            <p:extLst>
              <p:ext uri="{D42A27DB-BD31-4B8C-83A1-F6EECF244321}">
                <p14:modId xmlns:p14="http://schemas.microsoft.com/office/powerpoint/2010/main" val="2876475246"/>
              </p:ext>
            </p:extLst>
          </p:nvPr>
        </p:nvGraphicFramePr>
        <p:xfrm>
          <a:off x="7076760" y="3405148"/>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8" name="表格 107">
            <a:extLst>
              <a:ext uri="{FF2B5EF4-FFF2-40B4-BE49-F238E27FC236}">
                <a16:creationId xmlns:a16="http://schemas.microsoft.com/office/drawing/2014/main" id="{F62E8A75-CBAA-EC3D-04C1-AFA59C915FC1}"/>
              </a:ext>
            </a:extLst>
          </p:cNvPr>
          <p:cNvGraphicFramePr>
            <a:graphicFrameLocks noGrp="1"/>
          </p:cNvGraphicFramePr>
          <p:nvPr>
            <p:extLst>
              <p:ext uri="{D42A27DB-BD31-4B8C-83A1-F6EECF244321}">
                <p14:modId xmlns:p14="http://schemas.microsoft.com/office/powerpoint/2010/main" val="2076796068"/>
              </p:ext>
            </p:extLst>
          </p:nvPr>
        </p:nvGraphicFramePr>
        <p:xfrm>
          <a:off x="7074591" y="3831428"/>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09" name="表格 108">
            <a:extLst>
              <a:ext uri="{FF2B5EF4-FFF2-40B4-BE49-F238E27FC236}">
                <a16:creationId xmlns:a16="http://schemas.microsoft.com/office/drawing/2014/main" id="{4D5AD43D-41EF-A6F9-A6CE-0DC61FE85E49}"/>
              </a:ext>
            </a:extLst>
          </p:cNvPr>
          <p:cNvGraphicFramePr>
            <a:graphicFrameLocks noGrp="1"/>
          </p:cNvGraphicFramePr>
          <p:nvPr>
            <p:extLst>
              <p:ext uri="{D42A27DB-BD31-4B8C-83A1-F6EECF244321}">
                <p14:modId xmlns:p14="http://schemas.microsoft.com/office/powerpoint/2010/main" val="2656347127"/>
              </p:ext>
            </p:extLst>
          </p:nvPr>
        </p:nvGraphicFramePr>
        <p:xfrm>
          <a:off x="7076758" y="4159070"/>
          <a:ext cx="1136126" cy="396600"/>
        </p:xfrm>
        <a:graphic>
          <a:graphicData uri="http://schemas.openxmlformats.org/drawingml/2006/table">
            <a:tbl>
              <a:tblPr firstRow="1" bandRow="1">
                <a:tableStyleId>{2D5ABB26-0587-4C30-8999-92F81FD0307C}</a:tableStyleId>
              </a:tblPr>
              <a:tblGrid>
                <a:gridCol w="381102">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0">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5</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6</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110" name="表格 109">
                <a:extLst>
                  <a:ext uri="{FF2B5EF4-FFF2-40B4-BE49-F238E27FC236}">
                    <a16:creationId xmlns:a16="http://schemas.microsoft.com/office/drawing/2014/main" id="{1CA130B5-11EE-A92E-D7E4-DFC47848FAC0}"/>
                  </a:ext>
                </a:extLst>
              </p:cNvPr>
              <p:cNvGraphicFramePr>
                <a:graphicFrameLocks noGrp="1"/>
              </p:cNvGraphicFramePr>
              <p:nvPr>
                <p:extLst>
                  <p:ext uri="{D42A27DB-BD31-4B8C-83A1-F6EECF244321}">
                    <p14:modId xmlns:p14="http://schemas.microsoft.com/office/powerpoint/2010/main" val="2869997647"/>
                  </p:ext>
                </p:extLst>
              </p:nvPr>
            </p:nvGraphicFramePr>
            <p:xfrm>
              <a:off x="9548084" y="2574620"/>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5098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110" name="表格 109">
                <a:extLst>
                  <a:ext uri="{FF2B5EF4-FFF2-40B4-BE49-F238E27FC236}">
                    <a16:creationId xmlns:a16="http://schemas.microsoft.com/office/drawing/2014/main" id="{1CA130B5-11EE-A92E-D7E4-DFC47848FAC0}"/>
                  </a:ext>
                </a:extLst>
              </p:cNvPr>
              <p:cNvGraphicFramePr>
                <a:graphicFrameLocks noGrp="1"/>
              </p:cNvGraphicFramePr>
              <p:nvPr>
                <p:extLst>
                  <p:ext uri="{D42A27DB-BD31-4B8C-83A1-F6EECF244321}">
                    <p14:modId xmlns:p14="http://schemas.microsoft.com/office/powerpoint/2010/main" val="2869997647"/>
                  </p:ext>
                </p:extLst>
              </p:nvPr>
            </p:nvGraphicFramePr>
            <p:xfrm>
              <a:off x="9548084" y="2574620"/>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66704">
                    <a:tc>
                      <a:txBody>
                        <a:bodyPr/>
                        <a:lstStyle/>
                        <a:p>
                          <a:endParaRPr lang="zh-CN"/>
                        </a:p>
                      </a:txBody>
                      <a:tcPr marL="92382" marR="92382" marT="46192" marB="46192">
                        <a:blipFill>
                          <a:blip r:embed="rId11"/>
                          <a:stretch>
                            <a:fillRect r="-193548"/>
                          </a:stretch>
                        </a:blipFill>
                      </a:tcPr>
                    </a:tc>
                    <a:tc>
                      <a:txBody>
                        <a:bodyPr/>
                        <a:lstStyle/>
                        <a:p>
                          <a:endParaRPr lang="zh-CN"/>
                        </a:p>
                      </a:txBody>
                      <a:tcPr marL="92382" marR="92382" marT="46192" marB="46192">
                        <a:blipFill>
                          <a:blip r:embed="rId11"/>
                          <a:stretch>
                            <a:fillRect l="-106897" r="-106897"/>
                          </a:stretch>
                        </a:blipFill>
                      </a:tcPr>
                    </a:tc>
                    <a:tc>
                      <a:txBody>
                        <a:bodyPr/>
                        <a:lstStyle/>
                        <a:p>
                          <a:endParaRPr lang="zh-CN"/>
                        </a:p>
                      </a:txBody>
                      <a:tcPr marL="92382" marR="92382" marT="46192" marB="46192">
                        <a:blipFill>
                          <a:blip r:embed="rId11"/>
                          <a:stretch>
                            <a:fillRect l="-193548"/>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111" name="表格 110">
            <a:extLst>
              <a:ext uri="{FF2B5EF4-FFF2-40B4-BE49-F238E27FC236}">
                <a16:creationId xmlns:a16="http://schemas.microsoft.com/office/drawing/2014/main" id="{9A2A9B81-FF2B-86CB-54D6-B86E36BA86E2}"/>
              </a:ext>
            </a:extLst>
          </p:cNvPr>
          <p:cNvGraphicFramePr>
            <a:graphicFrameLocks noGrp="1"/>
          </p:cNvGraphicFramePr>
          <p:nvPr>
            <p:extLst>
              <p:ext uri="{D42A27DB-BD31-4B8C-83A1-F6EECF244321}">
                <p14:modId xmlns:p14="http://schemas.microsoft.com/office/powerpoint/2010/main" val="3658189650"/>
              </p:ext>
            </p:extLst>
          </p:nvPr>
        </p:nvGraphicFramePr>
        <p:xfrm>
          <a:off x="9545093" y="2981291"/>
          <a:ext cx="1138293" cy="367636"/>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2" name="表格 111">
            <a:extLst>
              <a:ext uri="{FF2B5EF4-FFF2-40B4-BE49-F238E27FC236}">
                <a16:creationId xmlns:a16="http://schemas.microsoft.com/office/drawing/2014/main" id="{DAB38914-4D2B-D251-881A-ED1804E527D4}"/>
              </a:ext>
            </a:extLst>
          </p:cNvPr>
          <p:cNvGraphicFramePr>
            <a:graphicFrameLocks noGrp="1"/>
          </p:cNvGraphicFramePr>
          <p:nvPr>
            <p:extLst>
              <p:ext uri="{D42A27DB-BD31-4B8C-83A1-F6EECF244321}">
                <p14:modId xmlns:p14="http://schemas.microsoft.com/office/powerpoint/2010/main" val="925324097"/>
              </p:ext>
            </p:extLst>
          </p:nvPr>
        </p:nvGraphicFramePr>
        <p:xfrm>
          <a:off x="9547259" y="3404616"/>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3" name="表格 112">
            <a:extLst>
              <a:ext uri="{FF2B5EF4-FFF2-40B4-BE49-F238E27FC236}">
                <a16:creationId xmlns:a16="http://schemas.microsoft.com/office/drawing/2014/main" id="{7FA11FC9-B130-0DC8-B00F-5CA4501B6E54}"/>
              </a:ext>
            </a:extLst>
          </p:cNvPr>
          <p:cNvGraphicFramePr>
            <a:graphicFrameLocks noGrp="1"/>
          </p:cNvGraphicFramePr>
          <p:nvPr>
            <p:extLst>
              <p:ext uri="{D42A27DB-BD31-4B8C-83A1-F6EECF244321}">
                <p14:modId xmlns:p14="http://schemas.microsoft.com/office/powerpoint/2010/main" val="863313912"/>
              </p:ext>
            </p:extLst>
          </p:nvPr>
        </p:nvGraphicFramePr>
        <p:xfrm>
          <a:off x="9545090" y="3830896"/>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4" name="表格 113">
            <a:extLst>
              <a:ext uri="{FF2B5EF4-FFF2-40B4-BE49-F238E27FC236}">
                <a16:creationId xmlns:a16="http://schemas.microsoft.com/office/drawing/2014/main" id="{5A5E3337-4B7A-84E3-A0DE-D5B5BD8DEBF8}"/>
              </a:ext>
            </a:extLst>
          </p:cNvPr>
          <p:cNvGraphicFramePr>
            <a:graphicFrameLocks noGrp="1"/>
          </p:cNvGraphicFramePr>
          <p:nvPr>
            <p:extLst>
              <p:ext uri="{D42A27DB-BD31-4B8C-83A1-F6EECF244321}">
                <p14:modId xmlns:p14="http://schemas.microsoft.com/office/powerpoint/2010/main" val="3262729762"/>
              </p:ext>
            </p:extLst>
          </p:nvPr>
        </p:nvGraphicFramePr>
        <p:xfrm>
          <a:off x="8295340" y="4148600"/>
          <a:ext cx="1136126" cy="396600"/>
        </p:xfrm>
        <a:graphic>
          <a:graphicData uri="http://schemas.openxmlformats.org/drawingml/2006/table">
            <a:tbl>
              <a:tblPr firstRow="1" bandRow="1">
                <a:tableStyleId>{2D5ABB26-0587-4C30-8999-92F81FD0307C}</a:tableStyleId>
              </a:tblPr>
              <a:tblGrid>
                <a:gridCol w="381102">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0">
                <a:tc>
                  <a:txBody>
                    <a:bodyPr/>
                    <a:lstStyle/>
                    <a:p>
                      <a:pPr algn="ctr"/>
                      <a:r>
                        <a:rPr lang="en-US" altLang="zh-CN" sz="1800" b="1" dirty="0">
                          <a:latin typeface="Times" pitchFamily="2" charset="0"/>
                        </a:rPr>
                        <a:t>7</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8</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9</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115" name="表格 114">
                <a:extLst>
                  <a:ext uri="{FF2B5EF4-FFF2-40B4-BE49-F238E27FC236}">
                    <a16:creationId xmlns:a16="http://schemas.microsoft.com/office/drawing/2014/main" id="{87CD1943-26F2-5155-42A1-1821D7EE4205}"/>
                  </a:ext>
                </a:extLst>
              </p:cNvPr>
              <p:cNvGraphicFramePr>
                <a:graphicFrameLocks noGrp="1"/>
              </p:cNvGraphicFramePr>
              <p:nvPr>
                <p:extLst>
                  <p:ext uri="{D42A27DB-BD31-4B8C-83A1-F6EECF244321}">
                    <p14:modId xmlns:p14="http://schemas.microsoft.com/office/powerpoint/2010/main" val="2322915718"/>
                  </p:ext>
                </p:extLst>
              </p:nvPr>
            </p:nvGraphicFramePr>
            <p:xfrm>
              <a:off x="8299512" y="2571626"/>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4318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115" name="表格 114">
                <a:extLst>
                  <a:ext uri="{FF2B5EF4-FFF2-40B4-BE49-F238E27FC236}">
                    <a16:creationId xmlns:a16="http://schemas.microsoft.com/office/drawing/2014/main" id="{87CD1943-26F2-5155-42A1-1821D7EE4205}"/>
                  </a:ext>
                </a:extLst>
              </p:cNvPr>
              <p:cNvGraphicFramePr>
                <a:graphicFrameLocks noGrp="1"/>
              </p:cNvGraphicFramePr>
              <p:nvPr>
                <p:extLst>
                  <p:ext uri="{D42A27DB-BD31-4B8C-83A1-F6EECF244321}">
                    <p14:modId xmlns:p14="http://schemas.microsoft.com/office/powerpoint/2010/main" val="2322915718"/>
                  </p:ext>
                </p:extLst>
              </p:nvPr>
            </p:nvGraphicFramePr>
            <p:xfrm>
              <a:off x="8299512" y="2571626"/>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66704">
                    <a:tc>
                      <a:txBody>
                        <a:bodyPr/>
                        <a:lstStyle/>
                        <a:p>
                          <a:endParaRPr lang="zh-CN"/>
                        </a:p>
                      </a:txBody>
                      <a:tcPr marL="92382" marR="92382" marT="46192" marB="46192">
                        <a:blipFill>
                          <a:blip r:embed="rId12"/>
                          <a:stretch>
                            <a:fillRect r="-203333"/>
                          </a:stretch>
                        </a:blipFill>
                      </a:tcPr>
                    </a:tc>
                    <a:tc>
                      <a:txBody>
                        <a:bodyPr/>
                        <a:lstStyle/>
                        <a:p>
                          <a:endParaRPr lang="zh-CN"/>
                        </a:p>
                      </a:txBody>
                      <a:tcPr marL="92382" marR="92382" marT="46192" marB="46192">
                        <a:blipFill>
                          <a:blip r:embed="rId12"/>
                          <a:stretch>
                            <a:fillRect l="-100000" r="-103333"/>
                          </a:stretch>
                        </a:blipFill>
                      </a:tcPr>
                    </a:tc>
                    <a:tc>
                      <a:txBody>
                        <a:bodyPr/>
                        <a:lstStyle/>
                        <a:p>
                          <a:endParaRPr lang="zh-CN"/>
                        </a:p>
                      </a:txBody>
                      <a:tcPr marL="92382" marR="92382" marT="46192" marB="46192">
                        <a:blipFill>
                          <a:blip r:embed="rId12"/>
                          <a:stretch>
                            <a:fillRect l="-200000" r="-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116" name="表格 115">
            <a:extLst>
              <a:ext uri="{FF2B5EF4-FFF2-40B4-BE49-F238E27FC236}">
                <a16:creationId xmlns:a16="http://schemas.microsoft.com/office/drawing/2014/main" id="{F0CF3813-CE40-2B1B-6D97-5B77764D306E}"/>
              </a:ext>
            </a:extLst>
          </p:cNvPr>
          <p:cNvGraphicFramePr>
            <a:graphicFrameLocks noGrp="1"/>
          </p:cNvGraphicFramePr>
          <p:nvPr>
            <p:extLst>
              <p:ext uri="{D42A27DB-BD31-4B8C-83A1-F6EECF244321}">
                <p14:modId xmlns:p14="http://schemas.microsoft.com/office/powerpoint/2010/main" val="220068781"/>
              </p:ext>
            </p:extLst>
          </p:nvPr>
        </p:nvGraphicFramePr>
        <p:xfrm>
          <a:off x="8321009" y="2970666"/>
          <a:ext cx="1138294" cy="367636"/>
        </p:xfrm>
        <a:graphic>
          <a:graphicData uri="http://schemas.openxmlformats.org/drawingml/2006/table">
            <a:tbl>
              <a:tblPr firstRow="1" bandRow="1">
                <a:tableStyleId>{2D5ABB26-0587-4C30-8999-92F81FD0307C}</a:tableStyleId>
              </a:tblPr>
              <a:tblGrid>
                <a:gridCol w="338290">
                  <a:extLst>
                    <a:ext uri="{9D8B030D-6E8A-4147-A177-3AD203B41FA5}">
                      <a16:colId xmlns:a16="http://schemas.microsoft.com/office/drawing/2014/main" val="79316473"/>
                    </a:ext>
                  </a:extLst>
                </a:gridCol>
                <a:gridCol w="386381">
                  <a:extLst>
                    <a:ext uri="{9D8B030D-6E8A-4147-A177-3AD203B41FA5}">
                      <a16:colId xmlns:a16="http://schemas.microsoft.com/office/drawing/2014/main" val="865643222"/>
                    </a:ext>
                  </a:extLst>
                </a:gridCol>
                <a:gridCol w="413623">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64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7" name="表格 116">
            <a:extLst>
              <a:ext uri="{FF2B5EF4-FFF2-40B4-BE49-F238E27FC236}">
                <a16:creationId xmlns:a16="http://schemas.microsoft.com/office/drawing/2014/main" id="{AF889296-3DB7-F4B9-C170-DA7B20B85350}"/>
              </a:ext>
            </a:extLst>
          </p:cNvPr>
          <p:cNvGraphicFramePr>
            <a:graphicFrameLocks noGrp="1"/>
          </p:cNvGraphicFramePr>
          <p:nvPr>
            <p:extLst>
              <p:ext uri="{D42A27DB-BD31-4B8C-83A1-F6EECF244321}">
                <p14:modId xmlns:p14="http://schemas.microsoft.com/office/powerpoint/2010/main" val="1348148563"/>
              </p:ext>
            </p:extLst>
          </p:nvPr>
        </p:nvGraphicFramePr>
        <p:xfrm>
          <a:off x="8298687" y="3401622"/>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8" name="表格 117">
            <a:extLst>
              <a:ext uri="{FF2B5EF4-FFF2-40B4-BE49-F238E27FC236}">
                <a16:creationId xmlns:a16="http://schemas.microsoft.com/office/drawing/2014/main" id="{AAF3CD9A-29D2-C805-86CF-81B7C7CF03D6}"/>
              </a:ext>
            </a:extLst>
          </p:cNvPr>
          <p:cNvGraphicFramePr>
            <a:graphicFrameLocks noGrp="1"/>
          </p:cNvGraphicFramePr>
          <p:nvPr>
            <p:extLst>
              <p:ext uri="{D42A27DB-BD31-4B8C-83A1-F6EECF244321}">
                <p14:modId xmlns:p14="http://schemas.microsoft.com/office/powerpoint/2010/main" val="195229772"/>
              </p:ext>
            </p:extLst>
          </p:nvPr>
        </p:nvGraphicFramePr>
        <p:xfrm>
          <a:off x="8296518" y="3827902"/>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19" name="表格 118">
            <a:extLst>
              <a:ext uri="{FF2B5EF4-FFF2-40B4-BE49-F238E27FC236}">
                <a16:creationId xmlns:a16="http://schemas.microsoft.com/office/drawing/2014/main" id="{5BCCC6FD-1FE2-52B9-5F27-C8C8623ACA5A}"/>
              </a:ext>
            </a:extLst>
          </p:cNvPr>
          <p:cNvGraphicFramePr>
            <a:graphicFrameLocks noGrp="1"/>
          </p:cNvGraphicFramePr>
          <p:nvPr>
            <p:extLst>
              <p:ext uri="{D42A27DB-BD31-4B8C-83A1-F6EECF244321}">
                <p14:modId xmlns:p14="http://schemas.microsoft.com/office/powerpoint/2010/main" val="3730536790"/>
              </p:ext>
            </p:extLst>
          </p:nvPr>
        </p:nvGraphicFramePr>
        <p:xfrm>
          <a:off x="10788784" y="4148600"/>
          <a:ext cx="972367" cy="396600"/>
        </p:xfrm>
        <a:graphic>
          <a:graphicData uri="http://schemas.openxmlformats.org/drawingml/2006/table">
            <a:tbl>
              <a:tblPr firstRow="1" bandRow="1">
                <a:tableStyleId>{2D5ABB26-0587-4C30-8999-92F81FD0307C}</a:tableStyleId>
              </a:tblPr>
              <a:tblGrid>
                <a:gridCol w="326171">
                  <a:extLst>
                    <a:ext uri="{9D8B030D-6E8A-4147-A177-3AD203B41FA5}">
                      <a16:colId xmlns:a16="http://schemas.microsoft.com/office/drawing/2014/main" val="79316473"/>
                    </a:ext>
                  </a:extLst>
                </a:gridCol>
                <a:gridCol w="320241">
                  <a:extLst>
                    <a:ext uri="{9D8B030D-6E8A-4147-A177-3AD203B41FA5}">
                      <a16:colId xmlns:a16="http://schemas.microsoft.com/office/drawing/2014/main" val="865643222"/>
                    </a:ext>
                  </a:extLst>
                </a:gridCol>
                <a:gridCol w="325955">
                  <a:extLst>
                    <a:ext uri="{9D8B030D-6E8A-4147-A177-3AD203B41FA5}">
                      <a16:colId xmlns:a16="http://schemas.microsoft.com/office/drawing/2014/main" val="3081916635"/>
                    </a:ext>
                  </a:extLst>
                </a:gridCol>
              </a:tblGrid>
              <a:tr h="396600">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120" name="文本框 119">
            <a:extLst>
              <a:ext uri="{FF2B5EF4-FFF2-40B4-BE49-F238E27FC236}">
                <a16:creationId xmlns:a16="http://schemas.microsoft.com/office/drawing/2014/main" id="{A55580C8-610B-1DE3-BCFC-2340A0CF3D3F}"/>
              </a:ext>
            </a:extLst>
          </p:cNvPr>
          <p:cNvSpPr txBox="1"/>
          <p:nvPr/>
        </p:nvSpPr>
        <p:spPr>
          <a:xfrm>
            <a:off x="10725258" y="4152504"/>
            <a:ext cx="451187" cy="369332"/>
          </a:xfrm>
          <a:prstGeom prst="rect">
            <a:avLst/>
          </a:prstGeom>
          <a:noFill/>
        </p:spPr>
        <p:txBody>
          <a:bodyPr wrap="square" rtlCol="0">
            <a:spAutoFit/>
          </a:bodyPr>
          <a:lstStyle/>
          <a:p>
            <a:pPr algn="ctr"/>
            <a:r>
              <a:rPr lang="en-US" altLang="zh-CN" b="1" dirty="0">
                <a:latin typeface="Times" pitchFamily="2" charset="0"/>
              </a:rPr>
              <a:t>13</a:t>
            </a:r>
            <a:endParaRPr lang="zh-CN" altLang="en-US" b="1" dirty="0">
              <a:latin typeface="Times" pitchFamily="2" charset="0"/>
            </a:endParaRPr>
          </a:p>
        </p:txBody>
      </p:sp>
      <p:sp>
        <p:nvSpPr>
          <p:cNvPr id="121" name="文本框 120">
            <a:extLst>
              <a:ext uri="{FF2B5EF4-FFF2-40B4-BE49-F238E27FC236}">
                <a16:creationId xmlns:a16="http://schemas.microsoft.com/office/drawing/2014/main" id="{C2B31345-8A58-9CF0-AD5F-3F5ABC234C81}"/>
              </a:ext>
            </a:extLst>
          </p:cNvPr>
          <p:cNvSpPr txBox="1"/>
          <p:nvPr/>
        </p:nvSpPr>
        <p:spPr>
          <a:xfrm>
            <a:off x="11112784" y="4152504"/>
            <a:ext cx="450000" cy="370800"/>
          </a:xfrm>
          <a:prstGeom prst="rect">
            <a:avLst/>
          </a:prstGeom>
          <a:noFill/>
        </p:spPr>
        <p:txBody>
          <a:bodyPr wrap="square" rtlCol="0">
            <a:spAutoFit/>
          </a:bodyPr>
          <a:lstStyle/>
          <a:p>
            <a:pPr algn="ctr"/>
            <a:r>
              <a:rPr lang="en-US" altLang="zh-CN" b="1" dirty="0">
                <a:latin typeface="Times" pitchFamily="2" charset="0"/>
              </a:rPr>
              <a:t>14</a:t>
            </a:r>
            <a:endParaRPr lang="zh-CN" altLang="en-US" b="1" dirty="0">
              <a:latin typeface="Times" pitchFamily="2" charset="0"/>
            </a:endParaRPr>
          </a:p>
        </p:txBody>
      </p:sp>
      <p:sp>
        <p:nvSpPr>
          <p:cNvPr id="122" name="文本框 121">
            <a:extLst>
              <a:ext uri="{FF2B5EF4-FFF2-40B4-BE49-F238E27FC236}">
                <a16:creationId xmlns:a16="http://schemas.microsoft.com/office/drawing/2014/main" id="{D59F0387-066C-BBAE-95A0-2931A61EDF53}"/>
              </a:ext>
            </a:extLst>
          </p:cNvPr>
          <p:cNvSpPr txBox="1"/>
          <p:nvPr/>
        </p:nvSpPr>
        <p:spPr>
          <a:xfrm>
            <a:off x="11484908" y="4150486"/>
            <a:ext cx="450000" cy="370800"/>
          </a:xfrm>
          <a:prstGeom prst="rect">
            <a:avLst/>
          </a:prstGeom>
          <a:noFill/>
        </p:spPr>
        <p:txBody>
          <a:bodyPr wrap="square" rtlCol="0">
            <a:spAutoFit/>
          </a:bodyPr>
          <a:lstStyle/>
          <a:p>
            <a:pPr algn="ctr"/>
            <a:r>
              <a:rPr lang="en-US" altLang="zh-CN" b="1" dirty="0">
                <a:latin typeface="Times" pitchFamily="2" charset="0"/>
              </a:rPr>
              <a:t>15</a:t>
            </a:r>
            <a:endParaRPr lang="zh-CN" altLang="en-US" b="1" dirty="0">
              <a:latin typeface="Times" pitchFamily="2" charset="0"/>
            </a:endParaRPr>
          </a:p>
        </p:txBody>
      </p:sp>
      <mc:AlternateContent xmlns:mc="http://schemas.openxmlformats.org/markup-compatibility/2006" xmlns:a14="http://schemas.microsoft.com/office/drawing/2010/main">
        <mc:Choice Requires="a14">
          <p:graphicFrame>
            <p:nvGraphicFramePr>
              <p:cNvPr id="123" name="表格 122">
                <a:extLst>
                  <a:ext uri="{FF2B5EF4-FFF2-40B4-BE49-F238E27FC236}">
                    <a16:creationId xmlns:a16="http://schemas.microsoft.com/office/drawing/2014/main" id="{18FB1558-CBC0-30F0-45F7-232FE9792A5B}"/>
                  </a:ext>
                </a:extLst>
              </p:cNvPr>
              <p:cNvGraphicFramePr>
                <a:graphicFrameLocks noGrp="1"/>
              </p:cNvGraphicFramePr>
              <p:nvPr>
                <p:extLst>
                  <p:ext uri="{D42A27DB-BD31-4B8C-83A1-F6EECF244321}">
                    <p14:modId xmlns:p14="http://schemas.microsoft.com/office/powerpoint/2010/main" val="1748807326"/>
                  </p:ext>
                </p:extLst>
              </p:nvPr>
            </p:nvGraphicFramePr>
            <p:xfrm>
              <a:off x="10796239" y="2568687"/>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4251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123" name="表格 122">
                <a:extLst>
                  <a:ext uri="{FF2B5EF4-FFF2-40B4-BE49-F238E27FC236}">
                    <a16:creationId xmlns:a16="http://schemas.microsoft.com/office/drawing/2014/main" id="{18FB1558-CBC0-30F0-45F7-232FE9792A5B}"/>
                  </a:ext>
                </a:extLst>
              </p:cNvPr>
              <p:cNvGraphicFramePr>
                <a:graphicFrameLocks noGrp="1"/>
              </p:cNvGraphicFramePr>
              <p:nvPr>
                <p:extLst>
                  <p:ext uri="{D42A27DB-BD31-4B8C-83A1-F6EECF244321}">
                    <p14:modId xmlns:p14="http://schemas.microsoft.com/office/powerpoint/2010/main" val="1748807326"/>
                  </p:ext>
                </p:extLst>
              </p:nvPr>
            </p:nvGraphicFramePr>
            <p:xfrm>
              <a:off x="10796239" y="2568687"/>
              <a:ext cx="1135303" cy="366704"/>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66704">
                    <a:tc>
                      <a:txBody>
                        <a:bodyPr/>
                        <a:lstStyle/>
                        <a:p>
                          <a:endParaRPr lang="zh-CN"/>
                        </a:p>
                      </a:txBody>
                      <a:tcPr marL="92382" marR="92382" marT="46192" marB="46192">
                        <a:blipFill>
                          <a:blip r:embed="rId13"/>
                          <a:stretch>
                            <a:fillRect r="-200000"/>
                          </a:stretch>
                        </a:blipFill>
                      </a:tcPr>
                    </a:tc>
                    <a:tc>
                      <a:txBody>
                        <a:bodyPr/>
                        <a:lstStyle/>
                        <a:p>
                          <a:endParaRPr lang="zh-CN"/>
                        </a:p>
                      </a:txBody>
                      <a:tcPr marL="92382" marR="92382" marT="46192" marB="46192">
                        <a:blipFill>
                          <a:blip r:embed="rId13"/>
                          <a:stretch>
                            <a:fillRect l="-100000" r="-100000"/>
                          </a:stretch>
                        </a:blipFill>
                      </a:tcPr>
                    </a:tc>
                    <a:tc>
                      <a:txBody>
                        <a:bodyPr/>
                        <a:lstStyle/>
                        <a:p>
                          <a:endParaRPr lang="zh-CN"/>
                        </a:p>
                      </a:txBody>
                      <a:tcPr marL="92382" marR="92382" marT="46192" marB="46192">
                        <a:blipFill>
                          <a:blip r:embed="rId13"/>
                          <a:stretch>
                            <a:fillRect l="-200000"/>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124" name="表格 123">
            <a:extLst>
              <a:ext uri="{FF2B5EF4-FFF2-40B4-BE49-F238E27FC236}">
                <a16:creationId xmlns:a16="http://schemas.microsoft.com/office/drawing/2014/main" id="{193F88F7-D117-D949-B2E8-78B138D6D0B6}"/>
              </a:ext>
            </a:extLst>
          </p:cNvPr>
          <p:cNvGraphicFramePr>
            <a:graphicFrameLocks noGrp="1"/>
          </p:cNvGraphicFramePr>
          <p:nvPr>
            <p:extLst>
              <p:ext uri="{D42A27DB-BD31-4B8C-83A1-F6EECF244321}">
                <p14:modId xmlns:p14="http://schemas.microsoft.com/office/powerpoint/2010/main" val="553965879"/>
              </p:ext>
            </p:extLst>
          </p:nvPr>
        </p:nvGraphicFramePr>
        <p:xfrm>
          <a:off x="10791259" y="3398683"/>
          <a:ext cx="1140282" cy="366702"/>
        </p:xfrm>
        <a:graphic>
          <a:graphicData uri="http://schemas.openxmlformats.org/drawingml/2006/table">
            <a:tbl>
              <a:tblPr firstRow="1" bandRow="1">
                <a:tableStyleId>{2D5ABB26-0587-4C30-8999-92F81FD0307C}</a:tableStyleId>
              </a:tblPr>
              <a:tblGrid>
                <a:gridCol w="382498">
                  <a:extLst>
                    <a:ext uri="{9D8B030D-6E8A-4147-A177-3AD203B41FA5}">
                      <a16:colId xmlns:a16="http://schemas.microsoft.com/office/drawing/2014/main" val="79316473"/>
                    </a:ext>
                  </a:extLst>
                </a:gridCol>
                <a:gridCol w="375541">
                  <a:extLst>
                    <a:ext uri="{9D8B030D-6E8A-4147-A177-3AD203B41FA5}">
                      <a16:colId xmlns:a16="http://schemas.microsoft.com/office/drawing/2014/main" val="865643222"/>
                    </a:ext>
                  </a:extLst>
                </a:gridCol>
                <a:gridCol w="382243">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125" name="表格 124">
            <a:extLst>
              <a:ext uri="{FF2B5EF4-FFF2-40B4-BE49-F238E27FC236}">
                <a16:creationId xmlns:a16="http://schemas.microsoft.com/office/drawing/2014/main" id="{23C8511B-7042-AE15-5BA0-6FAAD490E391}"/>
              </a:ext>
            </a:extLst>
          </p:cNvPr>
          <p:cNvGraphicFramePr>
            <a:graphicFrameLocks noGrp="1"/>
          </p:cNvGraphicFramePr>
          <p:nvPr>
            <p:extLst>
              <p:ext uri="{D42A27DB-BD31-4B8C-83A1-F6EECF244321}">
                <p14:modId xmlns:p14="http://schemas.microsoft.com/office/powerpoint/2010/main" val="2378299025"/>
              </p:ext>
            </p:extLst>
          </p:nvPr>
        </p:nvGraphicFramePr>
        <p:xfrm>
          <a:off x="10793245" y="3824963"/>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2</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3</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Tree>
    <p:extLst>
      <p:ext uri="{BB962C8B-B14F-4D97-AF65-F5344CB8AC3E}">
        <p14:creationId xmlns:p14="http://schemas.microsoft.com/office/powerpoint/2010/main" val="349027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Automatic program tuner</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0019883"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Policy Gradient-based Optimization: estimate</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optimization</a:t>
            </a:r>
            <a:r>
              <a:rPr lang="zh-CN" altLang="en-US" sz="2400" dirty="0">
                <a:latin typeface="Book Antiqua" panose="02040602050305030304" pitchFamily="18" charset="0"/>
              </a:rPr>
              <a:t> </a:t>
            </a:r>
            <a:r>
              <a:rPr lang="en-US" altLang="zh-CN" sz="2400" dirty="0">
                <a:latin typeface="Book Antiqua" panose="02040602050305030304" pitchFamily="18" charset="0"/>
              </a:rPr>
              <a:t>objective</a:t>
            </a:r>
            <a:r>
              <a:rPr lang="zh-CN" altLang="en-US" sz="2400" dirty="0">
                <a:latin typeface="Book Antiqua" panose="02040602050305030304" pitchFamily="18" charset="0"/>
              </a:rPr>
              <a:t> </a:t>
            </a:r>
            <a:r>
              <a:rPr lang="en-US" altLang="zh-CN" sz="2400" dirty="0">
                <a:latin typeface="Book Antiqua" panose="02040602050305030304" pitchFamily="18" charset="0"/>
              </a:rPr>
              <a:t>of complete</a:t>
            </a:r>
            <a:r>
              <a:rPr lang="zh-CN" altLang="en-US" sz="2400" dirty="0">
                <a:latin typeface="Book Antiqua" panose="02040602050305030304" pitchFamily="18" charset="0"/>
              </a:rPr>
              <a:t> </a:t>
            </a:r>
            <a:r>
              <a:rPr lang="en-US" altLang="zh-CN" sz="2400" dirty="0">
                <a:latin typeface="Book Antiqua" panose="02040602050305030304" pitchFamily="18" charset="0"/>
              </a:rPr>
              <a:t>mapping</a:t>
            </a:r>
            <a:r>
              <a:rPr lang="zh-CN" altLang="en-US" sz="2400" dirty="0">
                <a:latin typeface="Book Antiqua" panose="02040602050305030304" pitchFamily="18" charset="0"/>
              </a:rPr>
              <a:t> </a:t>
            </a:r>
            <a:r>
              <a:rPr lang="en-US" altLang="zh-CN" sz="2400" dirty="0">
                <a:latin typeface="Book Antiqua" panose="02040602050305030304" pitchFamily="18" charset="0"/>
              </a:rPr>
              <a:t>candidates</a:t>
            </a:r>
            <a:r>
              <a:rPr lang="zh-CN" altLang="en-US" sz="2400" dirty="0">
                <a:latin typeface="Book Antiqua" panose="02040602050305030304" pitchFamily="18" charset="0"/>
              </a:rPr>
              <a:t> </a:t>
            </a:r>
            <a:r>
              <a:rPr lang="en-US" altLang="zh-CN" sz="2400" dirty="0">
                <a:latin typeface="Book Antiqua" panose="02040602050305030304" pitchFamily="18" charset="0"/>
              </a:rPr>
              <a:t>and</a:t>
            </a:r>
            <a:r>
              <a:rPr lang="zh-CN" altLang="en-US" sz="2400" dirty="0">
                <a:latin typeface="Book Antiqua" panose="02040602050305030304" pitchFamily="18" charset="0"/>
              </a:rPr>
              <a:t> </a:t>
            </a:r>
            <a:r>
              <a:rPr lang="en-US" altLang="zh-CN" sz="2400" dirty="0">
                <a:latin typeface="Book Antiqua" panose="02040602050305030304" pitchFamily="18" charset="0"/>
              </a:rPr>
              <a:t>design reward </a:t>
            </a:r>
          </a:p>
        </p:txBody>
      </p:sp>
      <p:sp>
        <p:nvSpPr>
          <p:cNvPr id="3" name="矩形: 圆角 4">
            <a:extLst>
              <a:ext uri="{FF2B5EF4-FFF2-40B4-BE49-F238E27FC236}">
                <a16:creationId xmlns:a16="http://schemas.microsoft.com/office/drawing/2014/main" id="{861707B5-DD67-5901-36EC-645FF85F7D3B}"/>
              </a:ext>
            </a:extLst>
          </p:cNvPr>
          <p:cNvSpPr/>
          <p:nvPr/>
        </p:nvSpPr>
        <p:spPr>
          <a:xfrm rot="5400000">
            <a:off x="2531602" y="2216804"/>
            <a:ext cx="700013" cy="3400059"/>
          </a:xfrm>
          <a:prstGeom prst="roundRect">
            <a:avLst>
              <a:gd name="adj" fmla="val 281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3">
            <a:extLst>
              <a:ext uri="{FF2B5EF4-FFF2-40B4-BE49-F238E27FC236}">
                <a16:creationId xmlns:a16="http://schemas.microsoft.com/office/drawing/2014/main" id="{2E4C6830-DD6E-2CBE-93E4-4C1ACC6EDA39}"/>
              </a:ext>
            </a:extLst>
          </p:cNvPr>
          <p:cNvSpPr/>
          <p:nvPr/>
        </p:nvSpPr>
        <p:spPr>
          <a:xfrm>
            <a:off x="1347530" y="3674740"/>
            <a:ext cx="1341242" cy="54031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Multi-head</a:t>
            </a:r>
          </a:p>
          <a:p>
            <a:pPr algn="ctr"/>
            <a:r>
              <a:rPr lang="en-US" altLang="zh-CN" dirty="0">
                <a:solidFill>
                  <a:schemeClr val="tx1"/>
                </a:solidFill>
                <a:latin typeface="Times New Roman" panose="02020603050405020304" pitchFamily="18" charset="0"/>
                <a:cs typeface="Times New Roman" panose="02020603050405020304" pitchFamily="18" charset="0"/>
              </a:rPr>
              <a:t>attention</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7" name="直接箭头连接符 42">
            <a:extLst>
              <a:ext uri="{FF2B5EF4-FFF2-40B4-BE49-F238E27FC236}">
                <a16:creationId xmlns:a16="http://schemas.microsoft.com/office/drawing/2014/main" id="{BDA40F5D-B852-2147-6859-6C2F14037FA4}"/>
              </a:ext>
            </a:extLst>
          </p:cNvPr>
          <p:cNvCxnSpPr>
            <a:cxnSpLocks/>
            <a:stCxn id="8" idx="2"/>
            <a:endCxn id="9" idx="0"/>
          </p:cNvCxnSpPr>
          <p:nvPr/>
        </p:nvCxnSpPr>
        <p:spPr>
          <a:xfrm>
            <a:off x="2881614" y="2701612"/>
            <a:ext cx="5" cy="29720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矩形: 圆角 36">
            <a:extLst>
              <a:ext uri="{FF2B5EF4-FFF2-40B4-BE49-F238E27FC236}">
                <a16:creationId xmlns:a16="http://schemas.microsoft.com/office/drawing/2014/main" id="{F068F246-3D27-BEF7-6CC5-87CC957AAB16}"/>
              </a:ext>
            </a:extLst>
          </p:cNvPr>
          <p:cNvSpPr/>
          <p:nvPr/>
        </p:nvSpPr>
        <p:spPr>
          <a:xfrm>
            <a:off x="1181585" y="2402354"/>
            <a:ext cx="3400058" cy="299258"/>
          </a:xfrm>
          <a:prstGeom prst="roundRect">
            <a:avLst>
              <a:gd name="adj" fmla="val 797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solidFill>
                  <a:schemeClr val="tx1"/>
                </a:solidFill>
                <a:latin typeface="Times New Roman" panose="02020603050405020304" pitchFamily="18" charset="0"/>
                <a:cs typeface="Times New Roman" panose="02020603050405020304" pitchFamily="18" charset="0"/>
              </a:rPr>
              <a:t>Sequence 𝑋</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of</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Tensor</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Program</a:t>
            </a:r>
          </a:p>
        </p:txBody>
      </p:sp>
      <p:sp>
        <p:nvSpPr>
          <p:cNvPr id="9" name="矩形: 圆角 38">
            <a:extLst>
              <a:ext uri="{FF2B5EF4-FFF2-40B4-BE49-F238E27FC236}">
                <a16:creationId xmlns:a16="http://schemas.microsoft.com/office/drawing/2014/main" id="{2E4EA3AE-3970-3707-B7CA-BD22B70E3CDF}"/>
              </a:ext>
            </a:extLst>
          </p:cNvPr>
          <p:cNvSpPr/>
          <p:nvPr/>
        </p:nvSpPr>
        <p:spPr>
          <a:xfrm>
            <a:off x="1181590" y="2998818"/>
            <a:ext cx="3400058" cy="301782"/>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solidFill>
                  <a:schemeClr val="tx1"/>
                </a:solidFill>
                <a:latin typeface="Times New Roman" panose="02020603050405020304" pitchFamily="18" charset="0"/>
                <a:cs typeface="Times New Roman" panose="02020603050405020304" pitchFamily="18" charset="0"/>
              </a:rPr>
              <a:t> Token embedding</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1" name="直接箭头连接符 9">
            <a:extLst>
              <a:ext uri="{FF2B5EF4-FFF2-40B4-BE49-F238E27FC236}">
                <a16:creationId xmlns:a16="http://schemas.microsoft.com/office/drawing/2014/main" id="{9EDB8694-BBF3-E976-AAFE-D204B30594A2}"/>
              </a:ext>
            </a:extLst>
          </p:cNvPr>
          <p:cNvCxnSpPr>
            <a:cxnSpLocks/>
            <a:stCxn id="5" idx="3"/>
            <a:endCxn id="22" idx="1"/>
          </p:cNvCxnSpPr>
          <p:nvPr/>
        </p:nvCxnSpPr>
        <p:spPr>
          <a:xfrm flipV="1">
            <a:off x="2688772" y="3944269"/>
            <a:ext cx="666077" cy="626"/>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圆角 38">
                <a:extLst>
                  <a:ext uri="{FF2B5EF4-FFF2-40B4-BE49-F238E27FC236}">
                    <a16:creationId xmlns:a16="http://schemas.microsoft.com/office/drawing/2014/main" id="{3B1CA71C-E18B-5440-C146-47919B88246C}"/>
                  </a:ext>
                </a:extLst>
              </p:cNvPr>
              <p:cNvSpPr/>
              <p:nvPr/>
            </p:nvSpPr>
            <p:spPr>
              <a:xfrm>
                <a:off x="402562" y="5483499"/>
                <a:ext cx="1456705" cy="412143"/>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pitchFamily="2" charset="0"/>
                    <a:cs typeface="Times New Roman" panose="02020603050405020304" pitchFamily="18" charset="0"/>
                  </a:rPr>
                  <a:t>Tile</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factor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𝑡</m:t>
                        </m:r>
                      </m:sub>
                    </m:sSub>
                  </m:oMath>
                </a14:m>
                <a:r>
                  <a:rPr lang="en-US" altLang="zh-CN" dirty="0">
                    <a:solidFill>
                      <a:schemeClr val="tx1"/>
                    </a:solidFill>
                    <a:latin typeface="Times" pitchFamily="2" charset="0"/>
                    <a:cs typeface="Times New Roman" panose="02020603050405020304" pitchFamily="18" charset="0"/>
                  </a:rPr>
                  <a:t> </a:t>
                </a:r>
                <a:endParaRPr lang="zh-CN" altLang="en-US" dirty="0">
                  <a:solidFill>
                    <a:schemeClr val="tx1"/>
                  </a:solidFill>
                  <a:latin typeface="Times" pitchFamily="2" charset="0"/>
                  <a:cs typeface="Times New Roman" panose="02020603050405020304" pitchFamily="18" charset="0"/>
                </a:endParaRPr>
              </a:p>
            </p:txBody>
          </p:sp>
        </mc:Choice>
        <mc:Fallback xmlns="">
          <p:sp>
            <p:nvSpPr>
              <p:cNvPr id="13" name="矩形: 圆角 38">
                <a:extLst>
                  <a:ext uri="{FF2B5EF4-FFF2-40B4-BE49-F238E27FC236}">
                    <a16:creationId xmlns:a16="http://schemas.microsoft.com/office/drawing/2014/main" id="{3B1CA71C-E18B-5440-C146-47919B88246C}"/>
                  </a:ext>
                </a:extLst>
              </p:cNvPr>
              <p:cNvSpPr>
                <a:spLocks noRot="1" noChangeAspect="1" noMove="1" noResize="1" noEditPoints="1" noAdjustHandles="1" noChangeArrowheads="1" noChangeShapeType="1" noTextEdit="1"/>
              </p:cNvSpPr>
              <p:nvPr/>
            </p:nvSpPr>
            <p:spPr>
              <a:xfrm>
                <a:off x="402562" y="5483499"/>
                <a:ext cx="1456705" cy="412143"/>
              </a:xfrm>
              <a:prstGeom prst="roundRect">
                <a:avLst>
                  <a:gd name="adj" fmla="val 10493"/>
                </a:avLst>
              </a:prstGeom>
              <a:blipFill>
                <a:blip r:embed="rId3"/>
                <a:stretch>
                  <a:fillRect l="-1709" b="-11429"/>
                </a:stretch>
              </a:blipFill>
              <a:ln w="19050">
                <a:solidFill>
                  <a:schemeClr val="tx1"/>
                </a:solidFill>
              </a:ln>
            </p:spPr>
            <p:txBody>
              <a:bodyPr/>
              <a:lstStyle/>
              <a:p>
                <a:r>
                  <a:rPr lang="zh-CN" altLang="en-US">
                    <a:noFill/>
                  </a:rPr>
                  <a:t> </a:t>
                </a:r>
              </a:p>
            </p:txBody>
          </p:sp>
        </mc:Fallback>
      </mc:AlternateContent>
      <p:cxnSp>
        <p:nvCxnSpPr>
          <p:cNvPr id="14" name="直接箭头连接符 42">
            <a:extLst>
              <a:ext uri="{FF2B5EF4-FFF2-40B4-BE49-F238E27FC236}">
                <a16:creationId xmlns:a16="http://schemas.microsoft.com/office/drawing/2014/main" id="{6D05EC5E-8907-275E-E128-019CAE4BB472}"/>
              </a:ext>
            </a:extLst>
          </p:cNvPr>
          <p:cNvCxnSpPr>
            <a:cxnSpLocks/>
            <a:stCxn id="19" idx="2"/>
            <a:endCxn id="13" idx="0"/>
          </p:cNvCxnSpPr>
          <p:nvPr/>
        </p:nvCxnSpPr>
        <p:spPr>
          <a:xfrm>
            <a:off x="1129888" y="5176401"/>
            <a:ext cx="1027" cy="30709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接箭头连接符 42">
            <a:extLst>
              <a:ext uri="{FF2B5EF4-FFF2-40B4-BE49-F238E27FC236}">
                <a16:creationId xmlns:a16="http://schemas.microsoft.com/office/drawing/2014/main" id="{D7623C87-088F-921E-72FA-73AB93ED5580}"/>
              </a:ext>
            </a:extLst>
          </p:cNvPr>
          <p:cNvCxnSpPr>
            <a:cxnSpLocks/>
            <a:endCxn id="20" idx="0"/>
          </p:cNvCxnSpPr>
          <p:nvPr/>
        </p:nvCxnSpPr>
        <p:spPr>
          <a:xfrm>
            <a:off x="2857215" y="4266840"/>
            <a:ext cx="5871" cy="38014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连接符: 肘形 24">
            <a:extLst>
              <a:ext uri="{FF2B5EF4-FFF2-40B4-BE49-F238E27FC236}">
                <a16:creationId xmlns:a16="http://schemas.microsoft.com/office/drawing/2014/main" id="{CBA33EB1-D200-3A69-A151-8B8FC58EACCC}"/>
              </a:ext>
            </a:extLst>
          </p:cNvPr>
          <p:cNvCxnSpPr>
            <a:cxnSpLocks/>
          </p:cNvCxnSpPr>
          <p:nvPr/>
        </p:nvCxnSpPr>
        <p:spPr>
          <a:xfrm flipV="1">
            <a:off x="567397" y="5900612"/>
            <a:ext cx="2315822" cy="228323"/>
          </a:xfrm>
          <a:prstGeom prst="bentConnector3">
            <a:avLst>
              <a:gd name="adj1" fmla="val 100316"/>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8" name="连接符: 肘形 24">
            <a:extLst>
              <a:ext uri="{FF2B5EF4-FFF2-40B4-BE49-F238E27FC236}">
                <a16:creationId xmlns:a16="http://schemas.microsoft.com/office/drawing/2014/main" id="{99789648-EB0D-D344-4610-DC93CD561E9C}"/>
              </a:ext>
            </a:extLst>
          </p:cNvPr>
          <p:cNvCxnSpPr>
            <a:cxnSpLocks/>
          </p:cNvCxnSpPr>
          <p:nvPr/>
        </p:nvCxnSpPr>
        <p:spPr>
          <a:xfrm rot="5400000" flipH="1" flipV="1">
            <a:off x="-559824" y="4213226"/>
            <a:ext cx="3343659" cy="50670"/>
          </a:xfrm>
          <a:prstGeom prst="bentConnector4">
            <a:avLst>
              <a:gd name="adj1" fmla="val -6837"/>
              <a:gd name="adj2" fmla="val -1676292"/>
            </a:avLst>
          </a:prstGeom>
          <a:ln w="1905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矩形: 圆角 39">
            <a:extLst>
              <a:ext uri="{FF2B5EF4-FFF2-40B4-BE49-F238E27FC236}">
                <a16:creationId xmlns:a16="http://schemas.microsoft.com/office/drawing/2014/main" id="{534C9006-9D6D-8F8E-DBD5-37E694AB3F02}"/>
              </a:ext>
            </a:extLst>
          </p:cNvPr>
          <p:cNvSpPr/>
          <p:nvPr/>
        </p:nvSpPr>
        <p:spPr>
          <a:xfrm>
            <a:off x="573320" y="4646985"/>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0" name="矩形: 圆角 39">
            <a:extLst>
              <a:ext uri="{FF2B5EF4-FFF2-40B4-BE49-F238E27FC236}">
                <a16:creationId xmlns:a16="http://schemas.microsoft.com/office/drawing/2014/main" id="{342B28E1-FCD0-EA24-5C0E-DC31873413B3}"/>
              </a:ext>
            </a:extLst>
          </p:cNvPr>
          <p:cNvSpPr/>
          <p:nvPr/>
        </p:nvSpPr>
        <p:spPr>
          <a:xfrm>
            <a:off x="2306518" y="4646985"/>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1" name="直接箭头连接符 42">
            <a:extLst>
              <a:ext uri="{FF2B5EF4-FFF2-40B4-BE49-F238E27FC236}">
                <a16:creationId xmlns:a16="http://schemas.microsoft.com/office/drawing/2014/main" id="{C95E0032-2574-A0D7-33D0-2ABBB93A434E}"/>
              </a:ext>
            </a:extLst>
          </p:cNvPr>
          <p:cNvCxnSpPr>
            <a:cxnSpLocks/>
            <a:stCxn id="20" idx="2"/>
            <a:endCxn id="28" idx="0"/>
          </p:cNvCxnSpPr>
          <p:nvPr/>
        </p:nvCxnSpPr>
        <p:spPr>
          <a:xfrm flipH="1">
            <a:off x="2857215" y="5176401"/>
            <a:ext cx="5871" cy="30883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矩形: 圆角 6">
            <a:extLst>
              <a:ext uri="{FF2B5EF4-FFF2-40B4-BE49-F238E27FC236}">
                <a16:creationId xmlns:a16="http://schemas.microsoft.com/office/drawing/2014/main" id="{66E6C382-8873-F933-919E-AC9F3A007AF4}"/>
              </a:ext>
            </a:extLst>
          </p:cNvPr>
          <p:cNvSpPr/>
          <p:nvPr/>
        </p:nvSpPr>
        <p:spPr>
          <a:xfrm>
            <a:off x="3354849" y="3674114"/>
            <a:ext cx="1039781" cy="54031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Feed </a:t>
            </a:r>
          </a:p>
          <a:p>
            <a:pPr algn="ctr"/>
            <a:r>
              <a:rPr lang="en-US" altLang="zh-CN" dirty="0">
                <a:solidFill>
                  <a:schemeClr val="tx1"/>
                </a:solidFill>
                <a:latin typeface="Times New Roman" panose="02020603050405020304" pitchFamily="18" charset="0"/>
                <a:cs typeface="Times New Roman" panose="02020603050405020304" pitchFamily="18" charset="0"/>
              </a:rPr>
              <a:t>forward</a:t>
            </a:r>
          </a:p>
        </p:txBody>
      </p:sp>
      <p:sp>
        <p:nvSpPr>
          <p:cNvPr id="23" name="矩形: 圆角 7">
            <a:extLst>
              <a:ext uri="{FF2B5EF4-FFF2-40B4-BE49-F238E27FC236}">
                <a16:creationId xmlns:a16="http://schemas.microsoft.com/office/drawing/2014/main" id="{D904AA2F-6900-63BA-0412-678D21D5EB24}"/>
              </a:ext>
            </a:extLst>
          </p:cNvPr>
          <p:cNvSpPr/>
          <p:nvPr/>
        </p:nvSpPr>
        <p:spPr>
          <a:xfrm>
            <a:off x="4496503" y="3846101"/>
            <a:ext cx="432095" cy="540149"/>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5" name="矩形: 圆角 39">
            <a:extLst>
              <a:ext uri="{FF2B5EF4-FFF2-40B4-BE49-F238E27FC236}">
                <a16:creationId xmlns:a16="http://schemas.microsoft.com/office/drawing/2014/main" id="{6B31F639-7734-5F69-6499-91EC28CB2AF0}"/>
              </a:ext>
            </a:extLst>
          </p:cNvPr>
          <p:cNvSpPr/>
          <p:nvPr/>
        </p:nvSpPr>
        <p:spPr>
          <a:xfrm>
            <a:off x="4090366" y="4647366"/>
            <a:ext cx="1113135" cy="5294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Linear</a:t>
            </a:r>
            <a:r>
              <a:rPr lang="zh-CN" altLang="en-US" dirty="0">
                <a:solidFill>
                  <a:schemeClr val="tx1"/>
                </a:solidFill>
                <a:latin typeface="Times New Roman" panose="02020603050405020304" pitchFamily="18" charset="0"/>
                <a:cs typeface="Times New Roman" panose="02020603050405020304" pitchFamily="18" charset="0"/>
              </a:rPr>
              <a:t>  </a:t>
            </a: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dirty="0" err="1">
                <a:solidFill>
                  <a:schemeClr val="tx1"/>
                </a:solidFill>
                <a:latin typeface="Times New Roman" panose="02020603050405020304" pitchFamily="18" charset="0"/>
                <a:cs typeface="Times New Roman" panose="02020603050405020304" pitchFamily="18" charset="0"/>
              </a:rPr>
              <a:t>softmax</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6" name="连接符: 肘形 24">
            <a:extLst>
              <a:ext uri="{FF2B5EF4-FFF2-40B4-BE49-F238E27FC236}">
                <a16:creationId xmlns:a16="http://schemas.microsoft.com/office/drawing/2014/main" id="{E6C760EC-5953-0A88-07E1-531DA8DBAADA}"/>
              </a:ext>
            </a:extLst>
          </p:cNvPr>
          <p:cNvCxnSpPr>
            <a:cxnSpLocks/>
            <a:endCxn id="19" idx="0"/>
          </p:cNvCxnSpPr>
          <p:nvPr/>
        </p:nvCxnSpPr>
        <p:spPr>
          <a:xfrm rot="10800000" flipV="1">
            <a:off x="1129872" y="4402508"/>
            <a:ext cx="2493012" cy="244503"/>
          </a:xfrm>
          <a:prstGeom prst="bentConnector2">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24">
            <a:extLst>
              <a:ext uri="{FF2B5EF4-FFF2-40B4-BE49-F238E27FC236}">
                <a16:creationId xmlns:a16="http://schemas.microsoft.com/office/drawing/2014/main" id="{50767366-638A-4484-CA3C-BA3E83287F35}"/>
              </a:ext>
            </a:extLst>
          </p:cNvPr>
          <p:cNvCxnSpPr>
            <a:cxnSpLocks/>
            <a:endCxn id="25" idx="0"/>
          </p:cNvCxnSpPr>
          <p:nvPr/>
        </p:nvCxnSpPr>
        <p:spPr>
          <a:xfrm>
            <a:off x="2173483" y="4402862"/>
            <a:ext cx="2473434" cy="244504"/>
          </a:xfrm>
          <a:prstGeom prst="bentConnector2">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矩形: 圆角 38">
            <a:extLst>
              <a:ext uri="{FF2B5EF4-FFF2-40B4-BE49-F238E27FC236}">
                <a16:creationId xmlns:a16="http://schemas.microsoft.com/office/drawing/2014/main" id="{D70D6C47-34FA-EC12-2999-7CD144B416AD}"/>
              </a:ext>
            </a:extLst>
          </p:cNvPr>
          <p:cNvSpPr/>
          <p:nvPr/>
        </p:nvSpPr>
        <p:spPr>
          <a:xfrm>
            <a:off x="1992191" y="5485237"/>
            <a:ext cx="1730047" cy="410388"/>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矩形: 圆角 38">
                <a:extLst>
                  <a:ext uri="{FF2B5EF4-FFF2-40B4-BE49-F238E27FC236}">
                    <a16:creationId xmlns:a16="http://schemas.microsoft.com/office/drawing/2014/main" id="{C5209784-17DE-35D5-26F6-3A829CF91EFF}"/>
                  </a:ext>
                </a:extLst>
              </p:cNvPr>
              <p:cNvSpPr/>
              <p:nvPr/>
            </p:nvSpPr>
            <p:spPr>
              <a:xfrm>
                <a:off x="3867272" y="5485256"/>
                <a:ext cx="1554043" cy="410389"/>
              </a:xfrm>
              <a:prstGeom prst="roundRect">
                <a:avLst>
                  <a:gd name="adj" fmla="val 1049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pitchFamily="2" charset="0"/>
                    <a:cs typeface="Times New Roman" panose="02020603050405020304" pitchFamily="18" charset="0"/>
                  </a:rPr>
                  <a:t>Loop</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order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𝑑</m:t>
                        </m:r>
                      </m:sub>
                    </m:sSub>
                  </m:oMath>
                </a14:m>
                <a:r>
                  <a:rPr lang="en-US" altLang="zh-CN" dirty="0">
                    <a:solidFill>
                      <a:schemeClr val="tx1"/>
                    </a:solidFill>
                    <a:latin typeface="Times" pitchFamily="2" charset="0"/>
                    <a:cs typeface="Times New Roman" panose="02020603050405020304" pitchFamily="18" charset="0"/>
                  </a:rPr>
                  <a:t> </a:t>
                </a:r>
                <a:endParaRPr lang="zh-CN" altLang="en-US" dirty="0">
                  <a:solidFill>
                    <a:schemeClr val="tx1"/>
                  </a:solidFill>
                  <a:latin typeface="Times" pitchFamily="2" charset="0"/>
                  <a:cs typeface="Times New Roman" panose="02020603050405020304" pitchFamily="18" charset="0"/>
                </a:endParaRPr>
              </a:p>
            </p:txBody>
          </p:sp>
        </mc:Choice>
        <mc:Fallback xmlns="">
          <p:sp>
            <p:nvSpPr>
              <p:cNvPr id="29" name="矩形: 圆角 38">
                <a:extLst>
                  <a:ext uri="{FF2B5EF4-FFF2-40B4-BE49-F238E27FC236}">
                    <a16:creationId xmlns:a16="http://schemas.microsoft.com/office/drawing/2014/main" id="{C5209784-17DE-35D5-26F6-3A829CF91EFF}"/>
                  </a:ext>
                </a:extLst>
              </p:cNvPr>
              <p:cNvSpPr>
                <a:spLocks noRot="1" noChangeAspect="1" noMove="1" noResize="1" noEditPoints="1" noAdjustHandles="1" noChangeArrowheads="1" noChangeShapeType="1" noTextEdit="1"/>
              </p:cNvSpPr>
              <p:nvPr/>
            </p:nvSpPr>
            <p:spPr>
              <a:xfrm>
                <a:off x="3867272" y="5485256"/>
                <a:ext cx="1554043" cy="410389"/>
              </a:xfrm>
              <a:prstGeom prst="roundRect">
                <a:avLst>
                  <a:gd name="adj" fmla="val 10493"/>
                </a:avLst>
              </a:prstGeom>
              <a:blipFill>
                <a:blip r:embed="rId4"/>
                <a:stretch>
                  <a:fillRect l="-1600" b="-11429"/>
                </a:stretch>
              </a:blipFill>
              <a:ln w="19050">
                <a:solidFill>
                  <a:schemeClr val="tx1"/>
                </a:solidFill>
              </a:ln>
            </p:spPr>
            <p:txBody>
              <a:bodyPr/>
              <a:lstStyle/>
              <a:p>
                <a:r>
                  <a:rPr lang="zh-CN" altLang="en-US">
                    <a:noFill/>
                  </a:rPr>
                  <a:t> </a:t>
                </a:r>
              </a:p>
            </p:txBody>
          </p:sp>
        </mc:Fallback>
      </mc:AlternateContent>
      <p:cxnSp>
        <p:nvCxnSpPr>
          <p:cNvPr id="30" name="直接箭头连接符 42">
            <a:extLst>
              <a:ext uri="{FF2B5EF4-FFF2-40B4-BE49-F238E27FC236}">
                <a16:creationId xmlns:a16="http://schemas.microsoft.com/office/drawing/2014/main" id="{1BE6E601-452B-5809-C311-4DBE8EF0F674}"/>
              </a:ext>
            </a:extLst>
          </p:cNvPr>
          <p:cNvCxnSpPr>
            <a:cxnSpLocks/>
            <a:stCxn id="25" idx="2"/>
            <a:endCxn id="29" idx="0"/>
          </p:cNvCxnSpPr>
          <p:nvPr/>
        </p:nvCxnSpPr>
        <p:spPr>
          <a:xfrm flipH="1">
            <a:off x="4644294" y="5176782"/>
            <a:ext cx="2640" cy="30847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连接符: 肘形 24">
            <a:extLst>
              <a:ext uri="{FF2B5EF4-FFF2-40B4-BE49-F238E27FC236}">
                <a16:creationId xmlns:a16="http://schemas.microsoft.com/office/drawing/2014/main" id="{38F35F2A-62A6-C10B-BCD8-A89ABF7E3369}"/>
              </a:ext>
            </a:extLst>
          </p:cNvPr>
          <p:cNvCxnSpPr>
            <a:cxnSpLocks/>
            <a:endCxn id="29" idx="2"/>
          </p:cNvCxnSpPr>
          <p:nvPr/>
        </p:nvCxnSpPr>
        <p:spPr>
          <a:xfrm flipV="1">
            <a:off x="2431690" y="5895645"/>
            <a:ext cx="2212604" cy="233290"/>
          </a:xfrm>
          <a:prstGeom prst="bentConnector2">
            <a:avLst/>
          </a:prstGeom>
          <a:ln w="1905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2" name="矩形: 圆角 7">
            <a:extLst>
              <a:ext uri="{FF2B5EF4-FFF2-40B4-BE49-F238E27FC236}">
                <a16:creationId xmlns:a16="http://schemas.microsoft.com/office/drawing/2014/main" id="{CC1DF2F1-7CA4-3135-1D51-C344B760E99A}"/>
              </a:ext>
            </a:extLst>
          </p:cNvPr>
          <p:cNvSpPr/>
          <p:nvPr/>
        </p:nvSpPr>
        <p:spPr>
          <a:xfrm>
            <a:off x="4626260" y="3946993"/>
            <a:ext cx="432095" cy="540149"/>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33" name="直接箭头连接符 42">
            <a:extLst>
              <a:ext uri="{FF2B5EF4-FFF2-40B4-BE49-F238E27FC236}">
                <a16:creationId xmlns:a16="http://schemas.microsoft.com/office/drawing/2014/main" id="{FFA95577-A8BF-A731-F5FC-C7D5A2BE976A}"/>
              </a:ext>
            </a:extLst>
          </p:cNvPr>
          <p:cNvCxnSpPr>
            <a:cxnSpLocks/>
            <a:stCxn id="9" idx="2"/>
            <a:endCxn id="3" idx="1"/>
          </p:cNvCxnSpPr>
          <p:nvPr/>
        </p:nvCxnSpPr>
        <p:spPr>
          <a:xfrm flipH="1">
            <a:off x="2881608" y="3300600"/>
            <a:ext cx="11" cy="26622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矩形: 圆角 38">
            <a:extLst>
              <a:ext uri="{FF2B5EF4-FFF2-40B4-BE49-F238E27FC236}">
                <a16:creationId xmlns:a16="http://schemas.microsoft.com/office/drawing/2014/main" id="{478FA4C4-5F04-F5F1-6461-128B3C764ABD}"/>
              </a:ext>
            </a:extLst>
          </p:cNvPr>
          <p:cNvSpPr/>
          <p:nvPr/>
        </p:nvSpPr>
        <p:spPr>
          <a:xfrm>
            <a:off x="476721" y="4499867"/>
            <a:ext cx="4831833" cy="801258"/>
          </a:xfrm>
          <a:prstGeom prst="roundRect">
            <a:avLst>
              <a:gd name="adj" fmla="val 3434"/>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67F57B3-EF49-E1F0-CF25-0DDB191AC646}"/>
                  </a:ext>
                </a:extLst>
              </p:cNvPr>
              <p:cNvSpPr txBox="1"/>
              <p:nvPr/>
            </p:nvSpPr>
            <p:spPr>
              <a:xfrm>
                <a:off x="1958504" y="5495137"/>
                <a:ext cx="1803354" cy="390748"/>
              </a:xfrm>
              <a:prstGeom prst="rect">
                <a:avLst/>
              </a:prstGeom>
              <a:noFill/>
            </p:spPr>
            <p:txBody>
              <a:bodyPr wrap="square">
                <a:spAutoFit/>
              </a:bodyPr>
              <a:lstStyle/>
              <a:p>
                <a:pPr algn="ctr"/>
                <a:r>
                  <a:rPr lang="en-US" altLang="zh-CN" dirty="0">
                    <a:solidFill>
                      <a:schemeClr val="tx1"/>
                    </a:solidFill>
                    <a:latin typeface="Times" pitchFamily="2" charset="0"/>
                    <a:cs typeface="Times New Roman" panose="02020603050405020304" pitchFamily="18" charset="0"/>
                  </a:rPr>
                  <a:t>Parallel</a:t>
                </a:r>
                <a:r>
                  <a:rPr lang="zh-CN" altLang="en-US" dirty="0">
                    <a:solidFill>
                      <a:schemeClr val="tx1"/>
                    </a:solidFill>
                    <a:latin typeface="Times" pitchFamily="2" charset="0"/>
                    <a:cs typeface="Times New Roman" panose="02020603050405020304" pitchFamily="18" charset="0"/>
                  </a:rPr>
                  <a:t> </a:t>
                </a:r>
                <a:r>
                  <a:rPr lang="en-US" altLang="zh-CN" dirty="0">
                    <a:solidFill>
                      <a:schemeClr val="tx1"/>
                    </a:solidFill>
                    <a:latin typeface="Times" pitchFamily="2" charset="0"/>
                    <a:cs typeface="Times New Roman" panose="02020603050405020304" pitchFamily="18" charset="0"/>
                  </a:rPr>
                  <a:t>factor</a:t>
                </a:r>
                <a:r>
                  <a:rPr lang="zh-CN" altLang="en-US" dirty="0">
                    <a:solidFill>
                      <a:schemeClr val="tx1"/>
                    </a:solidFill>
                    <a:latin typeface="Times" pitchFamily="2"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𝑝</m:t>
                        </m:r>
                      </m:sub>
                    </m:sSub>
                  </m:oMath>
                </a14:m>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2" name="文本框 51">
                <a:extLst>
                  <a:ext uri="{FF2B5EF4-FFF2-40B4-BE49-F238E27FC236}">
                    <a16:creationId xmlns:a16="http://schemas.microsoft.com/office/drawing/2014/main" id="{B67F57B3-EF49-E1F0-CF25-0DDB191AC646}"/>
                  </a:ext>
                </a:extLst>
              </p:cNvPr>
              <p:cNvSpPr txBox="1">
                <a:spLocks noRot="1" noChangeAspect="1" noMove="1" noResize="1" noEditPoints="1" noAdjustHandles="1" noChangeArrowheads="1" noChangeShapeType="1" noTextEdit="1"/>
              </p:cNvSpPr>
              <p:nvPr/>
            </p:nvSpPr>
            <p:spPr>
              <a:xfrm>
                <a:off x="1958504" y="5495137"/>
                <a:ext cx="1803354" cy="390748"/>
              </a:xfrm>
              <a:prstGeom prst="rect">
                <a:avLst/>
              </a:prstGeom>
              <a:blipFill>
                <a:blip r:embed="rId5"/>
                <a:stretch>
                  <a:fillRect l="-2098" t="-3125" b="-18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3B9A3C8-BB5A-D1B4-A6C5-7BEC8E99C99A}"/>
                  </a:ext>
                </a:extLst>
              </p:cNvPr>
              <p:cNvSpPr txBox="1"/>
              <p:nvPr/>
            </p:nvSpPr>
            <p:spPr>
              <a:xfrm>
                <a:off x="5474505" y="2399876"/>
                <a:ext cx="6292480" cy="2534284"/>
              </a:xfrm>
              <a:prstGeom prst="rect">
                <a:avLst/>
              </a:prstGeom>
              <a:noFill/>
              <a:ln w="19050">
                <a:solidFill>
                  <a:schemeClr val="tx1"/>
                </a:solidFill>
                <a:prstDash val="dash"/>
              </a:ln>
            </p:spPr>
            <p:txBody>
              <a:bodyPr wrap="square" rtlCol="0">
                <a:spAutoFit/>
              </a:bodyPr>
              <a:lstStyle/>
              <a:p>
                <a:pPr marL="0" lvl="1">
                  <a:lnSpc>
                    <a:spcPts val="3200"/>
                  </a:lnSpc>
                  <a:buClr>
                    <a:schemeClr val="tx1"/>
                  </a:buClr>
                </a:pPr>
                <a:r>
                  <a:rPr lang="en-US" altLang="zh-CN" sz="2400" dirty="0">
                    <a:latin typeface="Book Antiqua" panose="02040602050305030304" pitchFamily="18" charset="0"/>
                  </a:rPr>
                  <a:t>Policy:</a:t>
                </a:r>
                <a:r>
                  <a:rPr lang="zh-CN" altLang="en-US" sz="2400" dirty="0">
                    <a:latin typeface="Book Antiqua" panose="02040602050305030304" pitchFamily="18" charset="0"/>
                  </a:rPr>
                  <a:t> </a:t>
                </a:r>
                <a:r>
                  <a:rPr lang="en" altLang="zh-CN" sz="2400" dirty="0">
                    <a:latin typeface="Book Antiqua" panose="02040602050305030304" pitchFamily="18" charset="0"/>
                  </a:rPr>
                  <a:t>probability distribution over the sub-space of each tunable</a:t>
                </a:r>
                <a:r>
                  <a:rPr lang="zh-CN" altLang="en-US" sz="2400" dirty="0">
                    <a:latin typeface="Book Antiqua" panose="02040602050305030304" pitchFamily="18" charset="0"/>
                  </a:rPr>
                  <a:t> </a:t>
                </a:r>
                <a:r>
                  <a:rPr lang="en-US" altLang="zh-CN" sz="2400" dirty="0">
                    <a:latin typeface="Book Antiqua" panose="02040602050305030304" pitchFamily="18" charset="0"/>
                  </a:rPr>
                  <a:t>parameter</a:t>
                </a:r>
              </a:p>
              <a:p>
                <a:pPr marL="0" lvl="1">
                  <a:lnSpc>
                    <a:spcPts val="3200"/>
                  </a:lnSpc>
                  <a:buClr>
                    <a:schemeClr val="tx1"/>
                  </a:buClr>
                </a:pPr>
                <a:endParaRPr lang="en-US" altLang="zh-CN" sz="2400" dirty="0">
                  <a:latin typeface="Book Antiqua" panose="02040602050305030304" pitchFamily="18" charset="0"/>
                </a:endParaRPr>
              </a:p>
              <a:p>
                <a:pPr marL="0" lvl="1">
                  <a:lnSpc>
                    <a:spcPts val="3200"/>
                  </a:lnSpc>
                  <a:buClr>
                    <a:schemeClr val="tx1"/>
                  </a:buClr>
                </a:pPr>
                <a:r>
                  <a:rPr lang="en-US" altLang="zh-CN" sz="2400" dirty="0">
                    <a:latin typeface="Book Antiqua" panose="02040602050305030304" pitchFamily="18" charset="0"/>
                  </a:rPr>
                  <a:t>Optimization</a:t>
                </a:r>
                <a:r>
                  <a:rPr lang="zh-CN" altLang="en-US" sz="2400" dirty="0">
                    <a:latin typeface="Book Antiqua" panose="02040602050305030304" pitchFamily="18" charset="0"/>
                  </a:rPr>
                  <a:t> </a:t>
                </a:r>
                <a:r>
                  <a:rPr lang="en-US" altLang="zh-CN" sz="2400" dirty="0">
                    <a:latin typeface="Book Antiqua" panose="02040602050305030304" pitchFamily="18" charset="0"/>
                  </a:rPr>
                  <a:t>Obj.(</a:t>
                </a: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𝐸</m:t>
                    </m:r>
                  </m:oMath>
                </a14:m>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Delay,</a:t>
                </a:r>
                <a:r>
                  <a:rPr lang="zh-CN" altLang="en-US" sz="2400" dirty="0">
                    <a:latin typeface="Book Antiqua" panose="02040602050305030304" pitchFamily="18" charset="0"/>
                  </a:rPr>
                  <a:t> </a:t>
                </a:r>
                <a:r>
                  <a:rPr lang="en-US" altLang="zh-CN" sz="2400" dirty="0">
                    <a:latin typeface="Book Antiqua" panose="02040602050305030304" pitchFamily="18" charset="0"/>
                  </a:rPr>
                  <a:t>energy,</a:t>
                </a:r>
                <a:r>
                  <a:rPr lang="zh-CN" altLang="en-US" sz="2400" dirty="0">
                    <a:latin typeface="Book Antiqua" panose="02040602050305030304" pitchFamily="18" charset="0"/>
                  </a:rPr>
                  <a:t> </a:t>
                </a:r>
                <a:r>
                  <a:rPr lang="en-US" altLang="zh-CN" sz="2400" dirty="0">
                    <a:latin typeface="Book Antiqua" panose="02040602050305030304" pitchFamily="18" charset="0"/>
                  </a:rPr>
                  <a:t>or</a:t>
                </a:r>
                <a:r>
                  <a:rPr lang="zh-CN" altLang="en-US" sz="2400" dirty="0">
                    <a:latin typeface="Book Antiqua" panose="02040602050305030304" pitchFamily="18" charset="0"/>
                  </a:rPr>
                  <a:t> </a:t>
                </a:r>
                <a:r>
                  <a:rPr lang="en-US" altLang="zh-CN" sz="2400" dirty="0">
                    <a:latin typeface="Book Antiqua" panose="02040602050305030304" pitchFamily="18" charset="0"/>
                  </a:rPr>
                  <a:t>EDP</a:t>
                </a:r>
                <a:endParaRPr lang="en" altLang="zh-CN" sz="2400" dirty="0">
                  <a:latin typeface="Book Antiqua" panose="02040602050305030304" pitchFamily="18" charset="0"/>
                </a:endParaRPr>
              </a:p>
              <a:p>
                <a:pPr marL="0" lvl="1">
                  <a:lnSpc>
                    <a:spcPts val="3200"/>
                  </a:lnSpc>
                  <a:buClr>
                    <a:schemeClr val="tx1"/>
                  </a:buClr>
                </a:pPr>
                <a:endParaRPr lang="en-US" altLang="zh-CN" sz="2400" dirty="0">
                  <a:latin typeface="Book Antiqua" panose="02040602050305030304" pitchFamily="18" charset="0"/>
                </a:endParaRPr>
              </a:p>
              <a:p>
                <a:pPr marL="0" lvl="1">
                  <a:lnSpc>
                    <a:spcPts val="3200"/>
                  </a:lnSpc>
                  <a:buClr>
                    <a:schemeClr val="tx1"/>
                  </a:buClr>
                </a:pPr>
                <a:r>
                  <a:rPr lang="en-US" altLang="zh-CN" sz="2400" dirty="0">
                    <a:latin typeface="Book Antiqua" panose="02040602050305030304" pitchFamily="18" charset="0"/>
                  </a:rPr>
                  <a:t>Reward:</a:t>
                </a:r>
                <a:r>
                  <a:rPr lang="zh-CN" altLang="en-US" sz="2400" dirty="0">
                    <a:latin typeface="Book Antiqua" panose="02040602050305030304" pitchFamily="18" charset="0"/>
                  </a:rPr>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ℛ</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m:rPr>
                            <m:sty m:val="p"/>
                          </m:rPr>
                          <a:rPr lang="en-US" altLang="zh-CN" sz="2400" i="1">
                            <a:latin typeface="Cambria Math" panose="02040503050406030204" pitchFamily="18" charset="0"/>
                            <a:ea typeface="Cambria Math" panose="02040503050406030204" pitchFamily="18" charset="0"/>
                          </a:rPr>
                          <m:t>E</m:t>
                        </m:r>
                      </m:e>
                      <m:sub>
                        <m:r>
                          <a:rPr lang="en-US" altLang="zh-CN" sz="2400" b="0" i="1" smtClean="0">
                            <a:latin typeface="Cambria Math" panose="02040503050406030204" pitchFamily="18" charset="0"/>
                            <a:ea typeface="Cambria Math" panose="02040503050406030204" pitchFamily="18" charset="0"/>
                          </a:rPr>
                          <m:t>𝑏</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𝐸</m:t>
                    </m:r>
                  </m:oMath>
                </a14:m>
                <a:endParaRPr lang="en-US" altLang="zh-CN" sz="2400" b="0" dirty="0">
                  <a:latin typeface="Book Antiqua" panose="02040602050305030304" pitchFamily="18" charset="0"/>
                  <a:ea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13B9A3C8-BB5A-D1B4-A6C5-7BEC8E99C99A}"/>
                  </a:ext>
                </a:extLst>
              </p:cNvPr>
              <p:cNvSpPr txBox="1">
                <a:spLocks noRot="1" noChangeAspect="1" noMove="1" noResize="1" noEditPoints="1" noAdjustHandles="1" noChangeArrowheads="1" noChangeShapeType="1" noTextEdit="1"/>
              </p:cNvSpPr>
              <p:nvPr/>
            </p:nvSpPr>
            <p:spPr>
              <a:xfrm>
                <a:off x="5474505" y="2399876"/>
                <a:ext cx="6292480" cy="2534284"/>
              </a:xfrm>
              <a:prstGeom prst="rect">
                <a:avLst/>
              </a:prstGeom>
              <a:blipFill>
                <a:blip r:embed="rId6"/>
                <a:stretch>
                  <a:fillRect l="-1406" t="-495" b="-4455"/>
                </a:stretch>
              </a:blipFill>
              <a:ln w="19050">
                <a:solidFill>
                  <a:schemeClr val="tx1"/>
                </a:solidFill>
                <a:prstDash val="dash"/>
              </a:ln>
            </p:spPr>
            <p:txBody>
              <a:bodyPr/>
              <a:lstStyle/>
              <a:p>
                <a:r>
                  <a:rPr lang="zh-CN" altLang="en-US">
                    <a:noFill/>
                  </a:rPr>
                  <a:t> </a:t>
                </a:r>
              </a:p>
            </p:txBody>
          </p:sp>
        </mc:Fallback>
      </mc:AlternateContent>
    </p:spTree>
    <p:extLst>
      <p:ext uri="{BB962C8B-B14F-4D97-AF65-F5344CB8AC3E}">
        <p14:creationId xmlns:p14="http://schemas.microsoft.com/office/powerpoint/2010/main" val="322356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1364423"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cs typeface="Times New Roman" panose="02020603050405020304" pitchFamily="18" charset="0"/>
              </a:rPr>
              <a:t>Coordination</a:t>
            </a:r>
            <a:endParaRPr lang="en-US" altLang="zh-CN" sz="3200" dirty="0">
              <a:latin typeface="Book Antiqua" panose="02040602050305030304" pitchFamily="18" charset="0"/>
            </a:endParaRP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0417396"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The analytical model defines</a:t>
            </a:r>
            <a:r>
              <a:rPr lang="zh-CN" altLang="en-US" sz="2400" dirty="0">
                <a:latin typeface="Book Antiqua" panose="02040602050305030304" pitchFamily="18" charset="0"/>
              </a:rPr>
              <a:t> </a:t>
            </a:r>
            <a:r>
              <a:rPr lang="en-US" altLang="zh-CN" sz="2400" dirty="0">
                <a:latin typeface="Book Antiqua" panose="02040602050305030304" pitchFamily="18" charset="0"/>
              </a:rPr>
              <a:t>t</a:t>
            </a:r>
            <a:r>
              <a:rPr lang="en" altLang="zh-CN" sz="2400" dirty="0">
                <a:latin typeface="Book Antiqua" panose="02040602050305030304" pitchFamily="18" charset="0"/>
              </a:rPr>
              <a:t>he sub-space o</a:t>
            </a:r>
            <a:r>
              <a:rPr lang="en-US" altLang="zh-CN" sz="2400" dirty="0">
                <a:latin typeface="Book Antiqua" panose="02040602050305030304" pitchFamily="18" charset="0"/>
              </a:rPr>
              <a:t>f</a:t>
            </a:r>
            <a:r>
              <a:rPr lang="zh-CN" altLang="en-US" sz="2400" dirty="0">
                <a:latin typeface="Book Antiqua" panose="02040602050305030304" pitchFamily="18" charset="0"/>
              </a:rPr>
              <a:t> </a:t>
            </a:r>
            <a:r>
              <a:rPr lang="en-US" altLang="zh-CN" sz="2400" dirty="0">
                <a:latin typeface="Book Antiqua" panose="02040602050305030304" pitchFamily="18" charset="0"/>
              </a:rPr>
              <a:t>a</a:t>
            </a:r>
            <a:r>
              <a:rPr lang="zh-CN" altLang="en-US" sz="2400" dirty="0">
                <a:latin typeface="Book Antiqua" panose="02040602050305030304" pitchFamily="18" charset="0"/>
              </a:rPr>
              <a:t> </a:t>
            </a:r>
            <a:r>
              <a:rPr lang="en-US" altLang="zh-CN" sz="2400" dirty="0">
                <a:latin typeface="Book Antiqua" panose="02040602050305030304" pitchFamily="18" charset="0"/>
              </a:rPr>
              <a:t>certain</a:t>
            </a:r>
            <a:r>
              <a:rPr lang="zh-CN" altLang="en-US" sz="2400" dirty="0">
                <a:latin typeface="Book Antiqua" panose="02040602050305030304" pitchFamily="18" charset="0"/>
              </a:rPr>
              <a:t> </a:t>
            </a:r>
            <a:r>
              <a:rPr lang="en-US" altLang="zh-CN" sz="2400" dirty="0">
                <a:latin typeface="Book Antiqua" panose="02040602050305030304" pitchFamily="18" charset="0"/>
              </a:rPr>
              <a:t>tuner parameter</a:t>
            </a:r>
            <a:r>
              <a:rPr lang="zh-CN" altLang="en-US" sz="2400" dirty="0">
                <a:latin typeface="Book Antiqua" panose="02040602050305030304" pitchFamily="18" charset="0"/>
              </a:rPr>
              <a:t> </a:t>
            </a:r>
            <a:r>
              <a:rPr lang="en" altLang="zh-CN" sz="2400" dirty="0">
                <a:latin typeface="Book Antiqua" panose="02040602050305030304" pitchFamily="18" charset="0"/>
              </a:rPr>
              <a:t>with 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for</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program</a:t>
            </a:r>
            <a:r>
              <a:rPr lang="zh-CN" altLang="en-US" sz="2400" dirty="0">
                <a:latin typeface="Book Antiqua" panose="02040602050305030304" pitchFamily="18" charset="0"/>
              </a:rPr>
              <a:t> </a:t>
            </a:r>
            <a:r>
              <a:rPr lang="en-US" altLang="zh-CN" sz="2400" dirty="0">
                <a:latin typeface="Book Antiqua" panose="02040602050305030304" pitchFamily="18" charset="0"/>
              </a:rPr>
              <a:t>tuner.</a:t>
            </a:r>
          </a:p>
        </p:txBody>
      </p:sp>
      <p:sp>
        <p:nvSpPr>
          <p:cNvPr id="12" name="矩形 11">
            <a:extLst>
              <a:ext uri="{FF2B5EF4-FFF2-40B4-BE49-F238E27FC236}">
                <a16:creationId xmlns:a16="http://schemas.microsoft.com/office/drawing/2014/main" id="{DB4D06A9-BE96-EC42-8449-2DA4F5FF0BB5}"/>
              </a:ext>
            </a:extLst>
          </p:cNvPr>
          <p:cNvSpPr/>
          <p:nvPr/>
        </p:nvSpPr>
        <p:spPr>
          <a:xfrm>
            <a:off x="697387" y="6063135"/>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15" name="矩形 14">
            <a:extLst>
              <a:ext uri="{FF2B5EF4-FFF2-40B4-BE49-F238E27FC236}">
                <a16:creationId xmlns:a16="http://schemas.microsoft.com/office/drawing/2014/main" id="{CCB06C49-1209-F844-ADEB-321FC47518A5}"/>
              </a:ext>
            </a:extLst>
          </p:cNvPr>
          <p:cNvSpPr/>
          <p:nvPr/>
        </p:nvSpPr>
        <p:spPr>
          <a:xfrm>
            <a:off x="697387" y="3662985"/>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95FA1C9-EB34-76CA-2CC2-4F5C679DE83F}"/>
                  </a:ext>
                </a:extLst>
              </p:cNvPr>
              <p:cNvSpPr txBox="1"/>
              <p:nvPr/>
            </p:nvSpPr>
            <p:spPr>
              <a:xfrm>
                <a:off x="626343" y="3649069"/>
                <a:ext cx="106536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Book Antiqua" panose="02040602050305030304" pitchFamily="18" charset="0"/>
                    <a:cs typeface="Times New Roman" panose="02020603050405020304" pitchFamily="18" charset="0"/>
                  </a:rPr>
                  <a:t>(max)</a:t>
                </a:r>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795FA1C9-EB34-76CA-2CC2-4F5C679DE83F}"/>
                  </a:ext>
                </a:extLst>
              </p:cNvPr>
              <p:cNvSpPr txBox="1">
                <a:spLocks noRot="1" noChangeAspect="1" noMove="1" noResize="1" noEditPoints="1" noAdjustHandles="1" noChangeArrowheads="1" noChangeShapeType="1" noTextEdit="1"/>
              </p:cNvSpPr>
              <p:nvPr/>
            </p:nvSpPr>
            <p:spPr>
              <a:xfrm>
                <a:off x="626343" y="3649069"/>
                <a:ext cx="1065369" cy="369332"/>
              </a:xfrm>
              <a:prstGeom prst="rect">
                <a:avLst/>
              </a:prstGeom>
              <a:blipFill>
                <a:blip r:embed="rId3"/>
                <a:stretch>
                  <a:fillRect t="-6667" b="-23333"/>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5E11CDEC-2E72-4590-1A91-BFFC27F555FA}"/>
              </a:ext>
            </a:extLst>
          </p:cNvPr>
          <p:cNvSpPr/>
          <p:nvPr/>
        </p:nvSpPr>
        <p:spPr>
          <a:xfrm>
            <a:off x="697386" y="4063251"/>
            <a:ext cx="7086601"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35" name="矩形 34">
            <a:extLst>
              <a:ext uri="{FF2B5EF4-FFF2-40B4-BE49-F238E27FC236}">
                <a16:creationId xmlns:a16="http://schemas.microsoft.com/office/drawing/2014/main" id="{3CA3C2BA-16FC-515F-494C-61B22C818717}"/>
              </a:ext>
            </a:extLst>
          </p:cNvPr>
          <p:cNvSpPr/>
          <p:nvPr/>
        </p:nvSpPr>
        <p:spPr>
          <a:xfrm>
            <a:off x="697387" y="4717551"/>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39" name="矩形 38">
            <a:extLst>
              <a:ext uri="{FF2B5EF4-FFF2-40B4-BE49-F238E27FC236}">
                <a16:creationId xmlns:a16="http://schemas.microsoft.com/office/drawing/2014/main" id="{5DDEF154-56EB-ADD3-829D-C214E79E548F}"/>
              </a:ext>
            </a:extLst>
          </p:cNvPr>
          <p:cNvSpPr/>
          <p:nvPr/>
        </p:nvSpPr>
        <p:spPr>
          <a:xfrm>
            <a:off x="697387" y="5129092"/>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graphicFrame>
        <p:nvGraphicFramePr>
          <p:cNvPr id="40" name="表格 39">
            <a:extLst>
              <a:ext uri="{FF2B5EF4-FFF2-40B4-BE49-F238E27FC236}">
                <a16:creationId xmlns:a16="http://schemas.microsoft.com/office/drawing/2014/main" id="{7BB86785-96CF-FC56-3138-C511EE5AF4D3}"/>
              </a:ext>
            </a:extLst>
          </p:cNvPr>
          <p:cNvGraphicFramePr>
            <a:graphicFrameLocks noGrp="1"/>
          </p:cNvGraphicFramePr>
          <p:nvPr>
            <p:extLst>
              <p:ext uri="{D42A27DB-BD31-4B8C-83A1-F6EECF244321}">
                <p14:modId xmlns:p14="http://schemas.microsoft.com/office/powerpoint/2010/main" val="1496509619"/>
              </p:ext>
            </p:extLst>
          </p:nvPr>
        </p:nvGraphicFramePr>
        <p:xfrm>
          <a:off x="1690621" y="4063188"/>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41" name="表格 40">
                <a:extLst>
                  <a:ext uri="{FF2B5EF4-FFF2-40B4-BE49-F238E27FC236}">
                    <a16:creationId xmlns:a16="http://schemas.microsoft.com/office/drawing/2014/main" id="{A063711C-5186-B9C8-60E3-2606A17CE1D9}"/>
                  </a:ext>
                </a:extLst>
              </p:cNvPr>
              <p:cNvGraphicFramePr>
                <a:graphicFrameLocks noGrp="1"/>
              </p:cNvGraphicFramePr>
              <p:nvPr>
                <p:extLst>
                  <p:ext uri="{D42A27DB-BD31-4B8C-83A1-F6EECF244321}">
                    <p14:modId xmlns:p14="http://schemas.microsoft.com/office/powerpoint/2010/main" val="2434472918"/>
                  </p:ext>
                </p:extLst>
              </p:nvPr>
            </p:nvGraphicFramePr>
            <p:xfrm>
              <a:off x="6724842" y="3290235"/>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41" name="表格 40">
                <a:extLst>
                  <a:ext uri="{FF2B5EF4-FFF2-40B4-BE49-F238E27FC236}">
                    <a16:creationId xmlns:a16="http://schemas.microsoft.com/office/drawing/2014/main" id="{A063711C-5186-B9C8-60E3-2606A17CE1D9}"/>
                  </a:ext>
                </a:extLst>
              </p:cNvPr>
              <p:cNvGraphicFramePr>
                <a:graphicFrameLocks noGrp="1"/>
              </p:cNvGraphicFramePr>
              <p:nvPr>
                <p:extLst>
                  <p:ext uri="{D42A27DB-BD31-4B8C-83A1-F6EECF244321}">
                    <p14:modId xmlns:p14="http://schemas.microsoft.com/office/powerpoint/2010/main" val="2434472918"/>
                  </p:ext>
                </p:extLst>
              </p:nvPr>
            </p:nvGraphicFramePr>
            <p:xfrm>
              <a:off x="6724842" y="3290235"/>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4"/>
                          <a:stretch>
                            <a:fillRect t="-3333" r="-203333"/>
                          </a:stretch>
                        </a:blipFill>
                      </a:tcPr>
                    </a:tc>
                    <a:tc>
                      <a:txBody>
                        <a:bodyPr/>
                        <a:lstStyle/>
                        <a:p>
                          <a:endParaRPr lang="zh-CN"/>
                        </a:p>
                      </a:txBody>
                      <a:tcPr marL="92382" marR="92382" marT="46192" marB="46192">
                        <a:blipFill>
                          <a:blip r:embed="rId4"/>
                          <a:stretch>
                            <a:fillRect l="-100000" t="-3333" r="-103333"/>
                          </a:stretch>
                        </a:blipFill>
                      </a:tcPr>
                    </a:tc>
                    <a:tc>
                      <a:txBody>
                        <a:bodyPr/>
                        <a:lstStyle/>
                        <a:p>
                          <a:endParaRPr lang="zh-CN"/>
                        </a:p>
                      </a:txBody>
                      <a:tcPr marL="92382" marR="92382" marT="46192" marB="46192">
                        <a:blipFill>
                          <a:blip r:embed="rId4"/>
                          <a:stretch>
                            <a:fillRect l="-200000" t="-3333" r="-3333"/>
                          </a:stretch>
                        </a:blipFill>
                      </a:tcPr>
                    </a:tc>
                    <a:extLst>
                      <a:ext uri="{0D108BD9-81ED-4DB2-BD59-A6C34878D82A}">
                        <a16:rowId xmlns:a16="http://schemas.microsoft.com/office/drawing/2014/main" val="2399059647"/>
                      </a:ext>
                    </a:extLst>
                  </a:tr>
                </a:tbl>
              </a:graphicData>
            </a:graphic>
          </p:graphicFrame>
        </mc:Fallback>
      </mc:AlternateContent>
      <p:sp>
        <p:nvSpPr>
          <p:cNvPr id="42" name="文本框 41">
            <a:extLst>
              <a:ext uri="{FF2B5EF4-FFF2-40B4-BE49-F238E27FC236}">
                <a16:creationId xmlns:a16="http://schemas.microsoft.com/office/drawing/2014/main" id="{B94FB768-7E3F-E527-F62C-A1711292C4E0}"/>
              </a:ext>
            </a:extLst>
          </p:cNvPr>
          <p:cNvSpPr txBox="1"/>
          <p:nvPr/>
        </p:nvSpPr>
        <p:spPr>
          <a:xfrm>
            <a:off x="6855665" y="2871126"/>
            <a:ext cx="914033" cy="369332"/>
          </a:xfrm>
          <a:prstGeom prst="rect">
            <a:avLst/>
          </a:prstGeom>
          <a:noFill/>
        </p:spPr>
        <p:txBody>
          <a:bodyPr wrap="none" rtlCol="0">
            <a:spAutoFit/>
          </a:bodyPr>
          <a:lstStyle/>
          <a:p>
            <a:r>
              <a:rPr kumimoji="1" lang="en-US" altLang="zh-CN" dirty="0">
                <a:latin typeface="Book Antiqua" panose="02040602050305030304" pitchFamily="18" charset="0"/>
              </a:rPr>
              <a:t>DRAM</a:t>
            </a:r>
            <a:endParaRPr kumimoji="1" lang="zh-CN" altLang="en-US" dirty="0">
              <a:latin typeface="Book Antiqua" panose="02040602050305030304" pitchFamily="18" charset="0"/>
            </a:endParaRPr>
          </a:p>
        </p:txBody>
      </p:sp>
      <p:sp>
        <p:nvSpPr>
          <p:cNvPr id="43" name="文本框 42">
            <a:extLst>
              <a:ext uri="{FF2B5EF4-FFF2-40B4-BE49-F238E27FC236}">
                <a16:creationId xmlns:a16="http://schemas.microsoft.com/office/drawing/2014/main" id="{4203C5D7-B796-20E8-D5E8-729A8B6F724B}"/>
              </a:ext>
            </a:extLst>
          </p:cNvPr>
          <p:cNvSpPr txBox="1"/>
          <p:nvPr/>
        </p:nvSpPr>
        <p:spPr>
          <a:xfrm>
            <a:off x="3016610" y="2711643"/>
            <a:ext cx="1069806" cy="646331"/>
          </a:xfrm>
          <a:prstGeom prst="rect">
            <a:avLst/>
          </a:prstGeom>
          <a:noFill/>
        </p:spPr>
        <p:txBody>
          <a:bodyPr wrap="square" rtlCol="0">
            <a:spAutoFit/>
          </a:bodyPr>
          <a:lstStyle/>
          <a:p>
            <a:pPr algn="ctr"/>
            <a:r>
              <a:rPr kumimoji="1" lang="en-US" altLang="zh-CN" dirty="0">
                <a:latin typeface="Book Antiqua" panose="02040602050305030304" pitchFamily="18" charset="0"/>
              </a:rPr>
              <a:t>Global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p:sp>
        <p:nvSpPr>
          <p:cNvPr id="44" name="文本框 43">
            <a:extLst>
              <a:ext uri="{FF2B5EF4-FFF2-40B4-BE49-F238E27FC236}">
                <a16:creationId xmlns:a16="http://schemas.microsoft.com/office/drawing/2014/main" id="{AA9A706C-2C1A-6788-7DB6-B944D2CA958A}"/>
              </a:ext>
            </a:extLst>
          </p:cNvPr>
          <p:cNvSpPr txBox="1"/>
          <p:nvPr/>
        </p:nvSpPr>
        <p:spPr>
          <a:xfrm>
            <a:off x="1860952" y="2708500"/>
            <a:ext cx="808235" cy="646331"/>
          </a:xfrm>
          <a:prstGeom prst="rect">
            <a:avLst/>
          </a:prstGeom>
          <a:noFill/>
        </p:spPr>
        <p:txBody>
          <a:bodyPr wrap="none" rtlCol="0">
            <a:spAutoFit/>
          </a:bodyPr>
          <a:lstStyle/>
          <a:p>
            <a:pPr algn="ctr"/>
            <a:r>
              <a:rPr kumimoji="1" lang="en-US" altLang="zh-CN" dirty="0">
                <a:latin typeface="Book Antiqua" panose="02040602050305030304" pitchFamily="18" charset="0"/>
              </a:rPr>
              <a:t>Acc. </a:t>
            </a:r>
          </a:p>
          <a:p>
            <a:pPr algn="ctr"/>
            <a:r>
              <a:rPr kumimoji="1" lang="en-US" altLang="zh-CN" dirty="0">
                <a:latin typeface="Book Antiqua" panose="02040602050305030304" pitchFamily="18" charset="0"/>
              </a:rPr>
              <a:t>buffer</a:t>
            </a:r>
            <a:endParaRPr kumimoji="1" lang="zh-CN" altLang="en-US" dirty="0">
              <a:latin typeface="Book Antiqua" panose="02040602050305030304" pitchFamily="18" charset="0"/>
            </a:endParaRPr>
          </a:p>
        </p:txBody>
      </p:sp>
      <p:sp>
        <p:nvSpPr>
          <p:cNvPr id="45" name="文本框 44">
            <a:extLst>
              <a:ext uri="{FF2B5EF4-FFF2-40B4-BE49-F238E27FC236}">
                <a16:creationId xmlns:a16="http://schemas.microsoft.com/office/drawing/2014/main" id="{9F10F368-1440-BD24-BDFF-4BA2007D1FA6}"/>
              </a:ext>
            </a:extLst>
          </p:cNvPr>
          <p:cNvSpPr txBox="1"/>
          <p:nvPr/>
        </p:nvSpPr>
        <p:spPr>
          <a:xfrm>
            <a:off x="618454" y="3304205"/>
            <a:ext cx="800268" cy="369332"/>
          </a:xfrm>
          <a:prstGeom prst="rect">
            <a:avLst/>
          </a:prstGeom>
          <a:noFill/>
        </p:spPr>
        <p:txBody>
          <a:bodyPr wrap="square" rtlCol="0">
            <a:spAutoFit/>
          </a:bodyPr>
          <a:lstStyle/>
          <a:p>
            <a:r>
              <a:rPr kumimoji="1" lang="en-US" altLang="zh-CN" b="1" dirty="0">
                <a:latin typeface="Book Antiqua" panose="02040602050305030304" pitchFamily="18" charset="0"/>
              </a:rPr>
              <a:t>Dim.</a:t>
            </a:r>
            <a:endParaRPr kumimoji="1" lang="zh-CN" altLang="en-US" b="1" dirty="0">
              <a:latin typeface="Book Antiqua" panose="02040602050305030304" pitchFamily="18" charset="0"/>
            </a:endParaRPr>
          </a:p>
        </p:txBody>
      </p:sp>
      <p:sp>
        <p:nvSpPr>
          <p:cNvPr id="46" name="文本框 45">
            <a:extLst>
              <a:ext uri="{FF2B5EF4-FFF2-40B4-BE49-F238E27FC236}">
                <a16:creationId xmlns:a16="http://schemas.microsoft.com/office/drawing/2014/main" id="{DF278379-2536-3F70-62C4-7BF93CC22A46}"/>
              </a:ext>
            </a:extLst>
          </p:cNvPr>
          <p:cNvSpPr txBox="1"/>
          <p:nvPr/>
        </p:nvSpPr>
        <p:spPr>
          <a:xfrm>
            <a:off x="622670" y="6058397"/>
            <a:ext cx="614271" cy="369332"/>
          </a:xfrm>
          <a:prstGeom prst="rect">
            <a:avLst/>
          </a:prstGeom>
          <a:noFill/>
        </p:spPr>
        <p:txBody>
          <a:bodyPr wrap="none" rtlCol="0">
            <a:spAutoFit/>
          </a:bodyPr>
          <a:lstStyle/>
          <a:p>
            <a:r>
              <a:rPr kumimoji="1" lang="en-US" altLang="zh-CN" b="1" dirty="0">
                <a:latin typeface="Book Antiqua" panose="02040602050305030304" pitchFamily="18" charset="0"/>
              </a:rPr>
              <a:t>Pos.</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AB819A2A-4E83-AD84-D0D9-2E8B28E15A95}"/>
                  </a:ext>
                </a:extLst>
              </p:cNvPr>
              <p:cNvSpPr txBox="1"/>
              <p:nvPr/>
            </p:nvSpPr>
            <p:spPr>
              <a:xfrm>
                <a:off x="626344" y="4049335"/>
                <a:ext cx="106536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Book Antiqua" panose="02040602050305030304" pitchFamily="18" charset="0"/>
                    <a:cs typeface="Times New Roman" panose="02020603050405020304" pitchFamily="18" charset="0"/>
                  </a:rPr>
                  <a:t>(min)</a:t>
                </a:r>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AB819A2A-4E83-AD84-D0D9-2E8B28E15A95}"/>
                  </a:ext>
                </a:extLst>
              </p:cNvPr>
              <p:cNvSpPr txBox="1">
                <a:spLocks noRot="1" noChangeAspect="1" noMove="1" noResize="1" noEditPoints="1" noAdjustHandles="1" noChangeArrowheads="1" noChangeShapeType="1" noTextEdit="1"/>
              </p:cNvSpPr>
              <p:nvPr/>
            </p:nvSpPr>
            <p:spPr>
              <a:xfrm>
                <a:off x="626344" y="4049335"/>
                <a:ext cx="1065369" cy="369332"/>
              </a:xfrm>
              <a:prstGeom prst="rect">
                <a:avLst/>
              </a:prstGeom>
              <a:blipFill>
                <a:blip r:embed="rId5"/>
                <a:stretch>
                  <a:fillRect t="-6667" b="-26667"/>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CF0EB03F-0CDB-8391-0D58-738FE4350D00}"/>
              </a:ext>
            </a:extLst>
          </p:cNvPr>
          <p:cNvSpPr txBox="1"/>
          <p:nvPr/>
        </p:nvSpPr>
        <p:spPr>
          <a:xfrm>
            <a:off x="626340" y="2869759"/>
            <a:ext cx="623984" cy="369332"/>
          </a:xfrm>
          <a:prstGeom prst="rect">
            <a:avLst/>
          </a:prstGeom>
          <a:noFill/>
        </p:spPr>
        <p:txBody>
          <a:bodyPr wrap="square" rtlCol="0">
            <a:spAutoFit/>
          </a:bodyPr>
          <a:lstStyle/>
          <a:p>
            <a:r>
              <a:rPr kumimoji="1" lang="en-US" altLang="zh-CN" b="1" dirty="0" err="1">
                <a:latin typeface="Book Antiqua" panose="02040602050305030304" pitchFamily="18" charset="0"/>
              </a:rPr>
              <a:t>Buf</a:t>
            </a:r>
            <a:r>
              <a:rPr kumimoji="1" lang="en-US" altLang="zh-CN" b="1" dirty="0">
                <a:latin typeface="Book Antiqua" panose="02040602050305030304" pitchFamily="18" charset="0"/>
              </a:rPr>
              <a:t>.</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17FD52DE-8D6A-0665-7049-D7DCB8CCE7AC}"/>
                  </a:ext>
                </a:extLst>
              </p:cNvPr>
              <p:cNvSpPr txBox="1"/>
              <p:nvPr/>
            </p:nvSpPr>
            <p:spPr>
              <a:xfrm>
                <a:off x="626342" y="5423449"/>
                <a:ext cx="51642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m:oMathPara>
                </a14:m>
                <a:endParaRPr kumimoji="1" lang="zh-CN" altLang="en-US" b="1" dirty="0">
                  <a:latin typeface="Book Antiqua" panose="02040602050305030304" pitchFamily="18" charset="0"/>
                </a:endParaRPr>
              </a:p>
            </p:txBody>
          </p:sp>
        </mc:Choice>
        <mc:Fallback xmlns="">
          <p:sp>
            <p:nvSpPr>
              <p:cNvPr id="49" name="文本框 48">
                <a:extLst>
                  <a:ext uri="{FF2B5EF4-FFF2-40B4-BE49-F238E27FC236}">
                    <a16:creationId xmlns:a16="http://schemas.microsoft.com/office/drawing/2014/main" id="{17FD52DE-8D6A-0665-7049-D7DCB8CCE7AC}"/>
                  </a:ext>
                </a:extLst>
              </p:cNvPr>
              <p:cNvSpPr txBox="1">
                <a:spLocks noRot="1" noChangeAspect="1" noMove="1" noResize="1" noEditPoints="1" noAdjustHandles="1" noChangeArrowheads="1" noChangeShapeType="1" noTextEdit="1"/>
              </p:cNvSpPr>
              <p:nvPr/>
            </p:nvSpPr>
            <p:spPr>
              <a:xfrm>
                <a:off x="626342" y="5423449"/>
                <a:ext cx="516423" cy="394210"/>
              </a:xfrm>
              <a:prstGeom prst="rect">
                <a:avLst/>
              </a:prstGeom>
              <a:blipFill>
                <a:blip r:embed="rId6"/>
                <a:stretch>
                  <a:fillRect b="-3226"/>
                </a:stretch>
              </a:blipFill>
            </p:spPr>
            <p:txBody>
              <a:bodyPr/>
              <a:lstStyle/>
              <a:p>
                <a:r>
                  <a:rPr lang="zh-CN" altLang="en-US">
                    <a:noFill/>
                  </a:rPr>
                  <a:t> </a:t>
                </a:r>
              </a:p>
            </p:txBody>
          </p:sp>
        </mc:Fallback>
      </mc:AlternateContent>
      <p:graphicFrame>
        <p:nvGraphicFramePr>
          <p:cNvPr id="50" name="表格 49">
            <a:extLst>
              <a:ext uri="{FF2B5EF4-FFF2-40B4-BE49-F238E27FC236}">
                <a16:creationId xmlns:a16="http://schemas.microsoft.com/office/drawing/2014/main" id="{9A877179-98CB-F87B-3616-8A725784F222}"/>
              </a:ext>
            </a:extLst>
          </p:cNvPr>
          <p:cNvGraphicFramePr>
            <a:graphicFrameLocks noGrp="1"/>
          </p:cNvGraphicFramePr>
          <p:nvPr>
            <p:extLst>
              <p:ext uri="{D42A27DB-BD31-4B8C-83A1-F6EECF244321}">
                <p14:modId xmlns:p14="http://schemas.microsoft.com/office/powerpoint/2010/main" val="1015930325"/>
              </p:ext>
            </p:extLst>
          </p:nvPr>
        </p:nvGraphicFramePr>
        <p:xfrm>
          <a:off x="6724856" y="4056315"/>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51" name="表格 50">
            <a:extLst>
              <a:ext uri="{FF2B5EF4-FFF2-40B4-BE49-F238E27FC236}">
                <a16:creationId xmlns:a16="http://schemas.microsoft.com/office/drawing/2014/main" id="{B77D33CB-1DF7-3CA8-C9ED-F3FC2F8EC333}"/>
              </a:ext>
            </a:extLst>
          </p:cNvPr>
          <p:cNvGraphicFramePr>
            <a:graphicFrameLocks noGrp="1"/>
          </p:cNvGraphicFramePr>
          <p:nvPr>
            <p:extLst>
              <p:ext uri="{D42A27DB-BD31-4B8C-83A1-F6EECF244321}">
                <p14:modId xmlns:p14="http://schemas.microsoft.com/office/powerpoint/2010/main" val="389383041"/>
              </p:ext>
            </p:extLst>
          </p:nvPr>
        </p:nvGraphicFramePr>
        <p:xfrm>
          <a:off x="6724016" y="541591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53" name="文本框 52">
            <a:extLst>
              <a:ext uri="{FF2B5EF4-FFF2-40B4-BE49-F238E27FC236}">
                <a16:creationId xmlns:a16="http://schemas.microsoft.com/office/drawing/2014/main" id="{9C9B2519-003D-478F-F9FF-BF3FD09BABCC}"/>
              </a:ext>
            </a:extLst>
          </p:cNvPr>
          <p:cNvSpPr txBox="1"/>
          <p:nvPr/>
        </p:nvSpPr>
        <p:spPr>
          <a:xfrm>
            <a:off x="5540813" y="2707836"/>
            <a:ext cx="978587" cy="646331"/>
          </a:xfrm>
          <a:prstGeom prst="rect">
            <a:avLst/>
          </a:prstGeom>
          <a:noFill/>
        </p:spPr>
        <p:txBody>
          <a:bodyPr wrap="square" rtlCol="0">
            <a:spAutoFit/>
          </a:bodyPr>
          <a:lstStyle/>
          <a:p>
            <a:pPr algn="ctr"/>
            <a:r>
              <a:rPr kumimoji="1" lang="en-US" altLang="zh-CN" dirty="0">
                <a:latin typeface="Book Antiqua" panose="02040602050305030304" pitchFamily="18" charset="0"/>
              </a:rPr>
              <a:t>Input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p:sp>
        <p:nvSpPr>
          <p:cNvPr id="54" name="文本框 53">
            <a:extLst>
              <a:ext uri="{FF2B5EF4-FFF2-40B4-BE49-F238E27FC236}">
                <a16:creationId xmlns:a16="http://schemas.microsoft.com/office/drawing/2014/main" id="{AB01CF11-1B8A-0692-4881-A146AB8F258D}"/>
              </a:ext>
            </a:extLst>
          </p:cNvPr>
          <p:cNvSpPr txBox="1"/>
          <p:nvPr/>
        </p:nvSpPr>
        <p:spPr>
          <a:xfrm>
            <a:off x="4298710" y="2708500"/>
            <a:ext cx="978587" cy="646331"/>
          </a:xfrm>
          <a:prstGeom prst="rect">
            <a:avLst/>
          </a:prstGeom>
          <a:noFill/>
        </p:spPr>
        <p:txBody>
          <a:bodyPr wrap="square" rtlCol="0">
            <a:spAutoFit/>
          </a:bodyPr>
          <a:lstStyle/>
          <a:p>
            <a:pPr algn="ctr"/>
            <a:r>
              <a:rPr kumimoji="1" lang="en-US" altLang="zh-CN" dirty="0">
                <a:latin typeface="Book Antiqua" panose="02040602050305030304" pitchFamily="18" charset="0"/>
              </a:rPr>
              <a:t>Weight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36C26234-6668-5939-414F-01ACDCE11DCD}"/>
                  </a:ext>
                </a:extLst>
              </p:cNvPr>
              <p:cNvSpPr txBox="1"/>
              <p:nvPr/>
            </p:nvSpPr>
            <p:spPr>
              <a:xfrm>
                <a:off x="618456" y="5739341"/>
                <a:ext cx="521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𝒅</m:t>
                          </m:r>
                        </m:sub>
                      </m:sSub>
                    </m:oMath>
                  </m:oMathPara>
                </a14:m>
                <a:endParaRPr kumimoji="1" lang="zh-CN" altLang="en-US" b="1" dirty="0">
                  <a:latin typeface="Book Antiqua" panose="02040602050305030304" pitchFamily="18" charset="0"/>
                </a:endParaRPr>
              </a:p>
            </p:txBody>
          </p:sp>
        </mc:Choice>
        <mc:Fallback xmlns="">
          <p:sp>
            <p:nvSpPr>
              <p:cNvPr id="55" name="文本框 54">
                <a:extLst>
                  <a:ext uri="{FF2B5EF4-FFF2-40B4-BE49-F238E27FC236}">
                    <a16:creationId xmlns:a16="http://schemas.microsoft.com/office/drawing/2014/main" id="{36C26234-6668-5939-414F-01ACDCE11DCD}"/>
                  </a:ext>
                </a:extLst>
              </p:cNvPr>
              <p:cNvSpPr txBox="1">
                <a:spLocks noRot="1" noChangeAspect="1" noMove="1" noResize="1" noEditPoints="1" noAdjustHandles="1" noChangeArrowheads="1" noChangeShapeType="1" noTextEdit="1"/>
              </p:cNvSpPr>
              <p:nvPr/>
            </p:nvSpPr>
            <p:spPr>
              <a:xfrm>
                <a:off x="618456" y="5739341"/>
                <a:ext cx="521233" cy="369332"/>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56" name="表格 55">
            <a:extLst>
              <a:ext uri="{FF2B5EF4-FFF2-40B4-BE49-F238E27FC236}">
                <a16:creationId xmlns:a16="http://schemas.microsoft.com/office/drawing/2014/main" id="{82698EBF-BC96-9812-5AFC-BAF9E88E3901}"/>
              </a:ext>
            </a:extLst>
          </p:cNvPr>
          <p:cNvGraphicFramePr>
            <a:graphicFrameLocks noGrp="1"/>
          </p:cNvGraphicFramePr>
          <p:nvPr>
            <p:extLst>
              <p:ext uri="{D42A27DB-BD31-4B8C-83A1-F6EECF244321}">
                <p14:modId xmlns:p14="http://schemas.microsoft.com/office/powerpoint/2010/main" val="1088146429"/>
              </p:ext>
            </p:extLst>
          </p:nvPr>
        </p:nvGraphicFramePr>
        <p:xfrm>
          <a:off x="6721862" y="5734532"/>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57" name="表格 56">
            <a:extLst>
              <a:ext uri="{FF2B5EF4-FFF2-40B4-BE49-F238E27FC236}">
                <a16:creationId xmlns:a16="http://schemas.microsoft.com/office/drawing/2014/main" id="{61A2835C-C411-433C-2DF1-47DA38D0CDA6}"/>
              </a:ext>
            </a:extLst>
          </p:cNvPr>
          <p:cNvGraphicFramePr>
            <a:graphicFrameLocks noGrp="1"/>
          </p:cNvGraphicFramePr>
          <p:nvPr>
            <p:extLst>
              <p:ext uri="{D42A27DB-BD31-4B8C-83A1-F6EECF244321}">
                <p14:modId xmlns:p14="http://schemas.microsoft.com/office/powerpoint/2010/main" val="357678194"/>
              </p:ext>
            </p:extLst>
          </p:nvPr>
        </p:nvGraphicFramePr>
        <p:xfrm>
          <a:off x="1678611" y="6059868"/>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58" name="文本框 57">
            <a:extLst>
              <a:ext uri="{FF2B5EF4-FFF2-40B4-BE49-F238E27FC236}">
                <a16:creationId xmlns:a16="http://schemas.microsoft.com/office/drawing/2014/main" id="{88C80C9E-934F-9861-6D79-FE217FDE824F}"/>
              </a:ext>
            </a:extLst>
          </p:cNvPr>
          <p:cNvSpPr txBox="1"/>
          <p:nvPr/>
        </p:nvSpPr>
        <p:spPr>
          <a:xfrm>
            <a:off x="5408907" y="6060444"/>
            <a:ext cx="451187" cy="338554"/>
          </a:xfrm>
          <a:prstGeom prst="rect">
            <a:avLst/>
          </a:prstGeom>
          <a:noFill/>
        </p:spPr>
        <p:txBody>
          <a:bodyPr wrap="square" rtlCol="0">
            <a:spAutoFit/>
          </a:bodyPr>
          <a:lstStyle/>
          <a:p>
            <a:pPr algn="ctr"/>
            <a:r>
              <a:rPr lang="en-US" altLang="zh-CN" sz="1600" b="1" dirty="0">
                <a:latin typeface="Book Antiqua" panose="02040602050305030304" pitchFamily="18" charset="0"/>
              </a:rPr>
              <a:t>10</a:t>
            </a:r>
            <a:endParaRPr lang="zh-CN" altLang="en-US" sz="1600" b="1" dirty="0">
              <a:latin typeface="Book Antiqua" panose="02040602050305030304" pitchFamily="18" charset="0"/>
            </a:endParaRPr>
          </a:p>
        </p:txBody>
      </p:sp>
      <p:sp>
        <p:nvSpPr>
          <p:cNvPr id="59" name="文本框 58">
            <a:extLst>
              <a:ext uri="{FF2B5EF4-FFF2-40B4-BE49-F238E27FC236}">
                <a16:creationId xmlns:a16="http://schemas.microsoft.com/office/drawing/2014/main" id="{BE2A3C7A-1D09-E370-5123-C6D8311F210F}"/>
              </a:ext>
            </a:extLst>
          </p:cNvPr>
          <p:cNvSpPr txBox="1"/>
          <p:nvPr/>
        </p:nvSpPr>
        <p:spPr>
          <a:xfrm>
            <a:off x="5796420" y="6060444"/>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11</a:t>
            </a:r>
            <a:endParaRPr lang="zh-CN" altLang="en-US" sz="1600" b="1" dirty="0">
              <a:latin typeface="Book Antiqua" panose="02040602050305030304" pitchFamily="18" charset="0"/>
            </a:endParaRPr>
          </a:p>
        </p:txBody>
      </p:sp>
      <p:sp>
        <p:nvSpPr>
          <p:cNvPr id="60" name="文本框 59">
            <a:extLst>
              <a:ext uri="{FF2B5EF4-FFF2-40B4-BE49-F238E27FC236}">
                <a16:creationId xmlns:a16="http://schemas.microsoft.com/office/drawing/2014/main" id="{0CCC5DBD-4ACF-B292-8E32-A00B0B20ABF3}"/>
              </a:ext>
            </a:extLst>
          </p:cNvPr>
          <p:cNvSpPr txBox="1"/>
          <p:nvPr/>
        </p:nvSpPr>
        <p:spPr>
          <a:xfrm>
            <a:off x="6168544" y="605842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12</a:t>
            </a:r>
            <a:endParaRPr lang="zh-CN" altLang="en-US" sz="1600"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61" name="表格 60">
                <a:extLst>
                  <a:ext uri="{FF2B5EF4-FFF2-40B4-BE49-F238E27FC236}">
                    <a16:creationId xmlns:a16="http://schemas.microsoft.com/office/drawing/2014/main" id="{FA103D4B-59BD-15DE-4EC6-4893C9F32209}"/>
                  </a:ext>
                </a:extLst>
              </p:cNvPr>
              <p:cNvGraphicFramePr>
                <a:graphicFrameLocks noGrp="1"/>
              </p:cNvGraphicFramePr>
              <p:nvPr>
                <p:extLst>
                  <p:ext uri="{D42A27DB-BD31-4B8C-83A1-F6EECF244321}">
                    <p14:modId xmlns:p14="http://schemas.microsoft.com/office/powerpoint/2010/main" val="2824842562"/>
                  </p:ext>
                </p:extLst>
              </p:nvPr>
            </p:nvGraphicFramePr>
            <p:xfrm>
              <a:off x="2994391" y="3297466"/>
              <a:ext cx="1135302" cy="745958"/>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588221736"/>
                      </a:ext>
                    </a:extLst>
                  </a:tr>
                </a:tbl>
              </a:graphicData>
            </a:graphic>
          </p:graphicFrame>
        </mc:Choice>
        <mc:Fallback xmlns="">
          <p:graphicFrame>
            <p:nvGraphicFramePr>
              <p:cNvPr id="61" name="表格 60">
                <a:extLst>
                  <a:ext uri="{FF2B5EF4-FFF2-40B4-BE49-F238E27FC236}">
                    <a16:creationId xmlns:a16="http://schemas.microsoft.com/office/drawing/2014/main" id="{FA103D4B-59BD-15DE-4EC6-4893C9F32209}"/>
                  </a:ext>
                </a:extLst>
              </p:cNvPr>
              <p:cNvGraphicFramePr>
                <a:graphicFrameLocks noGrp="1"/>
              </p:cNvGraphicFramePr>
              <p:nvPr>
                <p:extLst>
                  <p:ext uri="{D42A27DB-BD31-4B8C-83A1-F6EECF244321}">
                    <p14:modId xmlns:p14="http://schemas.microsoft.com/office/powerpoint/2010/main" val="2824842562"/>
                  </p:ext>
                </p:extLst>
              </p:nvPr>
            </p:nvGraphicFramePr>
            <p:xfrm>
              <a:off x="2994391" y="3297466"/>
              <a:ext cx="1135302" cy="745958"/>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8"/>
                          <a:stretch>
                            <a:fillRect r="-193548" b="-100000"/>
                          </a:stretch>
                        </a:blipFill>
                      </a:tcPr>
                    </a:tc>
                    <a:tc>
                      <a:txBody>
                        <a:bodyPr/>
                        <a:lstStyle/>
                        <a:p>
                          <a:endParaRPr lang="zh-CN"/>
                        </a:p>
                      </a:txBody>
                      <a:tcPr marL="92382" marR="92382" marT="46192" marB="46192">
                        <a:blipFill>
                          <a:blip r:embed="rId8"/>
                          <a:stretch>
                            <a:fillRect l="-106897" r="-106897" b="-100000"/>
                          </a:stretch>
                        </a:blipFill>
                      </a:tcPr>
                    </a:tc>
                    <a:tc>
                      <a:txBody>
                        <a:bodyPr/>
                        <a:lstStyle/>
                        <a:p>
                          <a:endParaRPr lang="zh-CN"/>
                        </a:p>
                      </a:txBody>
                      <a:tcPr marL="92382" marR="92382" marT="46192" marB="46192">
                        <a:blipFill>
                          <a:blip r:embed="rId8"/>
                          <a:stretch>
                            <a:fillRect l="-193548" b="-100000"/>
                          </a:stretch>
                        </a:blipFill>
                      </a:tcPr>
                    </a:tc>
                    <a:extLst>
                      <a:ext uri="{0D108BD9-81ED-4DB2-BD59-A6C34878D82A}">
                        <a16:rowId xmlns:a16="http://schemas.microsoft.com/office/drawing/2014/main" val="2399059647"/>
                      </a:ext>
                    </a:extLst>
                  </a:tr>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588221736"/>
                      </a:ext>
                    </a:extLst>
                  </a:tr>
                </a:tbl>
              </a:graphicData>
            </a:graphic>
          </p:graphicFrame>
        </mc:Fallback>
      </mc:AlternateContent>
      <p:graphicFrame>
        <p:nvGraphicFramePr>
          <p:cNvPr id="62" name="表格 61">
            <a:extLst>
              <a:ext uri="{FF2B5EF4-FFF2-40B4-BE49-F238E27FC236}">
                <a16:creationId xmlns:a16="http://schemas.microsoft.com/office/drawing/2014/main" id="{BC73B2D6-37AE-8A90-9A2B-8A30C308E1A5}"/>
              </a:ext>
            </a:extLst>
          </p:cNvPr>
          <p:cNvGraphicFramePr>
            <a:graphicFrameLocks noGrp="1"/>
          </p:cNvGraphicFramePr>
          <p:nvPr>
            <p:extLst>
              <p:ext uri="{D42A27DB-BD31-4B8C-83A1-F6EECF244321}">
                <p14:modId xmlns:p14="http://schemas.microsoft.com/office/powerpoint/2010/main" val="1682712785"/>
              </p:ext>
            </p:extLst>
          </p:nvPr>
        </p:nvGraphicFramePr>
        <p:xfrm>
          <a:off x="3003016" y="4055592"/>
          <a:ext cx="1132688" cy="372979"/>
        </p:xfrm>
        <a:graphic>
          <a:graphicData uri="http://schemas.openxmlformats.org/drawingml/2006/table">
            <a:tbl>
              <a:tblPr firstRow="1" bandRow="1">
                <a:tableStyleId>{2D5ABB26-0587-4C30-8999-92F81FD0307C}</a:tableStyleId>
              </a:tblPr>
              <a:tblGrid>
                <a:gridCol w="337164">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3" name="表格 62">
            <a:extLst>
              <a:ext uri="{FF2B5EF4-FFF2-40B4-BE49-F238E27FC236}">
                <a16:creationId xmlns:a16="http://schemas.microsoft.com/office/drawing/2014/main" id="{29142BFE-8D37-13F1-2F25-E5A46509DDB0}"/>
              </a:ext>
            </a:extLst>
          </p:cNvPr>
          <p:cNvGraphicFramePr>
            <a:graphicFrameLocks noGrp="1"/>
          </p:cNvGraphicFramePr>
          <p:nvPr>
            <p:extLst>
              <p:ext uri="{D42A27DB-BD31-4B8C-83A1-F6EECF244321}">
                <p14:modId xmlns:p14="http://schemas.microsoft.com/office/powerpoint/2010/main" val="1687154988"/>
              </p:ext>
            </p:extLst>
          </p:nvPr>
        </p:nvGraphicFramePr>
        <p:xfrm>
          <a:off x="2986139" y="5422182"/>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4" name="表格 63">
            <a:extLst>
              <a:ext uri="{FF2B5EF4-FFF2-40B4-BE49-F238E27FC236}">
                <a16:creationId xmlns:a16="http://schemas.microsoft.com/office/drawing/2014/main" id="{8BA7A7D2-94B2-C35B-1F09-0B6E26823F6F}"/>
              </a:ext>
            </a:extLst>
          </p:cNvPr>
          <p:cNvGraphicFramePr>
            <a:graphicFrameLocks noGrp="1"/>
          </p:cNvGraphicFramePr>
          <p:nvPr>
            <p:extLst>
              <p:ext uri="{D42A27DB-BD31-4B8C-83A1-F6EECF244321}">
                <p14:modId xmlns:p14="http://schemas.microsoft.com/office/powerpoint/2010/main" val="631292764"/>
              </p:ext>
            </p:extLst>
          </p:nvPr>
        </p:nvGraphicFramePr>
        <p:xfrm>
          <a:off x="2983985" y="5740800"/>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5" name="表格 64">
            <a:extLst>
              <a:ext uri="{FF2B5EF4-FFF2-40B4-BE49-F238E27FC236}">
                <a16:creationId xmlns:a16="http://schemas.microsoft.com/office/drawing/2014/main" id="{3F995C1B-AE62-C2E6-5418-712D49C818B8}"/>
              </a:ext>
            </a:extLst>
          </p:cNvPr>
          <p:cNvGraphicFramePr>
            <a:graphicFrameLocks noGrp="1"/>
          </p:cNvGraphicFramePr>
          <p:nvPr>
            <p:extLst>
              <p:ext uri="{D42A27DB-BD31-4B8C-83A1-F6EECF244321}">
                <p14:modId xmlns:p14="http://schemas.microsoft.com/office/powerpoint/2010/main" val="2962301272"/>
              </p:ext>
            </p:extLst>
          </p:nvPr>
        </p:nvGraphicFramePr>
        <p:xfrm>
          <a:off x="2985992" y="6060740"/>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5</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66" name="表格 65">
                <a:extLst>
                  <a:ext uri="{FF2B5EF4-FFF2-40B4-BE49-F238E27FC236}">
                    <a16:creationId xmlns:a16="http://schemas.microsoft.com/office/drawing/2014/main" id="{C6424F38-B1CC-F86E-9FBF-9078AB25F771}"/>
                  </a:ext>
                </a:extLst>
              </p:cNvPr>
              <p:cNvGraphicFramePr>
                <a:graphicFrameLocks noGrp="1"/>
              </p:cNvGraphicFramePr>
              <p:nvPr>
                <p:extLst>
                  <p:ext uri="{D42A27DB-BD31-4B8C-83A1-F6EECF244321}">
                    <p14:modId xmlns:p14="http://schemas.microsoft.com/office/powerpoint/2010/main" val="2029846744"/>
                  </p:ext>
                </p:extLst>
              </p:nvPr>
            </p:nvGraphicFramePr>
            <p:xfrm>
              <a:off x="5461095" y="32921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66" name="表格 65">
                <a:extLst>
                  <a:ext uri="{FF2B5EF4-FFF2-40B4-BE49-F238E27FC236}">
                    <a16:creationId xmlns:a16="http://schemas.microsoft.com/office/drawing/2014/main" id="{C6424F38-B1CC-F86E-9FBF-9078AB25F771}"/>
                  </a:ext>
                </a:extLst>
              </p:cNvPr>
              <p:cNvGraphicFramePr>
                <a:graphicFrameLocks noGrp="1"/>
              </p:cNvGraphicFramePr>
              <p:nvPr>
                <p:extLst>
                  <p:ext uri="{D42A27DB-BD31-4B8C-83A1-F6EECF244321}">
                    <p14:modId xmlns:p14="http://schemas.microsoft.com/office/powerpoint/2010/main" val="2029846744"/>
                  </p:ext>
                </p:extLst>
              </p:nvPr>
            </p:nvGraphicFramePr>
            <p:xfrm>
              <a:off x="5461095" y="32921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9"/>
                          <a:stretch>
                            <a:fillRect l="-3333" r="-200000"/>
                          </a:stretch>
                        </a:blipFill>
                      </a:tcPr>
                    </a:tc>
                    <a:tc>
                      <a:txBody>
                        <a:bodyPr/>
                        <a:lstStyle/>
                        <a:p>
                          <a:endParaRPr lang="zh-CN"/>
                        </a:p>
                      </a:txBody>
                      <a:tcPr marL="92382" marR="92382" marT="46192" marB="46192">
                        <a:blipFill>
                          <a:blip r:embed="rId9"/>
                          <a:stretch>
                            <a:fillRect l="-103333" r="-100000"/>
                          </a:stretch>
                        </a:blipFill>
                      </a:tcPr>
                    </a:tc>
                    <a:tc>
                      <a:txBody>
                        <a:bodyPr/>
                        <a:lstStyle/>
                        <a:p>
                          <a:endParaRPr lang="zh-CN"/>
                        </a:p>
                      </a:txBody>
                      <a:tcPr marL="92382" marR="92382" marT="46192" marB="46192">
                        <a:blipFill>
                          <a:blip r:embed="rId9"/>
                          <a:stretch>
                            <a:fillRect l="-20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67" name="表格 66">
            <a:extLst>
              <a:ext uri="{FF2B5EF4-FFF2-40B4-BE49-F238E27FC236}">
                <a16:creationId xmlns:a16="http://schemas.microsoft.com/office/drawing/2014/main" id="{1A954D44-0554-BA1D-F50A-8487C22E6FE8}"/>
              </a:ext>
            </a:extLst>
          </p:cNvPr>
          <p:cNvGraphicFramePr>
            <a:graphicFrameLocks noGrp="1"/>
          </p:cNvGraphicFramePr>
          <p:nvPr>
            <p:extLst>
              <p:ext uri="{D42A27DB-BD31-4B8C-83A1-F6EECF244321}">
                <p14:modId xmlns:p14="http://schemas.microsoft.com/office/powerpoint/2010/main" val="1436206675"/>
              </p:ext>
            </p:extLst>
          </p:nvPr>
        </p:nvGraphicFramePr>
        <p:xfrm>
          <a:off x="5458117" y="4058246"/>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8" name="表格 67">
            <a:extLst>
              <a:ext uri="{FF2B5EF4-FFF2-40B4-BE49-F238E27FC236}">
                <a16:creationId xmlns:a16="http://schemas.microsoft.com/office/drawing/2014/main" id="{B8B7FF63-85B1-2000-51A3-658EDE3C9454}"/>
              </a:ext>
            </a:extLst>
          </p:cNvPr>
          <p:cNvGraphicFramePr>
            <a:graphicFrameLocks noGrp="1"/>
          </p:cNvGraphicFramePr>
          <p:nvPr>
            <p:extLst>
              <p:ext uri="{D42A27DB-BD31-4B8C-83A1-F6EECF244321}">
                <p14:modId xmlns:p14="http://schemas.microsoft.com/office/powerpoint/2010/main" val="2666590137"/>
              </p:ext>
            </p:extLst>
          </p:nvPr>
        </p:nvGraphicFramePr>
        <p:xfrm>
          <a:off x="5460266" y="541784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9" name="表格 68">
            <a:extLst>
              <a:ext uri="{FF2B5EF4-FFF2-40B4-BE49-F238E27FC236}">
                <a16:creationId xmlns:a16="http://schemas.microsoft.com/office/drawing/2014/main" id="{ACA92B8B-112A-48B2-8CA5-DC75824CD758}"/>
              </a:ext>
            </a:extLst>
          </p:cNvPr>
          <p:cNvGraphicFramePr>
            <a:graphicFrameLocks noGrp="1"/>
          </p:cNvGraphicFramePr>
          <p:nvPr>
            <p:extLst>
              <p:ext uri="{D42A27DB-BD31-4B8C-83A1-F6EECF244321}">
                <p14:modId xmlns:p14="http://schemas.microsoft.com/office/powerpoint/2010/main" val="3208286765"/>
              </p:ext>
            </p:extLst>
          </p:nvPr>
        </p:nvGraphicFramePr>
        <p:xfrm>
          <a:off x="5458113" y="5736463"/>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0" name="表格 69">
            <a:extLst>
              <a:ext uri="{FF2B5EF4-FFF2-40B4-BE49-F238E27FC236}">
                <a16:creationId xmlns:a16="http://schemas.microsoft.com/office/drawing/2014/main" id="{776EA294-E711-7677-EC90-7EA789C66FB7}"/>
              </a:ext>
            </a:extLst>
          </p:cNvPr>
          <p:cNvGraphicFramePr>
            <a:graphicFrameLocks noGrp="1"/>
          </p:cNvGraphicFramePr>
          <p:nvPr>
            <p:extLst>
              <p:ext uri="{D42A27DB-BD31-4B8C-83A1-F6EECF244321}">
                <p14:modId xmlns:p14="http://schemas.microsoft.com/office/powerpoint/2010/main" val="1337163784"/>
              </p:ext>
            </p:extLst>
          </p:nvPr>
        </p:nvGraphicFramePr>
        <p:xfrm>
          <a:off x="4222294" y="6060740"/>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7</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8</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9</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71" name="表格 70">
                <a:extLst>
                  <a:ext uri="{FF2B5EF4-FFF2-40B4-BE49-F238E27FC236}">
                    <a16:creationId xmlns:a16="http://schemas.microsoft.com/office/drawing/2014/main" id="{2189E66D-D2A8-D3DB-E4D9-C6D02447912C}"/>
                  </a:ext>
                </a:extLst>
              </p:cNvPr>
              <p:cNvGraphicFramePr>
                <a:graphicFrameLocks noGrp="1"/>
              </p:cNvGraphicFramePr>
              <p:nvPr>
                <p:extLst>
                  <p:ext uri="{D42A27DB-BD31-4B8C-83A1-F6EECF244321}">
                    <p14:modId xmlns:p14="http://schemas.microsoft.com/office/powerpoint/2010/main" val="2220697494"/>
                  </p:ext>
                </p:extLst>
              </p:nvPr>
            </p:nvGraphicFramePr>
            <p:xfrm>
              <a:off x="4244696" y="3282639"/>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71" name="表格 70">
                <a:extLst>
                  <a:ext uri="{FF2B5EF4-FFF2-40B4-BE49-F238E27FC236}">
                    <a16:creationId xmlns:a16="http://schemas.microsoft.com/office/drawing/2014/main" id="{2189E66D-D2A8-D3DB-E4D9-C6D02447912C}"/>
                  </a:ext>
                </a:extLst>
              </p:cNvPr>
              <p:cNvGraphicFramePr>
                <a:graphicFrameLocks noGrp="1"/>
              </p:cNvGraphicFramePr>
              <p:nvPr>
                <p:extLst>
                  <p:ext uri="{D42A27DB-BD31-4B8C-83A1-F6EECF244321}">
                    <p14:modId xmlns:p14="http://schemas.microsoft.com/office/powerpoint/2010/main" val="2220697494"/>
                  </p:ext>
                </p:extLst>
              </p:nvPr>
            </p:nvGraphicFramePr>
            <p:xfrm>
              <a:off x="4244696" y="3282639"/>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10"/>
                          <a:stretch>
                            <a:fillRect r="-200000"/>
                          </a:stretch>
                        </a:blipFill>
                      </a:tcPr>
                    </a:tc>
                    <a:tc>
                      <a:txBody>
                        <a:bodyPr/>
                        <a:lstStyle/>
                        <a:p>
                          <a:endParaRPr lang="zh-CN"/>
                        </a:p>
                      </a:txBody>
                      <a:tcPr marL="92382" marR="92382" marT="46192" marB="46192">
                        <a:blipFill>
                          <a:blip r:embed="rId10"/>
                          <a:stretch>
                            <a:fillRect l="-100000" r="-100000"/>
                          </a:stretch>
                        </a:blipFill>
                      </a:tcPr>
                    </a:tc>
                    <a:tc>
                      <a:txBody>
                        <a:bodyPr/>
                        <a:lstStyle/>
                        <a:p>
                          <a:endParaRPr lang="zh-CN"/>
                        </a:p>
                      </a:txBody>
                      <a:tcPr marL="92382" marR="92382" marT="46192" marB="46192">
                        <a:blipFill>
                          <a:blip r:embed="rId10"/>
                          <a:stretch>
                            <a:fillRect l="-200000"/>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72" name="表格 71">
            <a:extLst>
              <a:ext uri="{FF2B5EF4-FFF2-40B4-BE49-F238E27FC236}">
                <a16:creationId xmlns:a16="http://schemas.microsoft.com/office/drawing/2014/main" id="{C464F78D-7365-5C7E-DB29-7D94C2D3BD34}"/>
              </a:ext>
            </a:extLst>
          </p:cNvPr>
          <p:cNvGraphicFramePr>
            <a:graphicFrameLocks noGrp="1"/>
          </p:cNvGraphicFramePr>
          <p:nvPr>
            <p:extLst>
              <p:ext uri="{D42A27DB-BD31-4B8C-83A1-F6EECF244321}">
                <p14:modId xmlns:p14="http://schemas.microsoft.com/office/powerpoint/2010/main" val="4030692166"/>
              </p:ext>
            </p:extLst>
          </p:nvPr>
        </p:nvGraphicFramePr>
        <p:xfrm>
          <a:off x="4243332" y="4052138"/>
          <a:ext cx="1138294" cy="359130"/>
        </p:xfrm>
        <a:graphic>
          <a:graphicData uri="http://schemas.openxmlformats.org/drawingml/2006/table">
            <a:tbl>
              <a:tblPr firstRow="1" bandRow="1">
                <a:tableStyleId>{2D5ABB26-0587-4C30-8999-92F81FD0307C}</a:tableStyleId>
              </a:tblPr>
              <a:tblGrid>
                <a:gridCol w="338290">
                  <a:extLst>
                    <a:ext uri="{9D8B030D-6E8A-4147-A177-3AD203B41FA5}">
                      <a16:colId xmlns:a16="http://schemas.microsoft.com/office/drawing/2014/main" val="79316473"/>
                    </a:ext>
                  </a:extLst>
                </a:gridCol>
                <a:gridCol w="386381">
                  <a:extLst>
                    <a:ext uri="{9D8B030D-6E8A-4147-A177-3AD203B41FA5}">
                      <a16:colId xmlns:a16="http://schemas.microsoft.com/office/drawing/2014/main" val="865643222"/>
                    </a:ext>
                  </a:extLst>
                </a:gridCol>
                <a:gridCol w="413623">
                  <a:extLst>
                    <a:ext uri="{9D8B030D-6E8A-4147-A177-3AD203B41FA5}">
                      <a16:colId xmlns:a16="http://schemas.microsoft.com/office/drawing/2014/main" val="3081916635"/>
                    </a:ext>
                  </a:extLst>
                </a:gridCol>
              </a:tblGrid>
              <a:tr h="359130">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3" name="表格 72">
            <a:extLst>
              <a:ext uri="{FF2B5EF4-FFF2-40B4-BE49-F238E27FC236}">
                <a16:creationId xmlns:a16="http://schemas.microsoft.com/office/drawing/2014/main" id="{14E83A3E-AD56-F555-296F-FCB3A831BF10}"/>
              </a:ext>
            </a:extLst>
          </p:cNvPr>
          <p:cNvGraphicFramePr>
            <a:graphicFrameLocks noGrp="1"/>
          </p:cNvGraphicFramePr>
          <p:nvPr>
            <p:extLst>
              <p:ext uri="{D42A27DB-BD31-4B8C-83A1-F6EECF244321}">
                <p14:modId xmlns:p14="http://schemas.microsoft.com/office/powerpoint/2010/main" val="3202155185"/>
              </p:ext>
            </p:extLst>
          </p:nvPr>
        </p:nvGraphicFramePr>
        <p:xfrm>
          <a:off x="4221009" y="540831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4" name="表格 73">
            <a:extLst>
              <a:ext uri="{FF2B5EF4-FFF2-40B4-BE49-F238E27FC236}">
                <a16:creationId xmlns:a16="http://schemas.microsoft.com/office/drawing/2014/main" id="{798A5D41-9F60-5D87-26F9-092D77380A1A}"/>
              </a:ext>
            </a:extLst>
          </p:cNvPr>
          <p:cNvGraphicFramePr>
            <a:graphicFrameLocks noGrp="1"/>
          </p:cNvGraphicFramePr>
          <p:nvPr>
            <p:extLst>
              <p:ext uri="{D42A27DB-BD31-4B8C-83A1-F6EECF244321}">
                <p14:modId xmlns:p14="http://schemas.microsoft.com/office/powerpoint/2010/main" val="1185798927"/>
              </p:ext>
            </p:extLst>
          </p:nvPr>
        </p:nvGraphicFramePr>
        <p:xfrm>
          <a:off x="4218855" y="5726936"/>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75" name="文本框 74">
            <a:extLst>
              <a:ext uri="{FF2B5EF4-FFF2-40B4-BE49-F238E27FC236}">
                <a16:creationId xmlns:a16="http://schemas.microsoft.com/office/drawing/2014/main" id="{FBF0260F-435B-974A-1A2C-631D1306102B}"/>
              </a:ext>
            </a:extLst>
          </p:cNvPr>
          <p:cNvSpPr txBox="1"/>
          <p:nvPr/>
        </p:nvSpPr>
        <p:spPr>
          <a:xfrm>
            <a:off x="6678999" y="6060446"/>
            <a:ext cx="451187" cy="338554"/>
          </a:xfrm>
          <a:prstGeom prst="rect">
            <a:avLst/>
          </a:prstGeom>
          <a:noFill/>
        </p:spPr>
        <p:txBody>
          <a:bodyPr wrap="square" rtlCol="0">
            <a:spAutoFit/>
          </a:bodyPr>
          <a:lstStyle/>
          <a:p>
            <a:pPr algn="ctr"/>
            <a:r>
              <a:rPr lang="en-US" altLang="zh-CN" sz="1600" b="1" dirty="0">
                <a:latin typeface="Book Antiqua" panose="02040602050305030304" pitchFamily="18" charset="0"/>
              </a:rPr>
              <a:t>13</a:t>
            </a:r>
            <a:endParaRPr lang="zh-CN" altLang="en-US" sz="1600" b="1" dirty="0">
              <a:latin typeface="Book Antiqua" panose="02040602050305030304" pitchFamily="18" charset="0"/>
            </a:endParaRPr>
          </a:p>
        </p:txBody>
      </p:sp>
      <p:sp>
        <p:nvSpPr>
          <p:cNvPr id="76" name="文本框 75">
            <a:extLst>
              <a:ext uri="{FF2B5EF4-FFF2-40B4-BE49-F238E27FC236}">
                <a16:creationId xmlns:a16="http://schemas.microsoft.com/office/drawing/2014/main" id="{CE5ABDC9-4C3F-7CDD-4BD6-8C3051ED07DF}"/>
              </a:ext>
            </a:extLst>
          </p:cNvPr>
          <p:cNvSpPr txBox="1"/>
          <p:nvPr/>
        </p:nvSpPr>
        <p:spPr>
          <a:xfrm>
            <a:off x="7066512" y="606044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14</a:t>
            </a:r>
            <a:endParaRPr lang="zh-CN" altLang="en-US" sz="1600" b="1" dirty="0">
              <a:latin typeface="Book Antiqua" panose="02040602050305030304" pitchFamily="18" charset="0"/>
            </a:endParaRPr>
          </a:p>
        </p:txBody>
      </p:sp>
      <p:sp>
        <p:nvSpPr>
          <p:cNvPr id="77" name="文本框 76">
            <a:extLst>
              <a:ext uri="{FF2B5EF4-FFF2-40B4-BE49-F238E27FC236}">
                <a16:creationId xmlns:a16="http://schemas.microsoft.com/office/drawing/2014/main" id="{25422D1F-14F6-B96D-FDB2-5213784D9FDD}"/>
              </a:ext>
            </a:extLst>
          </p:cNvPr>
          <p:cNvSpPr txBox="1"/>
          <p:nvPr/>
        </p:nvSpPr>
        <p:spPr>
          <a:xfrm>
            <a:off x="7438635" y="605842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15</a:t>
            </a:r>
            <a:endParaRPr lang="zh-CN" altLang="en-US" sz="1600"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78" name="表格 77">
                <a:extLst>
                  <a:ext uri="{FF2B5EF4-FFF2-40B4-BE49-F238E27FC236}">
                    <a16:creationId xmlns:a16="http://schemas.microsoft.com/office/drawing/2014/main" id="{D40AEFB3-DCD9-3C3A-39BE-44AA8965AB78}"/>
                  </a:ext>
                </a:extLst>
              </p:cNvPr>
              <p:cNvGraphicFramePr>
                <a:graphicFrameLocks noGrp="1"/>
              </p:cNvGraphicFramePr>
              <p:nvPr>
                <p:extLst>
                  <p:ext uri="{D42A27DB-BD31-4B8C-83A1-F6EECF244321}">
                    <p14:modId xmlns:p14="http://schemas.microsoft.com/office/powerpoint/2010/main" val="1798005633"/>
                  </p:ext>
                </p:extLst>
              </p:nvPr>
            </p:nvGraphicFramePr>
            <p:xfrm>
              <a:off x="1717223" y="32974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78" name="表格 77">
                <a:extLst>
                  <a:ext uri="{FF2B5EF4-FFF2-40B4-BE49-F238E27FC236}">
                    <a16:creationId xmlns:a16="http://schemas.microsoft.com/office/drawing/2014/main" id="{D40AEFB3-DCD9-3C3A-39BE-44AA8965AB78}"/>
                  </a:ext>
                </a:extLst>
              </p:cNvPr>
              <p:cNvGraphicFramePr>
                <a:graphicFrameLocks noGrp="1"/>
              </p:cNvGraphicFramePr>
              <p:nvPr>
                <p:extLst>
                  <p:ext uri="{D42A27DB-BD31-4B8C-83A1-F6EECF244321}">
                    <p14:modId xmlns:p14="http://schemas.microsoft.com/office/powerpoint/2010/main" val="1798005633"/>
                  </p:ext>
                </p:extLst>
              </p:nvPr>
            </p:nvGraphicFramePr>
            <p:xfrm>
              <a:off x="1717223" y="32974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11"/>
                          <a:stretch>
                            <a:fillRect l="-3333" r="-200000"/>
                          </a:stretch>
                        </a:blipFill>
                      </a:tcPr>
                    </a:tc>
                    <a:tc>
                      <a:txBody>
                        <a:bodyPr/>
                        <a:lstStyle/>
                        <a:p>
                          <a:endParaRPr lang="zh-CN"/>
                        </a:p>
                      </a:txBody>
                      <a:tcPr marL="92382" marR="92382" marT="46192" marB="46192">
                        <a:blipFill>
                          <a:blip r:embed="rId11"/>
                          <a:stretch>
                            <a:fillRect l="-103333" r="-100000"/>
                          </a:stretch>
                        </a:blipFill>
                      </a:tcPr>
                    </a:tc>
                    <a:tc>
                      <a:txBody>
                        <a:bodyPr/>
                        <a:lstStyle/>
                        <a:p>
                          <a:endParaRPr lang="zh-CN"/>
                        </a:p>
                      </a:txBody>
                      <a:tcPr marL="92382" marR="92382" marT="46192" marB="46192">
                        <a:blipFill>
                          <a:blip r:embed="rId11"/>
                          <a:stretch>
                            <a:fillRect l="-20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79" name="表格 78">
            <a:extLst>
              <a:ext uri="{FF2B5EF4-FFF2-40B4-BE49-F238E27FC236}">
                <a16:creationId xmlns:a16="http://schemas.microsoft.com/office/drawing/2014/main" id="{87B9779D-9914-350D-A507-C73F1038C23C}"/>
              </a:ext>
            </a:extLst>
          </p:cNvPr>
          <p:cNvGraphicFramePr>
            <a:graphicFrameLocks noGrp="1"/>
          </p:cNvGraphicFramePr>
          <p:nvPr>
            <p:extLst>
              <p:ext uri="{D42A27DB-BD31-4B8C-83A1-F6EECF244321}">
                <p14:modId xmlns:p14="http://schemas.microsoft.com/office/powerpoint/2010/main" val="2172863022"/>
              </p:ext>
            </p:extLst>
          </p:nvPr>
        </p:nvGraphicFramePr>
        <p:xfrm>
          <a:off x="1692776" y="542314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0" name="表格 79">
            <a:extLst>
              <a:ext uri="{FF2B5EF4-FFF2-40B4-BE49-F238E27FC236}">
                <a16:creationId xmlns:a16="http://schemas.microsoft.com/office/drawing/2014/main" id="{0B5EEA70-E147-2DF5-F0B1-E24E46B5C4E3}"/>
              </a:ext>
            </a:extLst>
          </p:cNvPr>
          <p:cNvGraphicFramePr>
            <a:graphicFrameLocks noGrp="1"/>
          </p:cNvGraphicFramePr>
          <p:nvPr>
            <p:extLst>
              <p:ext uri="{D42A27DB-BD31-4B8C-83A1-F6EECF244321}">
                <p14:modId xmlns:p14="http://schemas.microsoft.com/office/powerpoint/2010/main" val="2627320846"/>
              </p:ext>
            </p:extLst>
          </p:nvPr>
        </p:nvGraphicFramePr>
        <p:xfrm>
          <a:off x="1690622" y="5741763"/>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1" name="表格 80">
            <a:extLst>
              <a:ext uri="{FF2B5EF4-FFF2-40B4-BE49-F238E27FC236}">
                <a16:creationId xmlns:a16="http://schemas.microsoft.com/office/drawing/2014/main" id="{9057B5D0-2257-6148-2090-3A2F786F4403}"/>
              </a:ext>
            </a:extLst>
          </p:cNvPr>
          <p:cNvGraphicFramePr>
            <a:graphicFrameLocks noGrp="1"/>
          </p:cNvGraphicFramePr>
          <p:nvPr>
            <p:extLst>
              <p:ext uri="{D42A27DB-BD31-4B8C-83A1-F6EECF244321}">
                <p14:modId xmlns:p14="http://schemas.microsoft.com/office/powerpoint/2010/main" val="1447911741"/>
              </p:ext>
            </p:extLst>
          </p:nvPr>
        </p:nvGraphicFramePr>
        <p:xfrm>
          <a:off x="1690626" y="4361705"/>
          <a:ext cx="1138293" cy="336224"/>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34410">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1BE25526-E806-63DB-B32F-018B31D22766}"/>
                  </a:ext>
                </a:extLst>
              </p:cNvPr>
              <p:cNvSpPr txBox="1"/>
              <p:nvPr/>
            </p:nvSpPr>
            <p:spPr>
              <a:xfrm>
                <a:off x="626344" y="4341143"/>
                <a:ext cx="1065369"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m:oMathPara>
                </a14:m>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82" name="文本框 81">
                <a:extLst>
                  <a:ext uri="{FF2B5EF4-FFF2-40B4-BE49-F238E27FC236}">
                    <a16:creationId xmlns:a16="http://schemas.microsoft.com/office/drawing/2014/main" id="{1BE25526-E806-63DB-B32F-018B31D22766}"/>
                  </a:ext>
                </a:extLst>
              </p:cNvPr>
              <p:cNvSpPr txBox="1">
                <a:spLocks noRot="1" noChangeAspect="1" noMove="1" noResize="1" noEditPoints="1" noAdjustHandles="1" noChangeArrowheads="1" noChangeShapeType="1" noTextEdit="1"/>
              </p:cNvSpPr>
              <p:nvPr/>
            </p:nvSpPr>
            <p:spPr>
              <a:xfrm>
                <a:off x="626344" y="4341143"/>
                <a:ext cx="1065369" cy="369332"/>
              </a:xfrm>
              <a:prstGeom prst="rect">
                <a:avLst/>
              </a:prstGeom>
              <a:blipFill>
                <a:blip r:embed="rId12"/>
                <a:stretch>
                  <a:fillRect/>
                </a:stretch>
              </a:blipFill>
            </p:spPr>
            <p:txBody>
              <a:bodyPr/>
              <a:lstStyle/>
              <a:p>
                <a:r>
                  <a:rPr lang="zh-CN" altLang="en-US">
                    <a:noFill/>
                  </a:rPr>
                  <a:t> </a:t>
                </a:r>
              </a:p>
            </p:txBody>
          </p:sp>
        </mc:Fallback>
      </mc:AlternateContent>
      <p:graphicFrame>
        <p:nvGraphicFramePr>
          <p:cNvPr id="83" name="表格 82">
            <a:extLst>
              <a:ext uri="{FF2B5EF4-FFF2-40B4-BE49-F238E27FC236}">
                <a16:creationId xmlns:a16="http://schemas.microsoft.com/office/drawing/2014/main" id="{3928D8C5-FF5F-FDA5-C231-85C5067AC3F9}"/>
              </a:ext>
            </a:extLst>
          </p:cNvPr>
          <p:cNvGraphicFramePr>
            <a:graphicFrameLocks noGrp="1"/>
          </p:cNvGraphicFramePr>
          <p:nvPr>
            <p:extLst>
              <p:ext uri="{D42A27DB-BD31-4B8C-83A1-F6EECF244321}">
                <p14:modId xmlns:p14="http://schemas.microsoft.com/office/powerpoint/2010/main" val="233469912"/>
              </p:ext>
            </p:extLst>
          </p:nvPr>
        </p:nvGraphicFramePr>
        <p:xfrm>
          <a:off x="6653027" y="4352679"/>
          <a:ext cx="1197792" cy="336224"/>
        </p:xfrm>
        <a:graphic>
          <a:graphicData uri="http://schemas.openxmlformats.org/drawingml/2006/table">
            <a:tbl>
              <a:tblPr firstRow="1" bandRow="1">
                <a:tableStyleId>{2D5ABB26-0587-4C30-8999-92F81FD0307C}</a:tableStyleId>
              </a:tblPr>
              <a:tblGrid>
                <a:gridCol w="488365">
                  <a:extLst>
                    <a:ext uri="{9D8B030D-6E8A-4147-A177-3AD203B41FA5}">
                      <a16:colId xmlns:a16="http://schemas.microsoft.com/office/drawing/2014/main" val="79316473"/>
                    </a:ext>
                  </a:extLst>
                </a:gridCol>
                <a:gridCol w="362834">
                  <a:extLst>
                    <a:ext uri="{9D8B030D-6E8A-4147-A177-3AD203B41FA5}">
                      <a16:colId xmlns:a16="http://schemas.microsoft.com/office/drawing/2014/main" val="865643222"/>
                    </a:ext>
                  </a:extLst>
                </a:gridCol>
                <a:gridCol w="346593">
                  <a:extLst>
                    <a:ext uri="{9D8B030D-6E8A-4147-A177-3AD203B41FA5}">
                      <a16:colId xmlns:a16="http://schemas.microsoft.com/office/drawing/2014/main" val="3081916635"/>
                    </a:ext>
                  </a:extLst>
                </a:gridCol>
              </a:tblGrid>
              <a:tr h="320630">
                <a:tc>
                  <a:txBody>
                    <a:bodyPr/>
                    <a:lstStyle/>
                    <a:p>
                      <a:pPr algn="ctr"/>
                      <a:r>
                        <a:rPr lang="en-US" altLang="zh-CN" sz="1600" b="1" dirty="0">
                          <a:latin typeface="Times" pitchFamily="2" charset="0"/>
                        </a:rPr>
                        <a:t>32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4" name="表格 83">
            <a:extLst>
              <a:ext uri="{FF2B5EF4-FFF2-40B4-BE49-F238E27FC236}">
                <a16:creationId xmlns:a16="http://schemas.microsoft.com/office/drawing/2014/main" id="{F3924D9B-56D8-EFED-493A-A08CD04363AA}"/>
              </a:ext>
            </a:extLst>
          </p:cNvPr>
          <p:cNvGraphicFramePr>
            <a:graphicFrameLocks noGrp="1"/>
          </p:cNvGraphicFramePr>
          <p:nvPr>
            <p:extLst>
              <p:ext uri="{D42A27DB-BD31-4B8C-83A1-F6EECF244321}">
                <p14:modId xmlns:p14="http://schemas.microsoft.com/office/powerpoint/2010/main" val="1786498489"/>
              </p:ext>
            </p:extLst>
          </p:nvPr>
        </p:nvGraphicFramePr>
        <p:xfrm>
          <a:off x="2983988" y="4360743"/>
          <a:ext cx="1138293" cy="336224"/>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29759">
                <a:tc>
                  <a:txBody>
                    <a:bodyPr/>
                    <a:lstStyle/>
                    <a:p>
                      <a:pPr algn="ctr"/>
                      <a:r>
                        <a:rPr lang="en-US" altLang="zh-CN" sz="1600" b="1" dirty="0">
                          <a:latin typeface="Times" pitchFamily="2" charset="0"/>
                        </a:rPr>
                        <a:t>8</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5" name="表格 84">
            <a:extLst>
              <a:ext uri="{FF2B5EF4-FFF2-40B4-BE49-F238E27FC236}">
                <a16:creationId xmlns:a16="http://schemas.microsoft.com/office/drawing/2014/main" id="{AE7B92D5-E0BD-A15C-55AF-628033F2D8E2}"/>
              </a:ext>
            </a:extLst>
          </p:cNvPr>
          <p:cNvGraphicFramePr>
            <a:graphicFrameLocks noGrp="1"/>
          </p:cNvGraphicFramePr>
          <p:nvPr>
            <p:extLst>
              <p:ext uri="{D42A27DB-BD31-4B8C-83A1-F6EECF244321}">
                <p14:modId xmlns:p14="http://schemas.microsoft.com/office/powerpoint/2010/main" val="723899160"/>
              </p:ext>
            </p:extLst>
          </p:nvPr>
        </p:nvGraphicFramePr>
        <p:xfrm>
          <a:off x="5460474" y="4356405"/>
          <a:ext cx="1135337" cy="336224"/>
        </p:xfrm>
        <a:graphic>
          <a:graphicData uri="http://schemas.openxmlformats.org/drawingml/2006/table">
            <a:tbl>
              <a:tblPr firstRow="1" bandRow="1">
                <a:tableStyleId>{2D5ABB26-0587-4C30-8999-92F81FD0307C}</a:tableStyleId>
              </a:tblPr>
              <a:tblGrid>
                <a:gridCol w="341879">
                  <a:extLst>
                    <a:ext uri="{9D8B030D-6E8A-4147-A177-3AD203B41FA5}">
                      <a16:colId xmlns:a16="http://schemas.microsoft.com/office/drawing/2014/main" val="79316473"/>
                    </a:ext>
                  </a:extLst>
                </a:gridCol>
                <a:gridCol w="451579">
                  <a:extLst>
                    <a:ext uri="{9D8B030D-6E8A-4147-A177-3AD203B41FA5}">
                      <a16:colId xmlns:a16="http://schemas.microsoft.com/office/drawing/2014/main" val="865643222"/>
                    </a:ext>
                  </a:extLst>
                </a:gridCol>
                <a:gridCol w="341879">
                  <a:extLst>
                    <a:ext uri="{9D8B030D-6E8A-4147-A177-3AD203B41FA5}">
                      <a16:colId xmlns:a16="http://schemas.microsoft.com/office/drawing/2014/main" val="3081916635"/>
                    </a:ext>
                  </a:extLst>
                </a:gridCol>
              </a:tblGrid>
              <a:tr h="328364">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6" name="表格 85">
            <a:extLst>
              <a:ext uri="{FF2B5EF4-FFF2-40B4-BE49-F238E27FC236}">
                <a16:creationId xmlns:a16="http://schemas.microsoft.com/office/drawing/2014/main" id="{9CC85365-7CB7-F0E7-086D-AAFA46100610}"/>
              </a:ext>
            </a:extLst>
          </p:cNvPr>
          <p:cNvGraphicFramePr>
            <a:graphicFrameLocks noGrp="1"/>
          </p:cNvGraphicFramePr>
          <p:nvPr>
            <p:extLst>
              <p:ext uri="{D42A27DB-BD31-4B8C-83A1-F6EECF244321}">
                <p14:modId xmlns:p14="http://schemas.microsoft.com/office/powerpoint/2010/main" val="1346511471"/>
              </p:ext>
            </p:extLst>
          </p:nvPr>
        </p:nvGraphicFramePr>
        <p:xfrm>
          <a:off x="4243332" y="4368262"/>
          <a:ext cx="1138294" cy="342053"/>
        </p:xfrm>
        <a:graphic>
          <a:graphicData uri="http://schemas.openxmlformats.org/drawingml/2006/table">
            <a:tbl>
              <a:tblPr firstRow="1" bandRow="1">
                <a:tableStyleId>{2D5ABB26-0587-4C30-8999-92F81FD0307C}</a:tableStyleId>
              </a:tblPr>
              <a:tblGrid>
                <a:gridCol w="338290">
                  <a:extLst>
                    <a:ext uri="{9D8B030D-6E8A-4147-A177-3AD203B41FA5}">
                      <a16:colId xmlns:a16="http://schemas.microsoft.com/office/drawing/2014/main" val="79316473"/>
                    </a:ext>
                  </a:extLst>
                </a:gridCol>
                <a:gridCol w="386381">
                  <a:extLst>
                    <a:ext uri="{9D8B030D-6E8A-4147-A177-3AD203B41FA5}">
                      <a16:colId xmlns:a16="http://schemas.microsoft.com/office/drawing/2014/main" val="865643222"/>
                    </a:ext>
                  </a:extLst>
                </a:gridCol>
                <a:gridCol w="413623">
                  <a:extLst>
                    <a:ext uri="{9D8B030D-6E8A-4147-A177-3AD203B41FA5}">
                      <a16:colId xmlns:a16="http://schemas.microsoft.com/office/drawing/2014/main" val="3081916635"/>
                    </a:ext>
                  </a:extLst>
                </a:gridCol>
              </a:tblGrid>
              <a:tr h="342053">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D7B7EE1-381B-C124-75DE-99002228AD66}"/>
                  </a:ext>
                </a:extLst>
              </p:cNvPr>
              <p:cNvSpPr txBox="1"/>
              <p:nvPr/>
            </p:nvSpPr>
            <p:spPr>
              <a:xfrm>
                <a:off x="626343" y="4714398"/>
                <a:ext cx="1148739" cy="394210"/>
              </a:xfrm>
              <a:prstGeom prst="rect">
                <a:avLst/>
              </a:prstGeom>
              <a:noFill/>
            </p:spPr>
            <p:txBody>
              <a:bodyPr wrap="square" rtlCol="0">
                <a:spAutoFit/>
              </a:bodyPr>
              <a:lstStyle/>
              <a:p>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a14:m>
                <a:r>
                  <a:rPr kumimoji="1" lang="en-US" altLang="zh-CN" b="1" dirty="0">
                    <a:latin typeface="Book Antiqua" panose="02040602050305030304" pitchFamily="18" charset="0"/>
                  </a:rPr>
                  <a:t>(max)</a:t>
                </a:r>
                <a:endParaRPr kumimoji="1" lang="zh-CN" altLang="en-US" b="1" dirty="0">
                  <a:latin typeface="Book Antiqua" panose="02040602050305030304" pitchFamily="18" charset="0"/>
                </a:endParaRPr>
              </a:p>
            </p:txBody>
          </p:sp>
        </mc:Choice>
        <mc:Fallback xmlns="">
          <p:sp>
            <p:nvSpPr>
              <p:cNvPr id="87" name="文本框 86">
                <a:extLst>
                  <a:ext uri="{FF2B5EF4-FFF2-40B4-BE49-F238E27FC236}">
                    <a16:creationId xmlns:a16="http://schemas.microsoft.com/office/drawing/2014/main" id="{4D7B7EE1-381B-C124-75DE-99002228AD66}"/>
                  </a:ext>
                </a:extLst>
              </p:cNvPr>
              <p:cNvSpPr txBox="1">
                <a:spLocks noRot="1" noChangeAspect="1" noMove="1" noResize="1" noEditPoints="1" noAdjustHandles="1" noChangeArrowheads="1" noChangeShapeType="1" noTextEdit="1"/>
              </p:cNvSpPr>
              <p:nvPr/>
            </p:nvSpPr>
            <p:spPr>
              <a:xfrm>
                <a:off x="626343" y="4714398"/>
                <a:ext cx="1148739" cy="394210"/>
              </a:xfrm>
              <a:prstGeom prst="rect">
                <a:avLst/>
              </a:prstGeom>
              <a:blipFill>
                <a:blip r:embed="rId13"/>
                <a:stretch>
                  <a:fillRect t="-6250" b="-18750"/>
                </a:stretch>
              </a:blipFill>
            </p:spPr>
            <p:txBody>
              <a:bodyPr/>
              <a:lstStyle/>
              <a:p>
                <a:r>
                  <a:rPr lang="zh-CN" altLang="en-US">
                    <a:noFill/>
                  </a:rPr>
                  <a:t> </a:t>
                </a:r>
              </a:p>
            </p:txBody>
          </p:sp>
        </mc:Fallback>
      </mc:AlternateContent>
      <p:graphicFrame>
        <p:nvGraphicFramePr>
          <p:cNvPr id="88" name="表格 87">
            <a:extLst>
              <a:ext uri="{FF2B5EF4-FFF2-40B4-BE49-F238E27FC236}">
                <a16:creationId xmlns:a16="http://schemas.microsoft.com/office/drawing/2014/main" id="{A0F25C49-51D1-4477-BC47-3C6619FD6981}"/>
              </a:ext>
            </a:extLst>
          </p:cNvPr>
          <p:cNvGraphicFramePr>
            <a:graphicFrameLocks noGrp="1"/>
          </p:cNvGraphicFramePr>
          <p:nvPr>
            <p:extLst>
              <p:ext uri="{D42A27DB-BD31-4B8C-83A1-F6EECF244321}">
                <p14:modId xmlns:p14="http://schemas.microsoft.com/office/powerpoint/2010/main" val="2463986756"/>
              </p:ext>
            </p:extLst>
          </p:nvPr>
        </p:nvGraphicFramePr>
        <p:xfrm>
          <a:off x="6724016" y="4706861"/>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9" name="表格 88">
            <a:extLst>
              <a:ext uri="{FF2B5EF4-FFF2-40B4-BE49-F238E27FC236}">
                <a16:creationId xmlns:a16="http://schemas.microsoft.com/office/drawing/2014/main" id="{D6899F02-56AF-56E4-0E48-9CA4EE058F18}"/>
              </a:ext>
            </a:extLst>
          </p:cNvPr>
          <p:cNvGraphicFramePr>
            <a:graphicFrameLocks noGrp="1"/>
          </p:cNvGraphicFramePr>
          <p:nvPr>
            <p:extLst>
              <p:ext uri="{D42A27DB-BD31-4B8C-83A1-F6EECF244321}">
                <p14:modId xmlns:p14="http://schemas.microsoft.com/office/powerpoint/2010/main" val="2111341982"/>
              </p:ext>
            </p:extLst>
          </p:nvPr>
        </p:nvGraphicFramePr>
        <p:xfrm>
          <a:off x="2990017" y="4713132"/>
          <a:ext cx="1132248" cy="372979"/>
        </p:xfrm>
        <a:graphic>
          <a:graphicData uri="http://schemas.openxmlformats.org/drawingml/2006/table">
            <a:tbl>
              <a:tblPr firstRow="1" bandRow="1">
                <a:tableStyleId>{2D5ABB26-0587-4C30-8999-92F81FD0307C}</a:tableStyleId>
              </a:tblPr>
              <a:tblGrid>
                <a:gridCol w="420089">
                  <a:extLst>
                    <a:ext uri="{9D8B030D-6E8A-4147-A177-3AD203B41FA5}">
                      <a16:colId xmlns:a16="http://schemas.microsoft.com/office/drawing/2014/main" val="79316473"/>
                    </a:ext>
                  </a:extLst>
                </a:gridCol>
                <a:gridCol w="332609">
                  <a:extLst>
                    <a:ext uri="{9D8B030D-6E8A-4147-A177-3AD203B41FA5}">
                      <a16:colId xmlns:a16="http://schemas.microsoft.com/office/drawing/2014/main" val="865643222"/>
                    </a:ext>
                  </a:extLst>
                </a:gridCol>
                <a:gridCol w="3795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16</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0" name="表格 89">
            <a:extLst>
              <a:ext uri="{FF2B5EF4-FFF2-40B4-BE49-F238E27FC236}">
                <a16:creationId xmlns:a16="http://schemas.microsoft.com/office/drawing/2014/main" id="{7BDB13CD-1B27-06F8-2959-887BC0ED7F6A}"/>
              </a:ext>
            </a:extLst>
          </p:cNvPr>
          <p:cNvGraphicFramePr>
            <a:graphicFrameLocks noGrp="1"/>
          </p:cNvGraphicFramePr>
          <p:nvPr>
            <p:extLst>
              <p:ext uri="{D42A27DB-BD31-4B8C-83A1-F6EECF244321}">
                <p14:modId xmlns:p14="http://schemas.microsoft.com/office/powerpoint/2010/main" val="2477446554"/>
              </p:ext>
            </p:extLst>
          </p:nvPr>
        </p:nvGraphicFramePr>
        <p:xfrm>
          <a:off x="5460266" y="470879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1" name="表格 90">
            <a:extLst>
              <a:ext uri="{FF2B5EF4-FFF2-40B4-BE49-F238E27FC236}">
                <a16:creationId xmlns:a16="http://schemas.microsoft.com/office/drawing/2014/main" id="{37904EA4-3A3F-A041-E6BC-C341FB0CE983}"/>
              </a:ext>
            </a:extLst>
          </p:cNvPr>
          <p:cNvGraphicFramePr>
            <a:graphicFrameLocks noGrp="1"/>
          </p:cNvGraphicFramePr>
          <p:nvPr>
            <p:extLst>
              <p:ext uri="{D42A27DB-BD31-4B8C-83A1-F6EECF244321}">
                <p14:modId xmlns:p14="http://schemas.microsoft.com/office/powerpoint/2010/main" val="1844686000"/>
              </p:ext>
            </p:extLst>
          </p:nvPr>
        </p:nvGraphicFramePr>
        <p:xfrm>
          <a:off x="4221009" y="469926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2" name="表格 91">
            <a:extLst>
              <a:ext uri="{FF2B5EF4-FFF2-40B4-BE49-F238E27FC236}">
                <a16:creationId xmlns:a16="http://schemas.microsoft.com/office/drawing/2014/main" id="{02ABBF70-0ED0-BC4B-D227-B67B0348E69D}"/>
              </a:ext>
            </a:extLst>
          </p:cNvPr>
          <p:cNvGraphicFramePr>
            <a:graphicFrameLocks noGrp="1"/>
          </p:cNvGraphicFramePr>
          <p:nvPr>
            <p:extLst>
              <p:ext uri="{D42A27DB-BD31-4B8C-83A1-F6EECF244321}">
                <p14:modId xmlns:p14="http://schemas.microsoft.com/office/powerpoint/2010/main" val="552363161"/>
              </p:ext>
            </p:extLst>
          </p:nvPr>
        </p:nvGraphicFramePr>
        <p:xfrm>
          <a:off x="1618711" y="4713505"/>
          <a:ext cx="1174227" cy="372979"/>
        </p:xfrm>
        <a:graphic>
          <a:graphicData uri="http://schemas.openxmlformats.org/drawingml/2006/table">
            <a:tbl>
              <a:tblPr firstRow="1" bandRow="1">
                <a:tableStyleId>{2D5ABB26-0587-4C30-8999-92F81FD0307C}</a:tableStyleId>
              </a:tblPr>
              <a:tblGrid>
                <a:gridCol w="434150">
                  <a:extLst>
                    <a:ext uri="{9D8B030D-6E8A-4147-A177-3AD203B41FA5}">
                      <a16:colId xmlns:a16="http://schemas.microsoft.com/office/drawing/2014/main" val="79316473"/>
                    </a:ext>
                  </a:extLst>
                </a:gridCol>
                <a:gridCol w="448906">
                  <a:extLst>
                    <a:ext uri="{9D8B030D-6E8A-4147-A177-3AD203B41FA5}">
                      <a16:colId xmlns:a16="http://schemas.microsoft.com/office/drawing/2014/main" val="865643222"/>
                    </a:ext>
                  </a:extLst>
                </a:gridCol>
                <a:gridCol w="291171">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16</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40B13C3-11B8-E4E4-A391-199CB5077893}"/>
                  </a:ext>
                </a:extLst>
              </p:cNvPr>
              <p:cNvSpPr txBox="1"/>
              <p:nvPr/>
            </p:nvSpPr>
            <p:spPr>
              <a:xfrm>
                <a:off x="618453" y="5126281"/>
                <a:ext cx="1156626" cy="394210"/>
              </a:xfrm>
              <a:prstGeom prst="rect">
                <a:avLst/>
              </a:prstGeom>
              <a:noFill/>
            </p:spPr>
            <p:txBody>
              <a:bodyPr wrap="square" rtlCol="0">
                <a:spAutoFit/>
              </a:bodyPr>
              <a:lstStyle/>
              <a:p>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a14:m>
                <a:r>
                  <a:rPr kumimoji="1" lang="en-US" altLang="zh-CN" b="1" dirty="0">
                    <a:latin typeface="Book Antiqua" panose="02040602050305030304" pitchFamily="18" charset="0"/>
                  </a:rPr>
                  <a:t>(min)</a:t>
                </a:r>
                <a:endParaRPr kumimoji="1" lang="zh-CN" altLang="en-US" b="1" dirty="0">
                  <a:latin typeface="Book Antiqua" panose="02040602050305030304" pitchFamily="18" charset="0"/>
                </a:endParaRPr>
              </a:p>
            </p:txBody>
          </p:sp>
        </mc:Choice>
        <mc:Fallback xmlns="">
          <p:sp>
            <p:nvSpPr>
              <p:cNvPr id="93" name="文本框 92">
                <a:extLst>
                  <a:ext uri="{FF2B5EF4-FFF2-40B4-BE49-F238E27FC236}">
                    <a16:creationId xmlns:a16="http://schemas.microsoft.com/office/drawing/2014/main" id="{640B13C3-11B8-E4E4-A391-199CB5077893}"/>
                  </a:ext>
                </a:extLst>
              </p:cNvPr>
              <p:cNvSpPr txBox="1">
                <a:spLocks noRot="1" noChangeAspect="1" noMove="1" noResize="1" noEditPoints="1" noAdjustHandles="1" noChangeArrowheads="1" noChangeShapeType="1" noTextEdit="1"/>
              </p:cNvSpPr>
              <p:nvPr/>
            </p:nvSpPr>
            <p:spPr>
              <a:xfrm>
                <a:off x="618453" y="5126281"/>
                <a:ext cx="1156626" cy="394210"/>
              </a:xfrm>
              <a:prstGeom prst="rect">
                <a:avLst/>
              </a:prstGeom>
              <a:blipFill>
                <a:blip r:embed="rId14"/>
                <a:stretch>
                  <a:fillRect t="-6250" b="-18750"/>
                </a:stretch>
              </a:blipFill>
            </p:spPr>
            <p:txBody>
              <a:bodyPr/>
              <a:lstStyle/>
              <a:p>
                <a:r>
                  <a:rPr lang="zh-CN" altLang="en-US">
                    <a:noFill/>
                  </a:rPr>
                  <a:t> </a:t>
                </a:r>
              </a:p>
            </p:txBody>
          </p:sp>
        </mc:Fallback>
      </mc:AlternateContent>
      <p:graphicFrame>
        <p:nvGraphicFramePr>
          <p:cNvPr id="94" name="表格 93">
            <a:extLst>
              <a:ext uri="{FF2B5EF4-FFF2-40B4-BE49-F238E27FC236}">
                <a16:creationId xmlns:a16="http://schemas.microsoft.com/office/drawing/2014/main" id="{6A86B5B5-86F9-7E90-E578-EAD06E5EE98A}"/>
              </a:ext>
            </a:extLst>
          </p:cNvPr>
          <p:cNvGraphicFramePr>
            <a:graphicFrameLocks noGrp="1"/>
          </p:cNvGraphicFramePr>
          <p:nvPr>
            <p:extLst>
              <p:ext uri="{D42A27DB-BD31-4B8C-83A1-F6EECF244321}">
                <p14:modId xmlns:p14="http://schemas.microsoft.com/office/powerpoint/2010/main" val="3802823310"/>
              </p:ext>
            </p:extLst>
          </p:nvPr>
        </p:nvGraphicFramePr>
        <p:xfrm>
          <a:off x="6724016" y="511874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5" name="表格 94">
            <a:extLst>
              <a:ext uri="{FF2B5EF4-FFF2-40B4-BE49-F238E27FC236}">
                <a16:creationId xmlns:a16="http://schemas.microsoft.com/office/drawing/2014/main" id="{F6B9E8F0-331F-34EF-D087-9E20C27541C6}"/>
              </a:ext>
            </a:extLst>
          </p:cNvPr>
          <p:cNvGraphicFramePr>
            <a:graphicFrameLocks noGrp="1"/>
          </p:cNvGraphicFramePr>
          <p:nvPr>
            <p:extLst>
              <p:ext uri="{D42A27DB-BD31-4B8C-83A1-F6EECF244321}">
                <p14:modId xmlns:p14="http://schemas.microsoft.com/office/powerpoint/2010/main" val="1046253290"/>
              </p:ext>
            </p:extLst>
          </p:nvPr>
        </p:nvGraphicFramePr>
        <p:xfrm>
          <a:off x="2986139" y="512501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6" name="表格 95">
            <a:extLst>
              <a:ext uri="{FF2B5EF4-FFF2-40B4-BE49-F238E27FC236}">
                <a16:creationId xmlns:a16="http://schemas.microsoft.com/office/drawing/2014/main" id="{DC3537AB-801A-4216-1360-6D2BB7959A85}"/>
              </a:ext>
            </a:extLst>
          </p:cNvPr>
          <p:cNvGraphicFramePr>
            <a:graphicFrameLocks noGrp="1"/>
          </p:cNvGraphicFramePr>
          <p:nvPr>
            <p:extLst>
              <p:ext uri="{D42A27DB-BD31-4B8C-83A1-F6EECF244321}">
                <p14:modId xmlns:p14="http://schemas.microsoft.com/office/powerpoint/2010/main" val="2475793032"/>
              </p:ext>
            </p:extLst>
          </p:nvPr>
        </p:nvGraphicFramePr>
        <p:xfrm>
          <a:off x="5460266" y="512067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7" name="表格 96">
            <a:extLst>
              <a:ext uri="{FF2B5EF4-FFF2-40B4-BE49-F238E27FC236}">
                <a16:creationId xmlns:a16="http://schemas.microsoft.com/office/drawing/2014/main" id="{2153C77C-6FB4-DAB2-7C6A-06CE281F9026}"/>
              </a:ext>
            </a:extLst>
          </p:cNvPr>
          <p:cNvGraphicFramePr>
            <a:graphicFrameLocks noGrp="1"/>
          </p:cNvGraphicFramePr>
          <p:nvPr>
            <p:extLst>
              <p:ext uri="{D42A27DB-BD31-4B8C-83A1-F6EECF244321}">
                <p14:modId xmlns:p14="http://schemas.microsoft.com/office/powerpoint/2010/main" val="3534274689"/>
              </p:ext>
            </p:extLst>
          </p:nvPr>
        </p:nvGraphicFramePr>
        <p:xfrm>
          <a:off x="4221009" y="5111149"/>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8" name="表格 97">
            <a:extLst>
              <a:ext uri="{FF2B5EF4-FFF2-40B4-BE49-F238E27FC236}">
                <a16:creationId xmlns:a16="http://schemas.microsoft.com/office/drawing/2014/main" id="{341C6157-F2A7-2EAF-0B52-79220A716F40}"/>
              </a:ext>
            </a:extLst>
          </p:cNvPr>
          <p:cNvGraphicFramePr>
            <a:graphicFrameLocks noGrp="1"/>
          </p:cNvGraphicFramePr>
          <p:nvPr>
            <p:extLst>
              <p:ext uri="{D42A27DB-BD31-4B8C-83A1-F6EECF244321}">
                <p14:modId xmlns:p14="http://schemas.microsoft.com/office/powerpoint/2010/main" val="506465824"/>
              </p:ext>
            </p:extLst>
          </p:nvPr>
        </p:nvGraphicFramePr>
        <p:xfrm>
          <a:off x="1692776" y="512597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9" name="表格 98">
            <a:extLst>
              <a:ext uri="{FF2B5EF4-FFF2-40B4-BE49-F238E27FC236}">
                <a16:creationId xmlns:a16="http://schemas.microsoft.com/office/drawing/2014/main" id="{E3319CCA-E5E2-3F9E-E091-E91F364B78B7}"/>
              </a:ext>
            </a:extLst>
          </p:cNvPr>
          <p:cNvGraphicFramePr>
            <a:graphicFrameLocks noGrp="1"/>
          </p:cNvGraphicFramePr>
          <p:nvPr>
            <p:extLst>
              <p:ext uri="{D42A27DB-BD31-4B8C-83A1-F6EECF244321}">
                <p14:modId xmlns:p14="http://schemas.microsoft.com/office/powerpoint/2010/main" val="4242313959"/>
              </p:ext>
            </p:extLst>
          </p:nvPr>
        </p:nvGraphicFramePr>
        <p:xfrm>
          <a:off x="1690625" y="3669630"/>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0" name="表格 99">
            <a:extLst>
              <a:ext uri="{FF2B5EF4-FFF2-40B4-BE49-F238E27FC236}">
                <a16:creationId xmlns:a16="http://schemas.microsoft.com/office/drawing/2014/main" id="{A88ED8FD-74FF-F266-B9A1-AD86A530FC6E}"/>
              </a:ext>
            </a:extLst>
          </p:cNvPr>
          <p:cNvGraphicFramePr>
            <a:graphicFrameLocks noGrp="1"/>
          </p:cNvGraphicFramePr>
          <p:nvPr>
            <p:extLst>
              <p:ext uri="{D42A27DB-BD31-4B8C-83A1-F6EECF244321}">
                <p14:modId xmlns:p14="http://schemas.microsoft.com/office/powerpoint/2010/main" val="3035839930"/>
              </p:ext>
            </p:extLst>
          </p:nvPr>
        </p:nvGraphicFramePr>
        <p:xfrm>
          <a:off x="6724855" y="3662399"/>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1" name="表格 100">
            <a:extLst>
              <a:ext uri="{FF2B5EF4-FFF2-40B4-BE49-F238E27FC236}">
                <a16:creationId xmlns:a16="http://schemas.microsoft.com/office/drawing/2014/main" id="{B81F28D6-9D42-6A75-4977-C126C64DEED1}"/>
              </a:ext>
            </a:extLst>
          </p:cNvPr>
          <p:cNvGraphicFramePr>
            <a:graphicFrameLocks noGrp="1"/>
          </p:cNvGraphicFramePr>
          <p:nvPr>
            <p:extLst>
              <p:ext uri="{D42A27DB-BD31-4B8C-83A1-F6EECF244321}">
                <p14:modId xmlns:p14="http://schemas.microsoft.com/office/powerpoint/2010/main" val="2708543550"/>
              </p:ext>
            </p:extLst>
          </p:nvPr>
        </p:nvGraphicFramePr>
        <p:xfrm>
          <a:off x="2983987" y="3668669"/>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2" name="表格 101">
            <a:extLst>
              <a:ext uri="{FF2B5EF4-FFF2-40B4-BE49-F238E27FC236}">
                <a16:creationId xmlns:a16="http://schemas.microsoft.com/office/drawing/2014/main" id="{BCDC4AFE-2A9D-1F0B-0519-442316EB7D8A}"/>
              </a:ext>
            </a:extLst>
          </p:cNvPr>
          <p:cNvGraphicFramePr>
            <a:graphicFrameLocks noGrp="1"/>
          </p:cNvGraphicFramePr>
          <p:nvPr>
            <p:extLst>
              <p:ext uri="{D42A27DB-BD31-4B8C-83A1-F6EECF244321}">
                <p14:modId xmlns:p14="http://schemas.microsoft.com/office/powerpoint/2010/main" val="2691822577"/>
              </p:ext>
            </p:extLst>
          </p:nvPr>
        </p:nvGraphicFramePr>
        <p:xfrm>
          <a:off x="5458116" y="3664330"/>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sp>
        <p:nvSpPr>
          <p:cNvPr id="103" name="文本框 102">
            <a:extLst>
              <a:ext uri="{FF2B5EF4-FFF2-40B4-BE49-F238E27FC236}">
                <a16:creationId xmlns:a16="http://schemas.microsoft.com/office/drawing/2014/main" id="{0829E077-3E65-14B5-9325-EC9C9AE64FD2}"/>
              </a:ext>
            </a:extLst>
          </p:cNvPr>
          <p:cNvSpPr txBox="1"/>
          <p:nvPr/>
        </p:nvSpPr>
        <p:spPr>
          <a:xfrm>
            <a:off x="6616745" y="3687048"/>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sp>
        <p:nvSpPr>
          <p:cNvPr id="104" name="文本框 103">
            <a:extLst>
              <a:ext uri="{FF2B5EF4-FFF2-40B4-BE49-F238E27FC236}">
                <a16:creationId xmlns:a16="http://schemas.microsoft.com/office/drawing/2014/main" id="{5868DAEE-F771-05E9-7EA6-5B05999C37E1}"/>
              </a:ext>
            </a:extLst>
          </p:cNvPr>
          <p:cNvSpPr txBox="1"/>
          <p:nvPr/>
        </p:nvSpPr>
        <p:spPr>
          <a:xfrm>
            <a:off x="7008858" y="368732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sp>
        <p:nvSpPr>
          <p:cNvPr id="105" name="文本框 104">
            <a:extLst>
              <a:ext uri="{FF2B5EF4-FFF2-40B4-BE49-F238E27FC236}">
                <a16:creationId xmlns:a16="http://schemas.microsoft.com/office/drawing/2014/main" id="{759CE755-3F9A-86E6-AD91-0C42FA9DEBB5}"/>
              </a:ext>
            </a:extLst>
          </p:cNvPr>
          <p:cNvSpPr txBox="1"/>
          <p:nvPr/>
        </p:nvSpPr>
        <p:spPr>
          <a:xfrm>
            <a:off x="7376371" y="368688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graphicFrame>
        <p:nvGraphicFramePr>
          <p:cNvPr id="106" name="表格 105">
            <a:extLst>
              <a:ext uri="{FF2B5EF4-FFF2-40B4-BE49-F238E27FC236}">
                <a16:creationId xmlns:a16="http://schemas.microsoft.com/office/drawing/2014/main" id="{B291AC60-6575-7544-7796-AD1DA826949E}"/>
              </a:ext>
            </a:extLst>
          </p:cNvPr>
          <p:cNvGraphicFramePr>
            <a:graphicFrameLocks noGrp="1"/>
          </p:cNvGraphicFramePr>
          <p:nvPr>
            <p:extLst>
              <p:ext uri="{D42A27DB-BD31-4B8C-83A1-F6EECF244321}">
                <p14:modId xmlns:p14="http://schemas.microsoft.com/office/powerpoint/2010/main" val="3801461427"/>
              </p:ext>
            </p:extLst>
          </p:nvPr>
        </p:nvGraphicFramePr>
        <p:xfrm>
          <a:off x="2985990" y="3664468"/>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7" name="表格 106">
            <a:extLst>
              <a:ext uri="{FF2B5EF4-FFF2-40B4-BE49-F238E27FC236}">
                <a16:creationId xmlns:a16="http://schemas.microsoft.com/office/drawing/2014/main" id="{0F797101-53AC-B518-149F-EE2A7CC255E5}"/>
              </a:ext>
            </a:extLst>
          </p:cNvPr>
          <p:cNvGraphicFramePr>
            <a:graphicFrameLocks noGrp="1"/>
          </p:cNvGraphicFramePr>
          <p:nvPr>
            <p:extLst>
              <p:ext uri="{D42A27DB-BD31-4B8C-83A1-F6EECF244321}">
                <p14:modId xmlns:p14="http://schemas.microsoft.com/office/powerpoint/2010/main" val="1517893167"/>
              </p:ext>
            </p:extLst>
          </p:nvPr>
        </p:nvGraphicFramePr>
        <p:xfrm>
          <a:off x="4313566" y="3662985"/>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108" name="文本框 107">
            <a:extLst>
              <a:ext uri="{FF2B5EF4-FFF2-40B4-BE49-F238E27FC236}">
                <a16:creationId xmlns:a16="http://schemas.microsoft.com/office/drawing/2014/main" id="{ECEA242E-6288-B427-AA06-5F7FA9B8AF73}"/>
              </a:ext>
            </a:extLst>
          </p:cNvPr>
          <p:cNvSpPr txBox="1"/>
          <p:nvPr/>
        </p:nvSpPr>
        <p:spPr>
          <a:xfrm>
            <a:off x="5332756" y="368976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1</a:t>
            </a:r>
            <a:endParaRPr kumimoji="1" lang="zh-CN" altLang="en-US" sz="1600" b="1" dirty="0">
              <a:latin typeface="Book Antiqua" panose="02040602050305030304" pitchFamily="18" charset="0"/>
            </a:endParaRPr>
          </a:p>
        </p:txBody>
      </p:sp>
      <p:sp>
        <p:nvSpPr>
          <p:cNvPr id="109" name="文本框 108">
            <a:extLst>
              <a:ext uri="{FF2B5EF4-FFF2-40B4-BE49-F238E27FC236}">
                <a16:creationId xmlns:a16="http://schemas.microsoft.com/office/drawing/2014/main" id="{3717199C-B602-9863-101D-9E7DDFB36019}"/>
              </a:ext>
            </a:extLst>
          </p:cNvPr>
          <p:cNvSpPr txBox="1"/>
          <p:nvPr/>
        </p:nvSpPr>
        <p:spPr>
          <a:xfrm>
            <a:off x="5723916" y="3690038"/>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2</a:t>
            </a:r>
            <a:endParaRPr kumimoji="1" lang="zh-CN" altLang="en-US" sz="1600" b="1" dirty="0">
              <a:latin typeface="Book Antiqua" panose="02040602050305030304" pitchFamily="18" charset="0"/>
            </a:endParaRPr>
          </a:p>
        </p:txBody>
      </p:sp>
      <p:sp>
        <p:nvSpPr>
          <p:cNvPr id="110" name="文本框 109">
            <a:extLst>
              <a:ext uri="{FF2B5EF4-FFF2-40B4-BE49-F238E27FC236}">
                <a16:creationId xmlns:a16="http://schemas.microsoft.com/office/drawing/2014/main" id="{9D6D3578-8810-B635-049B-3685B06D1D39}"/>
              </a:ext>
            </a:extLst>
          </p:cNvPr>
          <p:cNvSpPr txBox="1"/>
          <p:nvPr/>
        </p:nvSpPr>
        <p:spPr>
          <a:xfrm>
            <a:off x="6123179" y="3689598"/>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1</a:t>
            </a:r>
            <a:endParaRPr kumimoji="1" lang="zh-CN" altLang="en-US" sz="1600" b="1" dirty="0">
              <a:latin typeface="Book Antiqua" panose="02040602050305030304" pitchFamily="18" charset="0"/>
            </a:endParaRPr>
          </a:p>
        </p:txBody>
      </p:sp>
      <p:sp>
        <p:nvSpPr>
          <p:cNvPr id="111" name="文本框 110">
            <a:extLst>
              <a:ext uri="{FF2B5EF4-FFF2-40B4-BE49-F238E27FC236}">
                <a16:creationId xmlns:a16="http://schemas.microsoft.com/office/drawing/2014/main" id="{3E21FA3C-1439-1687-F66B-418043B34E27}"/>
              </a:ext>
            </a:extLst>
          </p:cNvPr>
          <p:cNvSpPr txBox="1"/>
          <p:nvPr/>
        </p:nvSpPr>
        <p:spPr>
          <a:xfrm>
            <a:off x="4100944" y="3680234"/>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4</a:t>
            </a:r>
            <a:endParaRPr kumimoji="1" lang="zh-CN" altLang="en-US" sz="1600" b="1" dirty="0">
              <a:latin typeface="Book Antiqua" panose="02040602050305030304" pitchFamily="18" charset="0"/>
            </a:endParaRPr>
          </a:p>
        </p:txBody>
      </p:sp>
      <p:sp>
        <p:nvSpPr>
          <p:cNvPr id="112" name="文本框 111">
            <a:extLst>
              <a:ext uri="{FF2B5EF4-FFF2-40B4-BE49-F238E27FC236}">
                <a16:creationId xmlns:a16="http://schemas.microsoft.com/office/drawing/2014/main" id="{430E9AAF-10EC-12BD-9E7F-9B4C53AA23DC}"/>
              </a:ext>
            </a:extLst>
          </p:cNvPr>
          <p:cNvSpPr txBox="1"/>
          <p:nvPr/>
        </p:nvSpPr>
        <p:spPr>
          <a:xfrm>
            <a:off x="4484484" y="368051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4</a:t>
            </a:r>
            <a:endParaRPr kumimoji="1" lang="zh-CN" altLang="en-US" sz="1600" b="1" dirty="0">
              <a:latin typeface="Book Antiqua" panose="02040602050305030304" pitchFamily="18" charset="0"/>
            </a:endParaRPr>
          </a:p>
        </p:txBody>
      </p:sp>
      <p:sp>
        <p:nvSpPr>
          <p:cNvPr id="113" name="文本框 112">
            <a:extLst>
              <a:ext uri="{FF2B5EF4-FFF2-40B4-BE49-F238E27FC236}">
                <a16:creationId xmlns:a16="http://schemas.microsoft.com/office/drawing/2014/main" id="{EFB36C40-46EA-9D39-40F0-1370743290EA}"/>
              </a:ext>
            </a:extLst>
          </p:cNvPr>
          <p:cNvSpPr txBox="1"/>
          <p:nvPr/>
        </p:nvSpPr>
        <p:spPr>
          <a:xfrm>
            <a:off x="4883747" y="368007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64</a:t>
            </a:r>
            <a:endParaRPr kumimoji="1" lang="zh-CN" altLang="en-US" sz="1600" b="1" dirty="0">
              <a:latin typeface="Book Antiqua" panose="02040602050305030304" pitchFamily="18" charset="0"/>
            </a:endParaRPr>
          </a:p>
        </p:txBody>
      </p:sp>
      <p:sp>
        <p:nvSpPr>
          <p:cNvPr id="114" name="文本框 113">
            <a:extLst>
              <a:ext uri="{FF2B5EF4-FFF2-40B4-BE49-F238E27FC236}">
                <a16:creationId xmlns:a16="http://schemas.microsoft.com/office/drawing/2014/main" id="{B41EBC0A-1F84-27E2-BE17-7B424EA1E41E}"/>
              </a:ext>
            </a:extLst>
          </p:cNvPr>
          <p:cNvSpPr txBox="1"/>
          <p:nvPr/>
        </p:nvSpPr>
        <p:spPr>
          <a:xfrm>
            <a:off x="1554894" y="3695758"/>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1024</a:t>
            </a:r>
            <a:endParaRPr kumimoji="1" lang="zh-CN" altLang="en-US" sz="1400" b="1" dirty="0">
              <a:latin typeface="Book Antiqua" panose="02040602050305030304" pitchFamily="18" charset="0"/>
            </a:endParaRPr>
          </a:p>
        </p:txBody>
      </p:sp>
      <p:sp>
        <p:nvSpPr>
          <p:cNvPr id="115" name="文本框 114">
            <a:extLst>
              <a:ext uri="{FF2B5EF4-FFF2-40B4-BE49-F238E27FC236}">
                <a16:creationId xmlns:a16="http://schemas.microsoft.com/office/drawing/2014/main" id="{0DBD2277-E9DD-591F-3A51-7AAB2E81D162}"/>
              </a:ext>
            </a:extLst>
          </p:cNvPr>
          <p:cNvSpPr txBox="1"/>
          <p:nvPr/>
        </p:nvSpPr>
        <p:spPr>
          <a:xfrm>
            <a:off x="1938924" y="3689310"/>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512</a:t>
            </a:r>
            <a:endParaRPr kumimoji="1" lang="zh-CN" altLang="en-US" sz="1400" b="1" dirty="0">
              <a:latin typeface="Book Antiqua" panose="02040602050305030304" pitchFamily="18" charset="0"/>
            </a:endParaRPr>
          </a:p>
        </p:txBody>
      </p:sp>
      <p:sp>
        <p:nvSpPr>
          <p:cNvPr id="116" name="文本框 115">
            <a:extLst>
              <a:ext uri="{FF2B5EF4-FFF2-40B4-BE49-F238E27FC236}">
                <a16:creationId xmlns:a16="http://schemas.microsoft.com/office/drawing/2014/main" id="{EB66FDB4-FFC1-82D5-C7C5-D5A41C0106FF}"/>
              </a:ext>
            </a:extLst>
          </p:cNvPr>
          <p:cNvSpPr txBox="1"/>
          <p:nvPr/>
        </p:nvSpPr>
        <p:spPr>
          <a:xfrm>
            <a:off x="2322457" y="369559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1024</a:t>
            </a:r>
            <a:endParaRPr kumimoji="1" lang="zh-CN" altLang="en-US" sz="1400" b="1" dirty="0">
              <a:latin typeface="Book Antiqua" panose="02040602050305030304" pitchFamily="18" charset="0"/>
            </a:endParaRPr>
          </a:p>
        </p:txBody>
      </p:sp>
      <p:graphicFrame>
        <p:nvGraphicFramePr>
          <p:cNvPr id="117" name="表格 116">
            <a:extLst>
              <a:ext uri="{FF2B5EF4-FFF2-40B4-BE49-F238E27FC236}">
                <a16:creationId xmlns:a16="http://schemas.microsoft.com/office/drawing/2014/main" id="{6AEF8F3B-7367-89BF-FA56-F9FE13D530BA}"/>
              </a:ext>
            </a:extLst>
          </p:cNvPr>
          <p:cNvGraphicFramePr>
            <a:graphicFrameLocks noGrp="1"/>
          </p:cNvGraphicFramePr>
          <p:nvPr>
            <p:extLst>
              <p:ext uri="{D42A27DB-BD31-4B8C-83A1-F6EECF244321}">
                <p14:modId xmlns:p14="http://schemas.microsoft.com/office/powerpoint/2010/main" val="1641362901"/>
              </p:ext>
            </p:extLst>
          </p:nvPr>
        </p:nvGraphicFramePr>
        <p:xfrm>
          <a:off x="3006631" y="3663480"/>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118" name="文本框 117">
            <a:extLst>
              <a:ext uri="{FF2B5EF4-FFF2-40B4-BE49-F238E27FC236}">
                <a16:creationId xmlns:a16="http://schemas.microsoft.com/office/drawing/2014/main" id="{DEB180D8-B6A1-C171-3174-087A69537533}"/>
              </a:ext>
            </a:extLst>
          </p:cNvPr>
          <p:cNvSpPr txBox="1"/>
          <p:nvPr/>
        </p:nvSpPr>
        <p:spPr>
          <a:xfrm>
            <a:off x="2898519" y="3688129"/>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19" name="文本框 118">
            <a:extLst>
              <a:ext uri="{FF2B5EF4-FFF2-40B4-BE49-F238E27FC236}">
                <a16:creationId xmlns:a16="http://schemas.microsoft.com/office/drawing/2014/main" id="{EF5C588C-18B5-47B4-BD4E-0247610DA568}"/>
              </a:ext>
            </a:extLst>
          </p:cNvPr>
          <p:cNvSpPr txBox="1"/>
          <p:nvPr/>
        </p:nvSpPr>
        <p:spPr>
          <a:xfrm>
            <a:off x="3323969" y="3688406"/>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20" name="文本框 119">
            <a:extLst>
              <a:ext uri="{FF2B5EF4-FFF2-40B4-BE49-F238E27FC236}">
                <a16:creationId xmlns:a16="http://schemas.microsoft.com/office/drawing/2014/main" id="{35761002-BFDD-6108-8C87-3542DC580436}"/>
              </a:ext>
            </a:extLst>
          </p:cNvPr>
          <p:cNvSpPr txBox="1"/>
          <p:nvPr/>
        </p:nvSpPr>
        <p:spPr>
          <a:xfrm>
            <a:off x="3744822" y="3687966"/>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21" name="矩形 120">
            <a:extLst>
              <a:ext uri="{FF2B5EF4-FFF2-40B4-BE49-F238E27FC236}">
                <a16:creationId xmlns:a16="http://schemas.microsoft.com/office/drawing/2014/main" id="{338346F0-FAA6-B395-DDE7-BBC67F111E2B}"/>
              </a:ext>
            </a:extLst>
          </p:cNvPr>
          <p:cNvSpPr/>
          <p:nvPr/>
        </p:nvSpPr>
        <p:spPr>
          <a:xfrm>
            <a:off x="7954795" y="3573098"/>
            <a:ext cx="4618492" cy="830997"/>
          </a:xfrm>
          <a:prstGeom prst="rect">
            <a:avLst/>
          </a:prstGeom>
        </p:spPr>
        <p:txBody>
          <a:bodyPr wrap="square">
            <a:spAutoFit/>
          </a:bodyPr>
          <a:lstStyle/>
          <a:p>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 altLang="zh-CN" sz="2400" dirty="0">
                <a:latin typeface="Book Antiqua" panose="02040602050305030304" pitchFamily="18" charset="0"/>
              </a:rPr>
              <a:t>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a:t>
            </a:r>
            <a:r>
              <a:rPr lang="zh-CN" altLang="en-US" sz="2400" dirty="0">
                <a:latin typeface="Book Antiqua" panose="02040602050305030304" pitchFamily="18" charset="0"/>
              </a:rPr>
              <a:t> </a:t>
            </a:r>
            <a:r>
              <a:rPr lang="en-US" altLang="zh-CN" sz="2400" dirty="0">
                <a:latin typeface="Book Antiqua" panose="02040602050305030304" pitchFamily="18" charset="0"/>
              </a:rPr>
              <a:t>factors</a:t>
            </a:r>
            <a:endParaRPr lang="zh-CN" altLang="en-US" sz="2400" dirty="0">
              <a:latin typeface="Book Antiqua" panose="02040602050305030304" pitchFamily="18" charset="0"/>
            </a:endParaRPr>
          </a:p>
        </p:txBody>
      </p:sp>
      <p:sp>
        <p:nvSpPr>
          <p:cNvPr id="122" name="右大括号 121">
            <a:extLst>
              <a:ext uri="{FF2B5EF4-FFF2-40B4-BE49-F238E27FC236}">
                <a16:creationId xmlns:a16="http://schemas.microsoft.com/office/drawing/2014/main" id="{D7FD0736-552A-EE28-7608-85E25D30E3B7}"/>
              </a:ext>
            </a:extLst>
          </p:cNvPr>
          <p:cNvSpPr/>
          <p:nvPr/>
        </p:nvSpPr>
        <p:spPr>
          <a:xfrm>
            <a:off x="7789857" y="3766846"/>
            <a:ext cx="142954" cy="51661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Book Antiqua" panose="02040602050305030304" pitchFamily="18" charset="0"/>
            </a:endParaRPr>
          </a:p>
        </p:txBody>
      </p:sp>
      <p:sp>
        <p:nvSpPr>
          <p:cNvPr id="123" name="矩形 122">
            <a:extLst>
              <a:ext uri="{FF2B5EF4-FFF2-40B4-BE49-F238E27FC236}">
                <a16:creationId xmlns:a16="http://schemas.microsoft.com/office/drawing/2014/main" id="{BB245BB0-4EF6-4EED-4311-893F2C8EF183}"/>
              </a:ext>
            </a:extLst>
          </p:cNvPr>
          <p:cNvSpPr/>
          <p:nvPr/>
        </p:nvSpPr>
        <p:spPr>
          <a:xfrm>
            <a:off x="7954795" y="4691820"/>
            <a:ext cx="4237205" cy="830997"/>
          </a:xfrm>
          <a:prstGeom prst="rect">
            <a:avLst/>
          </a:prstGeom>
        </p:spPr>
        <p:txBody>
          <a:bodyPr wrap="square">
            <a:spAutoFit/>
          </a:bodyPr>
          <a:lstStyle/>
          <a:p>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 altLang="zh-CN" sz="2400" dirty="0">
                <a:latin typeface="Book Antiqua" panose="02040602050305030304" pitchFamily="18" charset="0"/>
              </a:rPr>
              <a:t>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parallel</a:t>
            </a:r>
            <a:r>
              <a:rPr lang="zh-CN" altLang="en-US" sz="2400" dirty="0">
                <a:latin typeface="Book Antiqua" panose="02040602050305030304" pitchFamily="18" charset="0"/>
              </a:rPr>
              <a:t> </a:t>
            </a:r>
            <a:r>
              <a:rPr lang="en-US" altLang="zh-CN" sz="2400" dirty="0">
                <a:latin typeface="Book Antiqua" panose="02040602050305030304" pitchFamily="18" charset="0"/>
              </a:rPr>
              <a:t>factors</a:t>
            </a:r>
            <a:endParaRPr lang="zh-CN" altLang="en-US" sz="2400" dirty="0">
              <a:latin typeface="Book Antiqua" panose="02040602050305030304" pitchFamily="18" charset="0"/>
            </a:endParaRPr>
          </a:p>
        </p:txBody>
      </p:sp>
      <p:sp>
        <p:nvSpPr>
          <p:cNvPr id="124" name="右大括号 123">
            <a:extLst>
              <a:ext uri="{FF2B5EF4-FFF2-40B4-BE49-F238E27FC236}">
                <a16:creationId xmlns:a16="http://schemas.microsoft.com/office/drawing/2014/main" id="{A4B8C95B-5C97-D346-B29A-8A6AAEBF5C5D}"/>
              </a:ext>
            </a:extLst>
          </p:cNvPr>
          <p:cNvSpPr/>
          <p:nvPr/>
        </p:nvSpPr>
        <p:spPr>
          <a:xfrm>
            <a:off x="7789857" y="4810019"/>
            <a:ext cx="142954" cy="51661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Book Antiqua" panose="02040602050305030304" pitchFamily="18" charset="0"/>
            </a:endParaRPr>
          </a:p>
        </p:txBody>
      </p:sp>
    </p:spTree>
    <p:extLst>
      <p:ext uri="{BB962C8B-B14F-4D97-AF65-F5344CB8AC3E}">
        <p14:creationId xmlns:p14="http://schemas.microsoft.com/office/powerpoint/2010/main" val="273369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1364423"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cs typeface="Times New Roman" panose="02020603050405020304" pitchFamily="18" charset="0"/>
              </a:rPr>
              <a:t>Coordination</a:t>
            </a:r>
            <a:endParaRPr lang="en-US" altLang="zh-CN" sz="3200" dirty="0">
              <a:latin typeface="Book Antiqua" panose="02040602050305030304" pitchFamily="18" charset="0"/>
            </a:endParaRP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 name="文本框 5">
            <a:extLst>
              <a:ext uri="{FF2B5EF4-FFF2-40B4-BE49-F238E27FC236}">
                <a16:creationId xmlns:a16="http://schemas.microsoft.com/office/drawing/2014/main" id="{8E730916-DC30-646E-E2DF-B6A0CE2C2A3A}"/>
              </a:ext>
            </a:extLst>
          </p:cNvPr>
          <p:cNvSpPr txBox="1"/>
          <p:nvPr/>
        </p:nvSpPr>
        <p:spPr>
          <a:xfrm>
            <a:off x="402562" y="961536"/>
            <a:ext cx="10417396" cy="1569660"/>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The analytical model defines</a:t>
            </a:r>
            <a:r>
              <a:rPr lang="zh-CN" altLang="en-US" sz="2400" dirty="0">
                <a:latin typeface="Book Antiqua" panose="02040602050305030304" pitchFamily="18" charset="0"/>
              </a:rPr>
              <a:t> </a:t>
            </a:r>
            <a:r>
              <a:rPr lang="en-US" altLang="zh-CN" sz="2400" dirty="0">
                <a:latin typeface="Book Antiqua" panose="02040602050305030304" pitchFamily="18" charset="0"/>
              </a:rPr>
              <a:t>t</a:t>
            </a:r>
            <a:r>
              <a:rPr lang="en" altLang="zh-CN" sz="2400" dirty="0">
                <a:latin typeface="Book Antiqua" panose="02040602050305030304" pitchFamily="18" charset="0"/>
              </a:rPr>
              <a:t>he sub-space o</a:t>
            </a:r>
            <a:r>
              <a:rPr lang="en-US" altLang="zh-CN" sz="2400" dirty="0">
                <a:latin typeface="Book Antiqua" panose="02040602050305030304" pitchFamily="18" charset="0"/>
              </a:rPr>
              <a:t>f</a:t>
            </a:r>
            <a:r>
              <a:rPr lang="zh-CN" altLang="en-US" sz="2400" dirty="0">
                <a:latin typeface="Book Antiqua" panose="02040602050305030304" pitchFamily="18" charset="0"/>
              </a:rPr>
              <a:t> </a:t>
            </a:r>
            <a:r>
              <a:rPr lang="en-US" altLang="zh-CN" sz="2400" dirty="0">
                <a:latin typeface="Book Antiqua" panose="02040602050305030304" pitchFamily="18" charset="0"/>
              </a:rPr>
              <a:t>a</a:t>
            </a:r>
            <a:r>
              <a:rPr lang="zh-CN" altLang="en-US" sz="2400" dirty="0">
                <a:latin typeface="Book Antiqua" panose="02040602050305030304" pitchFamily="18" charset="0"/>
              </a:rPr>
              <a:t> </a:t>
            </a:r>
            <a:r>
              <a:rPr lang="en-US" altLang="zh-CN" sz="2400" dirty="0">
                <a:latin typeface="Book Antiqua" panose="02040602050305030304" pitchFamily="18" charset="0"/>
              </a:rPr>
              <a:t>certain</a:t>
            </a:r>
            <a:r>
              <a:rPr lang="zh-CN" altLang="en-US" sz="2400" dirty="0">
                <a:latin typeface="Book Antiqua" panose="02040602050305030304" pitchFamily="18" charset="0"/>
              </a:rPr>
              <a:t> </a:t>
            </a:r>
            <a:r>
              <a:rPr lang="en-US" altLang="zh-CN" sz="2400" dirty="0">
                <a:latin typeface="Book Antiqua" panose="02040602050305030304" pitchFamily="18" charset="0"/>
              </a:rPr>
              <a:t>tuner parameter</a:t>
            </a:r>
            <a:r>
              <a:rPr lang="zh-CN" altLang="en-US" sz="2400" dirty="0">
                <a:latin typeface="Book Antiqua" panose="02040602050305030304" pitchFamily="18" charset="0"/>
              </a:rPr>
              <a:t> </a:t>
            </a:r>
            <a:r>
              <a:rPr lang="en" altLang="zh-CN" sz="2400" dirty="0">
                <a:latin typeface="Book Antiqua" panose="02040602050305030304" pitchFamily="18" charset="0"/>
              </a:rPr>
              <a:t>with 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for</a:t>
            </a:r>
            <a:r>
              <a:rPr lang="zh-CN" altLang="en-US" sz="2400" dirty="0">
                <a:latin typeface="Book Antiqua" panose="02040602050305030304" pitchFamily="18" charset="0"/>
              </a:rPr>
              <a:t> </a:t>
            </a:r>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US" altLang="zh-CN" sz="2400" dirty="0">
                <a:latin typeface="Book Antiqua" panose="02040602050305030304" pitchFamily="18" charset="0"/>
              </a:rPr>
              <a:t>program</a:t>
            </a:r>
            <a:r>
              <a:rPr lang="zh-CN" altLang="en-US" sz="2400" dirty="0">
                <a:latin typeface="Book Antiqua" panose="02040602050305030304" pitchFamily="18" charset="0"/>
              </a:rPr>
              <a:t> </a:t>
            </a:r>
            <a:r>
              <a:rPr lang="en-US" altLang="zh-CN" sz="2400" dirty="0">
                <a:latin typeface="Book Antiqua" panose="02040602050305030304" pitchFamily="18" charset="0"/>
              </a:rPr>
              <a:t>tuner.</a:t>
            </a:r>
          </a:p>
          <a:p>
            <a:pPr lvl="1">
              <a:buFont typeface="Wingdings" pitchFamily="2" charset="2"/>
              <a:buChar char="v"/>
            </a:pPr>
            <a:r>
              <a:rPr lang="en-US" altLang="zh-CN" sz="2400" dirty="0">
                <a:latin typeface="Book Antiqua" panose="02040602050305030304" pitchFamily="18" charset="0"/>
              </a:rPr>
              <a:t>The program tuner makes the analytical model update the sub-spaces of subsequent parameters through sequential decisions.</a:t>
            </a:r>
          </a:p>
        </p:txBody>
      </p:sp>
      <p:sp>
        <p:nvSpPr>
          <p:cNvPr id="12" name="矩形 11">
            <a:extLst>
              <a:ext uri="{FF2B5EF4-FFF2-40B4-BE49-F238E27FC236}">
                <a16:creationId xmlns:a16="http://schemas.microsoft.com/office/drawing/2014/main" id="{DB4D06A9-BE96-EC42-8449-2DA4F5FF0BB5}"/>
              </a:ext>
            </a:extLst>
          </p:cNvPr>
          <p:cNvSpPr/>
          <p:nvPr/>
        </p:nvSpPr>
        <p:spPr>
          <a:xfrm>
            <a:off x="697387" y="6063135"/>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15" name="矩形 14">
            <a:extLst>
              <a:ext uri="{FF2B5EF4-FFF2-40B4-BE49-F238E27FC236}">
                <a16:creationId xmlns:a16="http://schemas.microsoft.com/office/drawing/2014/main" id="{CCB06C49-1209-F844-ADEB-321FC47518A5}"/>
              </a:ext>
            </a:extLst>
          </p:cNvPr>
          <p:cNvSpPr/>
          <p:nvPr/>
        </p:nvSpPr>
        <p:spPr>
          <a:xfrm>
            <a:off x="697387" y="3662985"/>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95FA1C9-EB34-76CA-2CC2-4F5C679DE83F}"/>
                  </a:ext>
                </a:extLst>
              </p:cNvPr>
              <p:cNvSpPr txBox="1"/>
              <p:nvPr/>
            </p:nvSpPr>
            <p:spPr>
              <a:xfrm>
                <a:off x="626343" y="3649069"/>
                <a:ext cx="106536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Book Antiqua" panose="02040602050305030304" pitchFamily="18" charset="0"/>
                    <a:cs typeface="Times New Roman" panose="02020603050405020304" pitchFamily="18" charset="0"/>
                  </a:rPr>
                  <a:t>(max)</a:t>
                </a:r>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795FA1C9-EB34-76CA-2CC2-4F5C679DE83F}"/>
                  </a:ext>
                </a:extLst>
              </p:cNvPr>
              <p:cNvSpPr txBox="1">
                <a:spLocks noRot="1" noChangeAspect="1" noMove="1" noResize="1" noEditPoints="1" noAdjustHandles="1" noChangeArrowheads="1" noChangeShapeType="1" noTextEdit="1"/>
              </p:cNvSpPr>
              <p:nvPr/>
            </p:nvSpPr>
            <p:spPr>
              <a:xfrm>
                <a:off x="626343" y="3649069"/>
                <a:ext cx="1065369" cy="369332"/>
              </a:xfrm>
              <a:prstGeom prst="rect">
                <a:avLst/>
              </a:prstGeom>
              <a:blipFill>
                <a:blip r:embed="rId3"/>
                <a:stretch>
                  <a:fillRect t="-6667" b="-23333"/>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5E11CDEC-2E72-4590-1A91-BFFC27F555FA}"/>
              </a:ext>
            </a:extLst>
          </p:cNvPr>
          <p:cNvSpPr/>
          <p:nvPr/>
        </p:nvSpPr>
        <p:spPr>
          <a:xfrm>
            <a:off x="697386" y="4063251"/>
            <a:ext cx="7086601"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35" name="矩形 34">
            <a:extLst>
              <a:ext uri="{FF2B5EF4-FFF2-40B4-BE49-F238E27FC236}">
                <a16:creationId xmlns:a16="http://schemas.microsoft.com/office/drawing/2014/main" id="{3CA3C2BA-16FC-515F-494C-61B22C818717}"/>
              </a:ext>
            </a:extLst>
          </p:cNvPr>
          <p:cNvSpPr/>
          <p:nvPr/>
        </p:nvSpPr>
        <p:spPr>
          <a:xfrm>
            <a:off x="697387" y="4717551"/>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39" name="矩形 38">
            <a:extLst>
              <a:ext uri="{FF2B5EF4-FFF2-40B4-BE49-F238E27FC236}">
                <a16:creationId xmlns:a16="http://schemas.microsoft.com/office/drawing/2014/main" id="{5DDEF154-56EB-ADD3-829D-C214E79E548F}"/>
              </a:ext>
            </a:extLst>
          </p:cNvPr>
          <p:cNvSpPr/>
          <p:nvPr/>
        </p:nvSpPr>
        <p:spPr>
          <a:xfrm>
            <a:off x="697387" y="5129092"/>
            <a:ext cx="7086600" cy="3642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graphicFrame>
        <p:nvGraphicFramePr>
          <p:cNvPr id="40" name="表格 39">
            <a:extLst>
              <a:ext uri="{FF2B5EF4-FFF2-40B4-BE49-F238E27FC236}">
                <a16:creationId xmlns:a16="http://schemas.microsoft.com/office/drawing/2014/main" id="{7BB86785-96CF-FC56-3138-C511EE5AF4D3}"/>
              </a:ext>
            </a:extLst>
          </p:cNvPr>
          <p:cNvGraphicFramePr>
            <a:graphicFrameLocks noGrp="1"/>
          </p:cNvGraphicFramePr>
          <p:nvPr/>
        </p:nvGraphicFramePr>
        <p:xfrm>
          <a:off x="1690621" y="4063188"/>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41" name="表格 40">
                <a:extLst>
                  <a:ext uri="{FF2B5EF4-FFF2-40B4-BE49-F238E27FC236}">
                    <a16:creationId xmlns:a16="http://schemas.microsoft.com/office/drawing/2014/main" id="{A063711C-5186-B9C8-60E3-2606A17CE1D9}"/>
                  </a:ext>
                </a:extLst>
              </p:cNvPr>
              <p:cNvGraphicFramePr>
                <a:graphicFrameLocks noGrp="1"/>
              </p:cNvGraphicFramePr>
              <p:nvPr/>
            </p:nvGraphicFramePr>
            <p:xfrm>
              <a:off x="6724842" y="3290235"/>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𝟏</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41" name="表格 40">
                <a:extLst>
                  <a:ext uri="{FF2B5EF4-FFF2-40B4-BE49-F238E27FC236}">
                    <a16:creationId xmlns:a16="http://schemas.microsoft.com/office/drawing/2014/main" id="{A063711C-5186-B9C8-60E3-2606A17CE1D9}"/>
                  </a:ext>
                </a:extLst>
              </p:cNvPr>
              <p:cNvGraphicFramePr>
                <a:graphicFrameLocks noGrp="1"/>
              </p:cNvGraphicFramePr>
              <p:nvPr/>
            </p:nvGraphicFramePr>
            <p:xfrm>
              <a:off x="6724842" y="3290235"/>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4"/>
                          <a:stretch>
                            <a:fillRect t="-3333" r="-203333"/>
                          </a:stretch>
                        </a:blipFill>
                      </a:tcPr>
                    </a:tc>
                    <a:tc>
                      <a:txBody>
                        <a:bodyPr/>
                        <a:lstStyle/>
                        <a:p>
                          <a:endParaRPr lang="zh-CN"/>
                        </a:p>
                      </a:txBody>
                      <a:tcPr marL="92382" marR="92382" marT="46192" marB="46192">
                        <a:blipFill>
                          <a:blip r:embed="rId4"/>
                          <a:stretch>
                            <a:fillRect l="-100000" t="-3333" r="-103333"/>
                          </a:stretch>
                        </a:blipFill>
                      </a:tcPr>
                    </a:tc>
                    <a:tc>
                      <a:txBody>
                        <a:bodyPr/>
                        <a:lstStyle/>
                        <a:p>
                          <a:endParaRPr lang="zh-CN"/>
                        </a:p>
                      </a:txBody>
                      <a:tcPr marL="92382" marR="92382" marT="46192" marB="46192">
                        <a:blipFill>
                          <a:blip r:embed="rId4"/>
                          <a:stretch>
                            <a:fillRect l="-200000" t="-3333" r="-3333"/>
                          </a:stretch>
                        </a:blipFill>
                      </a:tcPr>
                    </a:tc>
                    <a:extLst>
                      <a:ext uri="{0D108BD9-81ED-4DB2-BD59-A6C34878D82A}">
                        <a16:rowId xmlns:a16="http://schemas.microsoft.com/office/drawing/2014/main" val="2399059647"/>
                      </a:ext>
                    </a:extLst>
                  </a:tr>
                </a:tbl>
              </a:graphicData>
            </a:graphic>
          </p:graphicFrame>
        </mc:Fallback>
      </mc:AlternateContent>
      <p:sp>
        <p:nvSpPr>
          <p:cNvPr id="42" name="文本框 41">
            <a:extLst>
              <a:ext uri="{FF2B5EF4-FFF2-40B4-BE49-F238E27FC236}">
                <a16:creationId xmlns:a16="http://schemas.microsoft.com/office/drawing/2014/main" id="{B94FB768-7E3F-E527-F62C-A1711292C4E0}"/>
              </a:ext>
            </a:extLst>
          </p:cNvPr>
          <p:cNvSpPr txBox="1"/>
          <p:nvPr/>
        </p:nvSpPr>
        <p:spPr>
          <a:xfrm>
            <a:off x="6855665" y="2871126"/>
            <a:ext cx="914033" cy="369332"/>
          </a:xfrm>
          <a:prstGeom prst="rect">
            <a:avLst/>
          </a:prstGeom>
          <a:noFill/>
        </p:spPr>
        <p:txBody>
          <a:bodyPr wrap="none" rtlCol="0">
            <a:spAutoFit/>
          </a:bodyPr>
          <a:lstStyle/>
          <a:p>
            <a:r>
              <a:rPr kumimoji="1" lang="en-US" altLang="zh-CN" dirty="0">
                <a:latin typeface="Book Antiqua" panose="02040602050305030304" pitchFamily="18" charset="0"/>
              </a:rPr>
              <a:t>DRAM</a:t>
            </a:r>
            <a:endParaRPr kumimoji="1" lang="zh-CN" altLang="en-US" dirty="0">
              <a:latin typeface="Book Antiqua" panose="02040602050305030304" pitchFamily="18" charset="0"/>
            </a:endParaRPr>
          </a:p>
        </p:txBody>
      </p:sp>
      <p:sp>
        <p:nvSpPr>
          <p:cNvPr id="43" name="文本框 42">
            <a:extLst>
              <a:ext uri="{FF2B5EF4-FFF2-40B4-BE49-F238E27FC236}">
                <a16:creationId xmlns:a16="http://schemas.microsoft.com/office/drawing/2014/main" id="{4203C5D7-B796-20E8-D5E8-729A8B6F724B}"/>
              </a:ext>
            </a:extLst>
          </p:cNvPr>
          <p:cNvSpPr txBox="1"/>
          <p:nvPr/>
        </p:nvSpPr>
        <p:spPr>
          <a:xfrm>
            <a:off x="3016610" y="2711643"/>
            <a:ext cx="1069806" cy="646331"/>
          </a:xfrm>
          <a:prstGeom prst="rect">
            <a:avLst/>
          </a:prstGeom>
          <a:noFill/>
        </p:spPr>
        <p:txBody>
          <a:bodyPr wrap="square" rtlCol="0">
            <a:spAutoFit/>
          </a:bodyPr>
          <a:lstStyle/>
          <a:p>
            <a:pPr algn="ctr"/>
            <a:r>
              <a:rPr kumimoji="1" lang="en-US" altLang="zh-CN" dirty="0">
                <a:latin typeface="Book Antiqua" panose="02040602050305030304" pitchFamily="18" charset="0"/>
              </a:rPr>
              <a:t>Global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p:sp>
        <p:nvSpPr>
          <p:cNvPr id="44" name="文本框 43">
            <a:extLst>
              <a:ext uri="{FF2B5EF4-FFF2-40B4-BE49-F238E27FC236}">
                <a16:creationId xmlns:a16="http://schemas.microsoft.com/office/drawing/2014/main" id="{AA9A706C-2C1A-6788-7DB6-B944D2CA958A}"/>
              </a:ext>
            </a:extLst>
          </p:cNvPr>
          <p:cNvSpPr txBox="1"/>
          <p:nvPr/>
        </p:nvSpPr>
        <p:spPr>
          <a:xfrm>
            <a:off x="1860952" y="2708500"/>
            <a:ext cx="808235" cy="646331"/>
          </a:xfrm>
          <a:prstGeom prst="rect">
            <a:avLst/>
          </a:prstGeom>
          <a:noFill/>
        </p:spPr>
        <p:txBody>
          <a:bodyPr wrap="none" rtlCol="0">
            <a:spAutoFit/>
          </a:bodyPr>
          <a:lstStyle/>
          <a:p>
            <a:pPr algn="ctr"/>
            <a:r>
              <a:rPr kumimoji="1" lang="en-US" altLang="zh-CN" dirty="0">
                <a:latin typeface="Book Antiqua" panose="02040602050305030304" pitchFamily="18" charset="0"/>
              </a:rPr>
              <a:t>Acc. </a:t>
            </a:r>
          </a:p>
          <a:p>
            <a:pPr algn="ctr"/>
            <a:r>
              <a:rPr kumimoji="1" lang="en-US" altLang="zh-CN" dirty="0">
                <a:latin typeface="Book Antiqua" panose="02040602050305030304" pitchFamily="18" charset="0"/>
              </a:rPr>
              <a:t>buffer</a:t>
            </a:r>
            <a:endParaRPr kumimoji="1" lang="zh-CN" altLang="en-US" dirty="0">
              <a:latin typeface="Book Antiqua" panose="02040602050305030304" pitchFamily="18" charset="0"/>
            </a:endParaRPr>
          </a:p>
        </p:txBody>
      </p:sp>
      <p:sp>
        <p:nvSpPr>
          <p:cNvPr id="45" name="文本框 44">
            <a:extLst>
              <a:ext uri="{FF2B5EF4-FFF2-40B4-BE49-F238E27FC236}">
                <a16:creationId xmlns:a16="http://schemas.microsoft.com/office/drawing/2014/main" id="{9F10F368-1440-BD24-BDFF-4BA2007D1FA6}"/>
              </a:ext>
            </a:extLst>
          </p:cNvPr>
          <p:cNvSpPr txBox="1"/>
          <p:nvPr/>
        </p:nvSpPr>
        <p:spPr>
          <a:xfrm>
            <a:off x="618454" y="3304205"/>
            <a:ext cx="800268" cy="369332"/>
          </a:xfrm>
          <a:prstGeom prst="rect">
            <a:avLst/>
          </a:prstGeom>
          <a:noFill/>
        </p:spPr>
        <p:txBody>
          <a:bodyPr wrap="square" rtlCol="0">
            <a:spAutoFit/>
          </a:bodyPr>
          <a:lstStyle/>
          <a:p>
            <a:r>
              <a:rPr kumimoji="1" lang="en-US" altLang="zh-CN" b="1" dirty="0">
                <a:latin typeface="Book Antiqua" panose="02040602050305030304" pitchFamily="18" charset="0"/>
              </a:rPr>
              <a:t>Dim.</a:t>
            </a:r>
            <a:endParaRPr kumimoji="1" lang="zh-CN" altLang="en-US" b="1" dirty="0">
              <a:latin typeface="Book Antiqua" panose="02040602050305030304" pitchFamily="18" charset="0"/>
            </a:endParaRPr>
          </a:p>
        </p:txBody>
      </p:sp>
      <p:sp>
        <p:nvSpPr>
          <p:cNvPr id="46" name="文本框 45">
            <a:extLst>
              <a:ext uri="{FF2B5EF4-FFF2-40B4-BE49-F238E27FC236}">
                <a16:creationId xmlns:a16="http://schemas.microsoft.com/office/drawing/2014/main" id="{DF278379-2536-3F70-62C4-7BF93CC22A46}"/>
              </a:ext>
            </a:extLst>
          </p:cNvPr>
          <p:cNvSpPr txBox="1"/>
          <p:nvPr/>
        </p:nvSpPr>
        <p:spPr>
          <a:xfrm>
            <a:off x="622670" y="6058397"/>
            <a:ext cx="614271" cy="369332"/>
          </a:xfrm>
          <a:prstGeom prst="rect">
            <a:avLst/>
          </a:prstGeom>
          <a:noFill/>
        </p:spPr>
        <p:txBody>
          <a:bodyPr wrap="none" rtlCol="0">
            <a:spAutoFit/>
          </a:bodyPr>
          <a:lstStyle/>
          <a:p>
            <a:r>
              <a:rPr kumimoji="1" lang="en-US" altLang="zh-CN" b="1" dirty="0">
                <a:latin typeface="Book Antiqua" panose="02040602050305030304" pitchFamily="18" charset="0"/>
              </a:rPr>
              <a:t>Pos.</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AB819A2A-4E83-AD84-D0D9-2E8B28E15A95}"/>
                  </a:ext>
                </a:extLst>
              </p:cNvPr>
              <p:cNvSpPr txBox="1"/>
              <p:nvPr/>
            </p:nvSpPr>
            <p:spPr>
              <a:xfrm>
                <a:off x="626344" y="4049335"/>
                <a:ext cx="106536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Book Antiqua" panose="02040602050305030304" pitchFamily="18" charset="0"/>
                    <a:cs typeface="Times New Roman" panose="02020603050405020304" pitchFamily="18" charset="0"/>
                  </a:rPr>
                  <a:t>(min)</a:t>
                </a:r>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47" name="文本框 46">
                <a:extLst>
                  <a:ext uri="{FF2B5EF4-FFF2-40B4-BE49-F238E27FC236}">
                    <a16:creationId xmlns:a16="http://schemas.microsoft.com/office/drawing/2014/main" id="{AB819A2A-4E83-AD84-D0D9-2E8B28E15A95}"/>
                  </a:ext>
                </a:extLst>
              </p:cNvPr>
              <p:cNvSpPr txBox="1">
                <a:spLocks noRot="1" noChangeAspect="1" noMove="1" noResize="1" noEditPoints="1" noAdjustHandles="1" noChangeArrowheads="1" noChangeShapeType="1" noTextEdit="1"/>
              </p:cNvSpPr>
              <p:nvPr/>
            </p:nvSpPr>
            <p:spPr>
              <a:xfrm>
                <a:off x="626344" y="4049335"/>
                <a:ext cx="1065369" cy="369332"/>
              </a:xfrm>
              <a:prstGeom prst="rect">
                <a:avLst/>
              </a:prstGeom>
              <a:blipFill>
                <a:blip r:embed="rId5"/>
                <a:stretch>
                  <a:fillRect t="-6667" b="-26667"/>
                </a:stretch>
              </a:blipFill>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CF0EB03F-0CDB-8391-0D58-738FE4350D00}"/>
              </a:ext>
            </a:extLst>
          </p:cNvPr>
          <p:cNvSpPr txBox="1"/>
          <p:nvPr/>
        </p:nvSpPr>
        <p:spPr>
          <a:xfrm>
            <a:off x="626340" y="2869759"/>
            <a:ext cx="623984" cy="369332"/>
          </a:xfrm>
          <a:prstGeom prst="rect">
            <a:avLst/>
          </a:prstGeom>
          <a:noFill/>
        </p:spPr>
        <p:txBody>
          <a:bodyPr wrap="square" rtlCol="0">
            <a:spAutoFit/>
          </a:bodyPr>
          <a:lstStyle/>
          <a:p>
            <a:r>
              <a:rPr kumimoji="1" lang="en-US" altLang="zh-CN" b="1" dirty="0" err="1">
                <a:latin typeface="Book Antiqua" panose="02040602050305030304" pitchFamily="18" charset="0"/>
              </a:rPr>
              <a:t>Buf</a:t>
            </a:r>
            <a:r>
              <a:rPr kumimoji="1" lang="en-US" altLang="zh-CN" b="1" dirty="0">
                <a:latin typeface="Book Antiqua" panose="02040602050305030304" pitchFamily="18" charset="0"/>
              </a:rPr>
              <a:t>.</a:t>
            </a:r>
            <a:endParaRPr kumimoji="1" lang="zh-CN" altLang="en-US" b="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17FD52DE-8D6A-0665-7049-D7DCB8CCE7AC}"/>
                  </a:ext>
                </a:extLst>
              </p:cNvPr>
              <p:cNvSpPr txBox="1"/>
              <p:nvPr/>
            </p:nvSpPr>
            <p:spPr>
              <a:xfrm>
                <a:off x="626342" y="5423449"/>
                <a:ext cx="51642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m:oMathPara>
                </a14:m>
                <a:endParaRPr kumimoji="1" lang="zh-CN" altLang="en-US" b="1" dirty="0">
                  <a:latin typeface="Book Antiqua" panose="02040602050305030304" pitchFamily="18" charset="0"/>
                </a:endParaRPr>
              </a:p>
            </p:txBody>
          </p:sp>
        </mc:Choice>
        <mc:Fallback xmlns="">
          <p:sp>
            <p:nvSpPr>
              <p:cNvPr id="49" name="文本框 48">
                <a:extLst>
                  <a:ext uri="{FF2B5EF4-FFF2-40B4-BE49-F238E27FC236}">
                    <a16:creationId xmlns:a16="http://schemas.microsoft.com/office/drawing/2014/main" id="{17FD52DE-8D6A-0665-7049-D7DCB8CCE7AC}"/>
                  </a:ext>
                </a:extLst>
              </p:cNvPr>
              <p:cNvSpPr txBox="1">
                <a:spLocks noRot="1" noChangeAspect="1" noMove="1" noResize="1" noEditPoints="1" noAdjustHandles="1" noChangeArrowheads="1" noChangeShapeType="1" noTextEdit="1"/>
              </p:cNvSpPr>
              <p:nvPr/>
            </p:nvSpPr>
            <p:spPr>
              <a:xfrm>
                <a:off x="626342" y="5423449"/>
                <a:ext cx="516423" cy="394210"/>
              </a:xfrm>
              <a:prstGeom prst="rect">
                <a:avLst/>
              </a:prstGeom>
              <a:blipFill>
                <a:blip r:embed="rId6"/>
                <a:stretch>
                  <a:fillRect b="-3226"/>
                </a:stretch>
              </a:blipFill>
            </p:spPr>
            <p:txBody>
              <a:bodyPr/>
              <a:lstStyle/>
              <a:p>
                <a:r>
                  <a:rPr lang="zh-CN" altLang="en-US">
                    <a:noFill/>
                  </a:rPr>
                  <a:t> </a:t>
                </a:r>
              </a:p>
            </p:txBody>
          </p:sp>
        </mc:Fallback>
      </mc:AlternateContent>
      <p:graphicFrame>
        <p:nvGraphicFramePr>
          <p:cNvPr id="50" name="表格 49">
            <a:extLst>
              <a:ext uri="{FF2B5EF4-FFF2-40B4-BE49-F238E27FC236}">
                <a16:creationId xmlns:a16="http://schemas.microsoft.com/office/drawing/2014/main" id="{9A877179-98CB-F87B-3616-8A725784F222}"/>
              </a:ext>
            </a:extLst>
          </p:cNvPr>
          <p:cNvGraphicFramePr>
            <a:graphicFrameLocks noGrp="1"/>
          </p:cNvGraphicFramePr>
          <p:nvPr/>
        </p:nvGraphicFramePr>
        <p:xfrm>
          <a:off x="6724856" y="4056315"/>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51" name="表格 50">
            <a:extLst>
              <a:ext uri="{FF2B5EF4-FFF2-40B4-BE49-F238E27FC236}">
                <a16:creationId xmlns:a16="http://schemas.microsoft.com/office/drawing/2014/main" id="{B77D33CB-1DF7-3CA8-C9ED-F3FC2F8EC333}"/>
              </a:ext>
            </a:extLst>
          </p:cNvPr>
          <p:cNvGraphicFramePr>
            <a:graphicFrameLocks noGrp="1"/>
          </p:cNvGraphicFramePr>
          <p:nvPr/>
        </p:nvGraphicFramePr>
        <p:xfrm>
          <a:off x="6724016" y="541591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53" name="文本框 52">
            <a:extLst>
              <a:ext uri="{FF2B5EF4-FFF2-40B4-BE49-F238E27FC236}">
                <a16:creationId xmlns:a16="http://schemas.microsoft.com/office/drawing/2014/main" id="{9C9B2519-003D-478F-F9FF-BF3FD09BABCC}"/>
              </a:ext>
            </a:extLst>
          </p:cNvPr>
          <p:cNvSpPr txBox="1"/>
          <p:nvPr/>
        </p:nvSpPr>
        <p:spPr>
          <a:xfrm>
            <a:off x="5540813" y="2707836"/>
            <a:ext cx="978587" cy="646331"/>
          </a:xfrm>
          <a:prstGeom prst="rect">
            <a:avLst/>
          </a:prstGeom>
          <a:noFill/>
        </p:spPr>
        <p:txBody>
          <a:bodyPr wrap="square" rtlCol="0">
            <a:spAutoFit/>
          </a:bodyPr>
          <a:lstStyle/>
          <a:p>
            <a:pPr algn="ctr"/>
            <a:r>
              <a:rPr kumimoji="1" lang="en-US" altLang="zh-CN" dirty="0">
                <a:latin typeface="Book Antiqua" panose="02040602050305030304" pitchFamily="18" charset="0"/>
              </a:rPr>
              <a:t>Input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p:sp>
        <p:nvSpPr>
          <p:cNvPr id="54" name="文本框 53">
            <a:extLst>
              <a:ext uri="{FF2B5EF4-FFF2-40B4-BE49-F238E27FC236}">
                <a16:creationId xmlns:a16="http://schemas.microsoft.com/office/drawing/2014/main" id="{AB01CF11-1B8A-0692-4881-A146AB8F258D}"/>
              </a:ext>
            </a:extLst>
          </p:cNvPr>
          <p:cNvSpPr txBox="1"/>
          <p:nvPr/>
        </p:nvSpPr>
        <p:spPr>
          <a:xfrm>
            <a:off x="4298710" y="2708500"/>
            <a:ext cx="978587" cy="646331"/>
          </a:xfrm>
          <a:prstGeom prst="rect">
            <a:avLst/>
          </a:prstGeom>
          <a:noFill/>
        </p:spPr>
        <p:txBody>
          <a:bodyPr wrap="square" rtlCol="0">
            <a:spAutoFit/>
          </a:bodyPr>
          <a:lstStyle/>
          <a:p>
            <a:pPr algn="ctr"/>
            <a:r>
              <a:rPr kumimoji="1" lang="en-US" altLang="zh-CN" dirty="0">
                <a:latin typeface="Book Antiqua" panose="02040602050305030304" pitchFamily="18" charset="0"/>
              </a:rPr>
              <a:t>Weight </a:t>
            </a:r>
          </a:p>
          <a:p>
            <a:pPr algn="ctr"/>
            <a:r>
              <a:rPr kumimoji="1" lang="en-US" altLang="zh-CN" dirty="0">
                <a:latin typeface="Book Antiqua" panose="02040602050305030304" pitchFamily="18" charset="0"/>
              </a:rPr>
              <a:t>buffer</a:t>
            </a:r>
            <a:r>
              <a:rPr kumimoji="1" lang="zh-CN" altLang="en-US" dirty="0">
                <a:latin typeface="Book Antiqua" panose="02040602050305030304" pitchFamily="18" charset="0"/>
              </a:rPr>
              <a:t> </a:t>
            </a: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36C26234-6668-5939-414F-01ACDCE11DCD}"/>
                  </a:ext>
                </a:extLst>
              </p:cNvPr>
              <p:cNvSpPr txBox="1"/>
              <p:nvPr/>
            </p:nvSpPr>
            <p:spPr>
              <a:xfrm>
                <a:off x="618456" y="5739341"/>
                <a:ext cx="521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𝒅</m:t>
                          </m:r>
                        </m:sub>
                      </m:sSub>
                    </m:oMath>
                  </m:oMathPara>
                </a14:m>
                <a:endParaRPr kumimoji="1" lang="zh-CN" altLang="en-US" b="1" dirty="0">
                  <a:latin typeface="Book Antiqua" panose="02040602050305030304" pitchFamily="18" charset="0"/>
                </a:endParaRPr>
              </a:p>
            </p:txBody>
          </p:sp>
        </mc:Choice>
        <mc:Fallback xmlns="">
          <p:sp>
            <p:nvSpPr>
              <p:cNvPr id="55" name="文本框 54">
                <a:extLst>
                  <a:ext uri="{FF2B5EF4-FFF2-40B4-BE49-F238E27FC236}">
                    <a16:creationId xmlns:a16="http://schemas.microsoft.com/office/drawing/2014/main" id="{36C26234-6668-5939-414F-01ACDCE11DCD}"/>
                  </a:ext>
                </a:extLst>
              </p:cNvPr>
              <p:cNvSpPr txBox="1">
                <a:spLocks noRot="1" noChangeAspect="1" noMove="1" noResize="1" noEditPoints="1" noAdjustHandles="1" noChangeArrowheads="1" noChangeShapeType="1" noTextEdit="1"/>
              </p:cNvSpPr>
              <p:nvPr/>
            </p:nvSpPr>
            <p:spPr>
              <a:xfrm>
                <a:off x="618456" y="5739341"/>
                <a:ext cx="521233" cy="369332"/>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56" name="表格 55">
            <a:extLst>
              <a:ext uri="{FF2B5EF4-FFF2-40B4-BE49-F238E27FC236}">
                <a16:creationId xmlns:a16="http://schemas.microsoft.com/office/drawing/2014/main" id="{82698EBF-BC96-9812-5AFC-BAF9E88E3901}"/>
              </a:ext>
            </a:extLst>
          </p:cNvPr>
          <p:cNvGraphicFramePr>
            <a:graphicFrameLocks noGrp="1"/>
          </p:cNvGraphicFramePr>
          <p:nvPr/>
        </p:nvGraphicFramePr>
        <p:xfrm>
          <a:off x="6721862" y="5734532"/>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57" name="表格 56">
            <a:extLst>
              <a:ext uri="{FF2B5EF4-FFF2-40B4-BE49-F238E27FC236}">
                <a16:creationId xmlns:a16="http://schemas.microsoft.com/office/drawing/2014/main" id="{61A2835C-C411-433C-2DF1-47DA38D0CDA6}"/>
              </a:ext>
            </a:extLst>
          </p:cNvPr>
          <p:cNvGraphicFramePr>
            <a:graphicFrameLocks noGrp="1"/>
          </p:cNvGraphicFramePr>
          <p:nvPr/>
        </p:nvGraphicFramePr>
        <p:xfrm>
          <a:off x="1678611" y="6059868"/>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58" name="文本框 57">
            <a:extLst>
              <a:ext uri="{FF2B5EF4-FFF2-40B4-BE49-F238E27FC236}">
                <a16:creationId xmlns:a16="http://schemas.microsoft.com/office/drawing/2014/main" id="{88C80C9E-934F-9861-6D79-FE217FDE824F}"/>
              </a:ext>
            </a:extLst>
          </p:cNvPr>
          <p:cNvSpPr txBox="1"/>
          <p:nvPr/>
        </p:nvSpPr>
        <p:spPr>
          <a:xfrm>
            <a:off x="5408907" y="6060444"/>
            <a:ext cx="451187" cy="338554"/>
          </a:xfrm>
          <a:prstGeom prst="rect">
            <a:avLst/>
          </a:prstGeom>
          <a:noFill/>
        </p:spPr>
        <p:txBody>
          <a:bodyPr wrap="square" rtlCol="0">
            <a:spAutoFit/>
          </a:bodyPr>
          <a:lstStyle/>
          <a:p>
            <a:pPr algn="ctr"/>
            <a:r>
              <a:rPr lang="en-US" altLang="zh-CN" sz="1600" b="1" dirty="0">
                <a:latin typeface="Book Antiqua" panose="02040602050305030304" pitchFamily="18" charset="0"/>
              </a:rPr>
              <a:t>10</a:t>
            </a:r>
            <a:endParaRPr lang="zh-CN" altLang="en-US" sz="1600" b="1" dirty="0">
              <a:latin typeface="Book Antiqua" panose="02040602050305030304" pitchFamily="18" charset="0"/>
            </a:endParaRPr>
          </a:p>
        </p:txBody>
      </p:sp>
      <p:sp>
        <p:nvSpPr>
          <p:cNvPr id="59" name="文本框 58">
            <a:extLst>
              <a:ext uri="{FF2B5EF4-FFF2-40B4-BE49-F238E27FC236}">
                <a16:creationId xmlns:a16="http://schemas.microsoft.com/office/drawing/2014/main" id="{BE2A3C7A-1D09-E370-5123-C6D8311F210F}"/>
              </a:ext>
            </a:extLst>
          </p:cNvPr>
          <p:cNvSpPr txBox="1"/>
          <p:nvPr/>
        </p:nvSpPr>
        <p:spPr>
          <a:xfrm>
            <a:off x="5796420" y="6060444"/>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11</a:t>
            </a:r>
            <a:endParaRPr lang="zh-CN" altLang="en-US" sz="1600" b="1" dirty="0">
              <a:latin typeface="Book Antiqua" panose="02040602050305030304" pitchFamily="18" charset="0"/>
            </a:endParaRPr>
          </a:p>
        </p:txBody>
      </p:sp>
      <p:sp>
        <p:nvSpPr>
          <p:cNvPr id="60" name="文本框 59">
            <a:extLst>
              <a:ext uri="{FF2B5EF4-FFF2-40B4-BE49-F238E27FC236}">
                <a16:creationId xmlns:a16="http://schemas.microsoft.com/office/drawing/2014/main" id="{0CCC5DBD-4ACF-B292-8E32-A00B0B20ABF3}"/>
              </a:ext>
            </a:extLst>
          </p:cNvPr>
          <p:cNvSpPr txBox="1"/>
          <p:nvPr/>
        </p:nvSpPr>
        <p:spPr>
          <a:xfrm>
            <a:off x="6168544" y="605842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12</a:t>
            </a:r>
            <a:endParaRPr lang="zh-CN" altLang="en-US" sz="1600"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61" name="表格 60">
                <a:extLst>
                  <a:ext uri="{FF2B5EF4-FFF2-40B4-BE49-F238E27FC236}">
                    <a16:creationId xmlns:a16="http://schemas.microsoft.com/office/drawing/2014/main" id="{FA103D4B-59BD-15DE-4EC6-4893C9F32209}"/>
                  </a:ext>
                </a:extLst>
              </p:cNvPr>
              <p:cNvGraphicFramePr>
                <a:graphicFrameLocks noGrp="1"/>
              </p:cNvGraphicFramePr>
              <p:nvPr/>
            </p:nvGraphicFramePr>
            <p:xfrm>
              <a:off x="2994391" y="3297466"/>
              <a:ext cx="1135302" cy="745958"/>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588221736"/>
                      </a:ext>
                    </a:extLst>
                  </a:tr>
                </a:tbl>
              </a:graphicData>
            </a:graphic>
          </p:graphicFrame>
        </mc:Choice>
        <mc:Fallback xmlns="">
          <p:graphicFrame>
            <p:nvGraphicFramePr>
              <p:cNvPr id="61" name="表格 60">
                <a:extLst>
                  <a:ext uri="{FF2B5EF4-FFF2-40B4-BE49-F238E27FC236}">
                    <a16:creationId xmlns:a16="http://schemas.microsoft.com/office/drawing/2014/main" id="{FA103D4B-59BD-15DE-4EC6-4893C9F32209}"/>
                  </a:ext>
                </a:extLst>
              </p:cNvPr>
              <p:cNvGraphicFramePr>
                <a:graphicFrameLocks noGrp="1"/>
              </p:cNvGraphicFramePr>
              <p:nvPr/>
            </p:nvGraphicFramePr>
            <p:xfrm>
              <a:off x="2994391" y="3297466"/>
              <a:ext cx="1135302" cy="745958"/>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8"/>
                          <a:stretch>
                            <a:fillRect r="-193548" b="-100000"/>
                          </a:stretch>
                        </a:blipFill>
                      </a:tcPr>
                    </a:tc>
                    <a:tc>
                      <a:txBody>
                        <a:bodyPr/>
                        <a:lstStyle/>
                        <a:p>
                          <a:endParaRPr lang="zh-CN"/>
                        </a:p>
                      </a:txBody>
                      <a:tcPr marL="92382" marR="92382" marT="46192" marB="46192">
                        <a:blipFill>
                          <a:blip r:embed="rId8"/>
                          <a:stretch>
                            <a:fillRect l="-106897" r="-106897" b="-100000"/>
                          </a:stretch>
                        </a:blipFill>
                      </a:tcPr>
                    </a:tc>
                    <a:tc>
                      <a:txBody>
                        <a:bodyPr/>
                        <a:lstStyle/>
                        <a:p>
                          <a:endParaRPr lang="zh-CN"/>
                        </a:p>
                      </a:txBody>
                      <a:tcPr marL="92382" marR="92382" marT="46192" marB="46192">
                        <a:blipFill>
                          <a:blip r:embed="rId8"/>
                          <a:stretch>
                            <a:fillRect l="-193548" b="-100000"/>
                          </a:stretch>
                        </a:blipFill>
                      </a:tcPr>
                    </a:tc>
                    <a:extLst>
                      <a:ext uri="{0D108BD9-81ED-4DB2-BD59-A6C34878D82A}">
                        <a16:rowId xmlns:a16="http://schemas.microsoft.com/office/drawing/2014/main" val="2399059647"/>
                      </a:ext>
                    </a:extLst>
                  </a:tr>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588221736"/>
                      </a:ext>
                    </a:extLst>
                  </a:tr>
                </a:tbl>
              </a:graphicData>
            </a:graphic>
          </p:graphicFrame>
        </mc:Fallback>
      </mc:AlternateContent>
      <p:graphicFrame>
        <p:nvGraphicFramePr>
          <p:cNvPr id="62" name="表格 61">
            <a:extLst>
              <a:ext uri="{FF2B5EF4-FFF2-40B4-BE49-F238E27FC236}">
                <a16:creationId xmlns:a16="http://schemas.microsoft.com/office/drawing/2014/main" id="{BC73B2D6-37AE-8A90-9A2B-8A30C308E1A5}"/>
              </a:ext>
            </a:extLst>
          </p:cNvPr>
          <p:cNvGraphicFramePr>
            <a:graphicFrameLocks noGrp="1"/>
          </p:cNvGraphicFramePr>
          <p:nvPr/>
        </p:nvGraphicFramePr>
        <p:xfrm>
          <a:off x="3003016" y="4055592"/>
          <a:ext cx="1132688" cy="372979"/>
        </p:xfrm>
        <a:graphic>
          <a:graphicData uri="http://schemas.openxmlformats.org/drawingml/2006/table">
            <a:tbl>
              <a:tblPr firstRow="1" bandRow="1">
                <a:tableStyleId>{2D5ABB26-0587-4C30-8999-92F81FD0307C}</a:tableStyleId>
              </a:tblPr>
              <a:tblGrid>
                <a:gridCol w="337164">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3" name="表格 62">
            <a:extLst>
              <a:ext uri="{FF2B5EF4-FFF2-40B4-BE49-F238E27FC236}">
                <a16:creationId xmlns:a16="http://schemas.microsoft.com/office/drawing/2014/main" id="{29142BFE-8D37-13F1-2F25-E5A46509DDB0}"/>
              </a:ext>
            </a:extLst>
          </p:cNvPr>
          <p:cNvGraphicFramePr>
            <a:graphicFrameLocks noGrp="1"/>
          </p:cNvGraphicFramePr>
          <p:nvPr/>
        </p:nvGraphicFramePr>
        <p:xfrm>
          <a:off x="2986139" y="5422182"/>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4" name="表格 63">
            <a:extLst>
              <a:ext uri="{FF2B5EF4-FFF2-40B4-BE49-F238E27FC236}">
                <a16:creationId xmlns:a16="http://schemas.microsoft.com/office/drawing/2014/main" id="{8BA7A7D2-94B2-C35B-1F09-0B6E26823F6F}"/>
              </a:ext>
            </a:extLst>
          </p:cNvPr>
          <p:cNvGraphicFramePr>
            <a:graphicFrameLocks noGrp="1"/>
          </p:cNvGraphicFramePr>
          <p:nvPr/>
        </p:nvGraphicFramePr>
        <p:xfrm>
          <a:off x="2983985" y="5740800"/>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5" name="表格 64">
            <a:extLst>
              <a:ext uri="{FF2B5EF4-FFF2-40B4-BE49-F238E27FC236}">
                <a16:creationId xmlns:a16="http://schemas.microsoft.com/office/drawing/2014/main" id="{3F995C1B-AE62-C2E6-5418-712D49C818B8}"/>
              </a:ext>
            </a:extLst>
          </p:cNvPr>
          <p:cNvGraphicFramePr>
            <a:graphicFrameLocks noGrp="1"/>
          </p:cNvGraphicFramePr>
          <p:nvPr/>
        </p:nvGraphicFramePr>
        <p:xfrm>
          <a:off x="2985992" y="6060740"/>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5</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66" name="表格 65">
                <a:extLst>
                  <a:ext uri="{FF2B5EF4-FFF2-40B4-BE49-F238E27FC236}">
                    <a16:creationId xmlns:a16="http://schemas.microsoft.com/office/drawing/2014/main" id="{C6424F38-B1CC-F86E-9FBF-9078AB25F771}"/>
                  </a:ext>
                </a:extLst>
              </p:cNvPr>
              <p:cNvGraphicFramePr>
                <a:graphicFrameLocks noGrp="1"/>
              </p:cNvGraphicFramePr>
              <p:nvPr/>
            </p:nvGraphicFramePr>
            <p:xfrm>
              <a:off x="5461095" y="32921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𝟑</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66" name="表格 65">
                <a:extLst>
                  <a:ext uri="{FF2B5EF4-FFF2-40B4-BE49-F238E27FC236}">
                    <a16:creationId xmlns:a16="http://schemas.microsoft.com/office/drawing/2014/main" id="{C6424F38-B1CC-F86E-9FBF-9078AB25F771}"/>
                  </a:ext>
                </a:extLst>
              </p:cNvPr>
              <p:cNvGraphicFramePr>
                <a:graphicFrameLocks noGrp="1"/>
              </p:cNvGraphicFramePr>
              <p:nvPr/>
            </p:nvGraphicFramePr>
            <p:xfrm>
              <a:off x="5461095" y="32921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9"/>
                          <a:stretch>
                            <a:fillRect l="-3333" r="-200000"/>
                          </a:stretch>
                        </a:blipFill>
                      </a:tcPr>
                    </a:tc>
                    <a:tc>
                      <a:txBody>
                        <a:bodyPr/>
                        <a:lstStyle/>
                        <a:p>
                          <a:endParaRPr lang="zh-CN"/>
                        </a:p>
                      </a:txBody>
                      <a:tcPr marL="92382" marR="92382" marT="46192" marB="46192">
                        <a:blipFill>
                          <a:blip r:embed="rId9"/>
                          <a:stretch>
                            <a:fillRect l="-103333" r="-100000"/>
                          </a:stretch>
                        </a:blipFill>
                      </a:tcPr>
                    </a:tc>
                    <a:tc>
                      <a:txBody>
                        <a:bodyPr/>
                        <a:lstStyle/>
                        <a:p>
                          <a:endParaRPr lang="zh-CN"/>
                        </a:p>
                      </a:txBody>
                      <a:tcPr marL="92382" marR="92382" marT="46192" marB="46192">
                        <a:blipFill>
                          <a:blip r:embed="rId9"/>
                          <a:stretch>
                            <a:fillRect l="-20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67" name="表格 66">
            <a:extLst>
              <a:ext uri="{FF2B5EF4-FFF2-40B4-BE49-F238E27FC236}">
                <a16:creationId xmlns:a16="http://schemas.microsoft.com/office/drawing/2014/main" id="{1A954D44-0554-BA1D-F50A-8487C22E6FE8}"/>
              </a:ext>
            </a:extLst>
          </p:cNvPr>
          <p:cNvGraphicFramePr>
            <a:graphicFrameLocks noGrp="1"/>
          </p:cNvGraphicFramePr>
          <p:nvPr/>
        </p:nvGraphicFramePr>
        <p:xfrm>
          <a:off x="5458117" y="4058246"/>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8" name="表格 67">
            <a:extLst>
              <a:ext uri="{FF2B5EF4-FFF2-40B4-BE49-F238E27FC236}">
                <a16:creationId xmlns:a16="http://schemas.microsoft.com/office/drawing/2014/main" id="{B8B7FF63-85B1-2000-51A3-658EDE3C9454}"/>
              </a:ext>
            </a:extLst>
          </p:cNvPr>
          <p:cNvGraphicFramePr>
            <a:graphicFrameLocks noGrp="1"/>
          </p:cNvGraphicFramePr>
          <p:nvPr/>
        </p:nvGraphicFramePr>
        <p:xfrm>
          <a:off x="5460266" y="541784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69" name="表格 68">
            <a:extLst>
              <a:ext uri="{FF2B5EF4-FFF2-40B4-BE49-F238E27FC236}">
                <a16:creationId xmlns:a16="http://schemas.microsoft.com/office/drawing/2014/main" id="{ACA92B8B-112A-48B2-8CA5-DC75824CD758}"/>
              </a:ext>
            </a:extLst>
          </p:cNvPr>
          <p:cNvGraphicFramePr>
            <a:graphicFrameLocks noGrp="1"/>
          </p:cNvGraphicFramePr>
          <p:nvPr/>
        </p:nvGraphicFramePr>
        <p:xfrm>
          <a:off x="5458113" y="5736463"/>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0" name="表格 69">
            <a:extLst>
              <a:ext uri="{FF2B5EF4-FFF2-40B4-BE49-F238E27FC236}">
                <a16:creationId xmlns:a16="http://schemas.microsoft.com/office/drawing/2014/main" id="{776EA294-E711-7677-EC90-7EA789C66FB7}"/>
              </a:ext>
            </a:extLst>
          </p:cNvPr>
          <p:cNvGraphicFramePr>
            <a:graphicFrameLocks noGrp="1"/>
          </p:cNvGraphicFramePr>
          <p:nvPr/>
        </p:nvGraphicFramePr>
        <p:xfrm>
          <a:off x="4222294" y="6060740"/>
          <a:ext cx="1136125" cy="396601"/>
        </p:xfrm>
        <a:graphic>
          <a:graphicData uri="http://schemas.openxmlformats.org/drawingml/2006/table">
            <a:tbl>
              <a:tblPr firstRow="1" bandRow="1">
                <a:tableStyleId>{2D5ABB26-0587-4C30-8999-92F81FD0307C}</a:tableStyleId>
              </a:tblPr>
              <a:tblGrid>
                <a:gridCol w="381101">
                  <a:extLst>
                    <a:ext uri="{9D8B030D-6E8A-4147-A177-3AD203B41FA5}">
                      <a16:colId xmlns:a16="http://schemas.microsoft.com/office/drawing/2014/main" val="79316473"/>
                    </a:ext>
                  </a:extLst>
                </a:gridCol>
                <a:gridCol w="374174">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96601">
                <a:tc>
                  <a:txBody>
                    <a:bodyPr/>
                    <a:lstStyle/>
                    <a:p>
                      <a:pPr algn="ctr"/>
                      <a:r>
                        <a:rPr lang="en-US" altLang="zh-CN" sz="1600" b="1" dirty="0">
                          <a:latin typeface="Times" pitchFamily="2" charset="0"/>
                        </a:rPr>
                        <a:t>7</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8</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9</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71" name="表格 70">
                <a:extLst>
                  <a:ext uri="{FF2B5EF4-FFF2-40B4-BE49-F238E27FC236}">
                    <a16:creationId xmlns:a16="http://schemas.microsoft.com/office/drawing/2014/main" id="{2189E66D-D2A8-D3DB-E4D9-C6D02447912C}"/>
                  </a:ext>
                </a:extLst>
              </p:cNvPr>
              <p:cNvGraphicFramePr>
                <a:graphicFrameLocks noGrp="1"/>
              </p:cNvGraphicFramePr>
              <p:nvPr/>
            </p:nvGraphicFramePr>
            <p:xfrm>
              <a:off x="4244696" y="3282639"/>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𝟒</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71" name="表格 70">
                <a:extLst>
                  <a:ext uri="{FF2B5EF4-FFF2-40B4-BE49-F238E27FC236}">
                    <a16:creationId xmlns:a16="http://schemas.microsoft.com/office/drawing/2014/main" id="{2189E66D-D2A8-D3DB-E4D9-C6D02447912C}"/>
                  </a:ext>
                </a:extLst>
              </p:cNvPr>
              <p:cNvGraphicFramePr>
                <a:graphicFrameLocks noGrp="1"/>
              </p:cNvGraphicFramePr>
              <p:nvPr/>
            </p:nvGraphicFramePr>
            <p:xfrm>
              <a:off x="4244696" y="3282639"/>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10"/>
                          <a:stretch>
                            <a:fillRect r="-200000"/>
                          </a:stretch>
                        </a:blipFill>
                      </a:tcPr>
                    </a:tc>
                    <a:tc>
                      <a:txBody>
                        <a:bodyPr/>
                        <a:lstStyle/>
                        <a:p>
                          <a:endParaRPr lang="zh-CN"/>
                        </a:p>
                      </a:txBody>
                      <a:tcPr marL="92382" marR="92382" marT="46192" marB="46192">
                        <a:blipFill>
                          <a:blip r:embed="rId10"/>
                          <a:stretch>
                            <a:fillRect l="-100000" r="-100000"/>
                          </a:stretch>
                        </a:blipFill>
                      </a:tcPr>
                    </a:tc>
                    <a:tc>
                      <a:txBody>
                        <a:bodyPr/>
                        <a:lstStyle/>
                        <a:p>
                          <a:endParaRPr lang="zh-CN"/>
                        </a:p>
                      </a:txBody>
                      <a:tcPr marL="92382" marR="92382" marT="46192" marB="46192">
                        <a:blipFill>
                          <a:blip r:embed="rId10"/>
                          <a:stretch>
                            <a:fillRect l="-200000"/>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72" name="表格 71">
            <a:extLst>
              <a:ext uri="{FF2B5EF4-FFF2-40B4-BE49-F238E27FC236}">
                <a16:creationId xmlns:a16="http://schemas.microsoft.com/office/drawing/2014/main" id="{C464F78D-7365-5C7E-DB29-7D94C2D3BD34}"/>
              </a:ext>
            </a:extLst>
          </p:cNvPr>
          <p:cNvGraphicFramePr>
            <a:graphicFrameLocks noGrp="1"/>
          </p:cNvGraphicFramePr>
          <p:nvPr/>
        </p:nvGraphicFramePr>
        <p:xfrm>
          <a:off x="4243332" y="4052138"/>
          <a:ext cx="1138294" cy="359130"/>
        </p:xfrm>
        <a:graphic>
          <a:graphicData uri="http://schemas.openxmlformats.org/drawingml/2006/table">
            <a:tbl>
              <a:tblPr firstRow="1" bandRow="1">
                <a:tableStyleId>{2D5ABB26-0587-4C30-8999-92F81FD0307C}</a:tableStyleId>
              </a:tblPr>
              <a:tblGrid>
                <a:gridCol w="338290">
                  <a:extLst>
                    <a:ext uri="{9D8B030D-6E8A-4147-A177-3AD203B41FA5}">
                      <a16:colId xmlns:a16="http://schemas.microsoft.com/office/drawing/2014/main" val="79316473"/>
                    </a:ext>
                  </a:extLst>
                </a:gridCol>
                <a:gridCol w="386381">
                  <a:extLst>
                    <a:ext uri="{9D8B030D-6E8A-4147-A177-3AD203B41FA5}">
                      <a16:colId xmlns:a16="http://schemas.microsoft.com/office/drawing/2014/main" val="865643222"/>
                    </a:ext>
                  </a:extLst>
                </a:gridCol>
                <a:gridCol w="413623">
                  <a:extLst>
                    <a:ext uri="{9D8B030D-6E8A-4147-A177-3AD203B41FA5}">
                      <a16:colId xmlns:a16="http://schemas.microsoft.com/office/drawing/2014/main" val="3081916635"/>
                    </a:ext>
                  </a:extLst>
                </a:gridCol>
              </a:tblGrid>
              <a:tr h="359130">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3" name="表格 72">
            <a:extLst>
              <a:ext uri="{FF2B5EF4-FFF2-40B4-BE49-F238E27FC236}">
                <a16:creationId xmlns:a16="http://schemas.microsoft.com/office/drawing/2014/main" id="{14E83A3E-AD56-F555-296F-FCB3A831BF10}"/>
              </a:ext>
            </a:extLst>
          </p:cNvPr>
          <p:cNvGraphicFramePr>
            <a:graphicFrameLocks noGrp="1"/>
          </p:cNvGraphicFramePr>
          <p:nvPr/>
        </p:nvGraphicFramePr>
        <p:xfrm>
          <a:off x="4221009" y="540831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74" name="表格 73">
            <a:extLst>
              <a:ext uri="{FF2B5EF4-FFF2-40B4-BE49-F238E27FC236}">
                <a16:creationId xmlns:a16="http://schemas.microsoft.com/office/drawing/2014/main" id="{798A5D41-9F60-5D87-26F9-092D77380A1A}"/>
              </a:ext>
            </a:extLst>
          </p:cNvPr>
          <p:cNvGraphicFramePr>
            <a:graphicFrameLocks noGrp="1"/>
          </p:cNvGraphicFramePr>
          <p:nvPr/>
        </p:nvGraphicFramePr>
        <p:xfrm>
          <a:off x="4218855" y="5726936"/>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75" name="文本框 74">
            <a:extLst>
              <a:ext uri="{FF2B5EF4-FFF2-40B4-BE49-F238E27FC236}">
                <a16:creationId xmlns:a16="http://schemas.microsoft.com/office/drawing/2014/main" id="{FBF0260F-435B-974A-1A2C-631D1306102B}"/>
              </a:ext>
            </a:extLst>
          </p:cNvPr>
          <p:cNvSpPr txBox="1"/>
          <p:nvPr/>
        </p:nvSpPr>
        <p:spPr>
          <a:xfrm>
            <a:off x="6678999" y="6060446"/>
            <a:ext cx="451187" cy="338554"/>
          </a:xfrm>
          <a:prstGeom prst="rect">
            <a:avLst/>
          </a:prstGeom>
          <a:noFill/>
        </p:spPr>
        <p:txBody>
          <a:bodyPr wrap="square" rtlCol="0">
            <a:spAutoFit/>
          </a:bodyPr>
          <a:lstStyle/>
          <a:p>
            <a:pPr algn="ctr"/>
            <a:r>
              <a:rPr lang="en-US" altLang="zh-CN" sz="1600" b="1" dirty="0">
                <a:latin typeface="Book Antiqua" panose="02040602050305030304" pitchFamily="18" charset="0"/>
              </a:rPr>
              <a:t>13</a:t>
            </a:r>
            <a:endParaRPr lang="zh-CN" altLang="en-US" sz="1600" b="1" dirty="0">
              <a:latin typeface="Book Antiqua" panose="02040602050305030304" pitchFamily="18" charset="0"/>
            </a:endParaRPr>
          </a:p>
        </p:txBody>
      </p:sp>
      <p:sp>
        <p:nvSpPr>
          <p:cNvPr id="76" name="文本框 75">
            <a:extLst>
              <a:ext uri="{FF2B5EF4-FFF2-40B4-BE49-F238E27FC236}">
                <a16:creationId xmlns:a16="http://schemas.microsoft.com/office/drawing/2014/main" id="{CE5ABDC9-4C3F-7CDD-4BD6-8C3051ED07DF}"/>
              </a:ext>
            </a:extLst>
          </p:cNvPr>
          <p:cNvSpPr txBox="1"/>
          <p:nvPr/>
        </p:nvSpPr>
        <p:spPr>
          <a:xfrm>
            <a:off x="7066512" y="606044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14</a:t>
            </a:r>
            <a:endParaRPr lang="zh-CN" altLang="en-US" sz="1600" b="1" dirty="0">
              <a:latin typeface="Book Antiqua" panose="02040602050305030304" pitchFamily="18" charset="0"/>
            </a:endParaRPr>
          </a:p>
        </p:txBody>
      </p:sp>
      <p:sp>
        <p:nvSpPr>
          <p:cNvPr id="77" name="文本框 76">
            <a:extLst>
              <a:ext uri="{FF2B5EF4-FFF2-40B4-BE49-F238E27FC236}">
                <a16:creationId xmlns:a16="http://schemas.microsoft.com/office/drawing/2014/main" id="{25422D1F-14F6-B96D-FDB2-5213784D9FDD}"/>
              </a:ext>
            </a:extLst>
          </p:cNvPr>
          <p:cNvSpPr txBox="1"/>
          <p:nvPr/>
        </p:nvSpPr>
        <p:spPr>
          <a:xfrm>
            <a:off x="7438635" y="6058426"/>
            <a:ext cx="450000" cy="338554"/>
          </a:xfrm>
          <a:prstGeom prst="rect">
            <a:avLst/>
          </a:prstGeom>
          <a:noFill/>
        </p:spPr>
        <p:txBody>
          <a:bodyPr wrap="square" rtlCol="0">
            <a:spAutoFit/>
          </a:bodyPr>
          <a:lstStyle/>
          <a:p>
            <a:pPr algn="ctr"/>
            <a:r>
              <a:rPr lang="en-US" altLang="zh-CN" sz="1600" b="1" dirty="0">
                <a:latin typeface="Book Antiqua" panose="02040602050305030304" pitchFamily="18" charset="0"/>
              </a:rPr>
              <a:t>15</a:t>
            </a:r>
            <a:endParaRPr lang="zh-CN" altLang="en-US" sz="1600" b="1" dirty="0">
              <a:latin typeface="Book Antiqua" panose="02040602050305030304" pitchFamily="18" charset="0"/>
            </a:endParaRPr>
          </a:p>
        </p:txBody>
      </p:sp>
      <mc:AlternateContent xmlns:mc="http://schemas.openxmlformats.org/markup-compatibility/2006" xmlns:a14="http://schemas.microsoft.com/office/drawing/2010/main">
        <mc:Choice Requires="a14">
          <p:graphicFrame>
            <p:nvGraphicFramePr>
              <p:cNvPr id="78" name="表格 77">
                <a:extLst>
                  <a:ext uri="{FF2B5EF4-FFF2-40B4-BE49-F238E27FC236}">
                    <a16:creationId xmlns:a16="http://schemas.microsoft.com/office/drawing/2014/main" id="{D40AEFB3-DCD9-3C3A-39BE-44AA8965AB78}"/>
                  </a:ext>
                </a:extLst>
              </p:cNvPr>
              <p:cNvGraphicFramePr>
                <a:graphicFrameLocks noGrp="1"/>
              </p:cNvGraphicFramePr>
              <p:nvPr/>
            </p:nvGraphicFramePr>
            <p:xfrm>
              <a:off x="1717223" y="32974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78" name="表格 77">
                <a:extLst>
                  <a:ext uri="{FF2B5EF4-FFF2-40B4-BE49-F238E27FC236}">
                    <a16:creationId xmlns:a16="http://schemas.microsoft.com/office/drawing/2014/main" id="{D40AEFB3-DCD9-3C3A-39BE-44AA8965AB78}"/>
                  </a:ext>
                </a:extLst>
              </p:cNvPr>
              <p:cNvGraphicFramePr>
                <a:graphicFrameLocks noGrp="1"/>
              </p:cNvGraphicFramePr>
              <p:nvPr/>
            </p:nvGraphicFramePr>
            <p:xfrm>
              <a:off x="1717223" y="3297466"/>
              <a:ext cx="1135302" cy="372979"/>
            </p:xfrm>
            <a:graphic>
              <a:graphicData uri="http://schemas.openxmlformats.org/drawingml/2006/table">
                <a:tbl>
                  <a:tblPr firstRow="1" bandRow="1">
                    <a:tableStyleId>{2D5ABB26-0587-4C30-8999-92F81FD0307C}</a:tableStyleId>
                  </a:tblPr>
                  <a:tblGrid>
                    <a:gridCol w="380826">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72979">
                    <a:tc>
                      <a:txBody>
                        <a:bodyPr/>
                        <a:lstStyle/>
                        <a:p>
                          <a:endParaRPr lang="zh-CN"/>
                        </a:p>
                      </a:txBody>
                      <a:tcPr marL="92382" marR="92382" marT="46192" marB="46192">
                        <a:blipFill>
                          <a:blip r:embed="rId11"/>
                          <a:stretch>
                            <a:fillRect l="-3333" r="-200000"/>
                          </a:stretch>
                        </a:blipFill>
                      </a:tcPr>
                    </a:tc>
                    <a:tc>
                      <a:txBody>
                        <a:bodyPr/>
                        <a:lstStyle/>
                        <a:p>
                          <a:endParaRPr lang="zh-CN"/>
                        </a:p>
                      </a:txBody>
                      <a:tcPr marL="92382" marR="92382" marT="46192" marB="46192">
                        <a:blipFill>
                          <a:blip r:embed="rId11"/>
                          <a:stretch>
                            <a:fillRect l="-103333" r="-100000"/>
                          </a:stretch>
                        </a:blipFill>
                      </a:tcPr>
                    </a:tc>
                    <a:tc>
                      <a:txBody>
                        <a:bodyPr/>
                        <a:lstStyle/>
                        <a:p>
                          <a:endParaRPr lang="zh-CN"/>
                        </a:p>
                      </a:txBody>
                      <a:tcPr marL="92382" marR="92382" marT="46192" marB="46192">
                        <a:blipFill>
                          <a:blip r:embed="rId11"/>
                          <a:stretch>
                            <a:fillRect l="-203333"/>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79" name="表格 78">
            <a:extLst>
              <a:ext uri="{FF2B5EF4-FFF2-40B4-BE49-F238E27FC236}">
                <a16:creationId xmlns:a16="http://schemas.microsoft.com/office/drawing/2014/main" id="{87B9779D-9914-350D-A507-C73F1038C23C}"/>
              </a:ext>
            </a:extLst>
          </p:cNvPr>
          <p:cNvGraphicFramePr>
            <a:graphicFrameLocks noGrp="1"/>
          </p:cNvGraphicFramePr>
          <p:nvPr/>
        </p:nvGraphicFramePr>
        <p:xfrm>
          <a:off x="1692776" y="542314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0" name="表格 79">
            <a:extLst>
              <a:ext uri="{FF2B5EF4-FFF2-40B4-BE49-F238E27FC236}">
                <a16:creationId xmlns:a16="http://schemas.microsoft.com/office/drawing/2014/main" id="{0B5EEA70-E147-2DF5-F0B1-E24E46B5C4E3}"/>
              </a:ext>
            </a:extLst>
          </p:cNvPr>
          <p:cNvGraphicFramePr>
            <a:graphicFrameLocks noGrp="1"/>
          </p:cNvGraphicFramePr>
          <p:nvPr/>
        </p:nvGraphicFramePr>
        <p:xfrm>
          <a:off x="1690622" y="5741763"/>
          <a:ext cx="1138293" cy="372979"/>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6">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3</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1" name="表格 80">
            <a:extLst>
              <a:ext uri="{FF2B5EF4-FFF2-40B4-BE49-F238E27FC236}">
                <a16:creationId xmlns:a16="http://schemas.microsoft.com/office/drawing/2014/main" id="{9057B5D0-2257-6148-2090-3A2F786F4403}"/>
              </a:ext>
            </a:extLst>
          </p:cNvPr>
          <p:cNvGraphicFramePr>
            <a:graphicFrameLocks noGrp="1"/>
          </p:cNvGraphicFramePr>
          <p:nvPr/>
        </p:nvGraphicFramePr>
        <p:xfrm>
          <a:off x="1690626" y="4361705"/>
          <a:ext cx="1138293" cy="336224"/>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34410">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1BE25526-E806-63DB-B32F-018B31D22766}"/>
                  </a:ext>
                </a:extLst>
              </p:cNvPr>
              <p:cNvSpPr txBox="1"/>
              <p:nvPr/>
            </p:nvSpPr>
            <p:spPr>
              <a:xfrm>
                <a:off x="626344" y="4341143"/>
                <a:ext cx="1065369"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m:oMathPara>
                </a14:m>
                <a:endParaRPr kumimoji="1" lang="zh-CN" altLang="en-US" b="1" dirty="0">
                  <a:latin typeface="Book Antiqua" panose="02040602050305030304" pitchFamily="18" charset="0"/>
                  <a:cs typeface="Times New Roman" panose="02020603050405020304" pitchFamily="18" charset="0"/>
                </a:endParaRPr>
              </a:p>
            </p:txBody>
          </p:sp>
        </mc:Choice>
        <mc:Fallback xmlns="">
          <p:sp>
            <p:nvSpPr>
              <p:cNvPr id="82" name="文本框 81">
                <a:extLst>
                  <a:ext uri="{FF2B5EF4-FFF2-40B4-BE49-F238E27FC236}">
                    <a16:creationId xmlns:a16="http://schemas.microsoft.com/office/drawing/2014/main" id="{1BE25526-E806-63DB-B32F-018B31D22766}"/>
                  </a:ext>
                </a:extLst>
              </p:cNvPr>
              <p:cNvSpPr txBox="1">
                <a:spLocks noRot="1" noChangeAspect="1" noMove="1" noResize="1" noEditPoints="1" noAdjustHandles="1" noChangeArrowheads="1" noChangeShapeType="1" noTextEdit="1"/>
              </p:cNvSpPr>
              <p:nvPr/>
            </p:nvSpPr>
            <p:spPr>
              <a:xfrm>
                <a:off x="626344" y="4341143"/>
                <a:ext cx="1065369" cy="369332"/>
              </a:xfrm>
              <a:prstGeom prst="rect">
                <a:avLst/>
              </a:prstGeom>
              <a:blipFill>
                <a:blip r:embed="rId12"/>
                <a:stretch>
                  <a:fillRect/>
                </a:stretch>
              </a:blipFill>
            </p:spPr>
            <p:txBody>
              <a:bodyPr/>
              <a:lstStyle/>
              <a:p>
                <a:r>
                  <a:rPr lang="zh-CN" altLang="en-US">
                    <a:noFill/>
                  </a:rPr>
                  <a:t> </a:t>
                </a:r>
              </a:p>
            </p:txBody>
          </p:sp>
        </mc:Fallback>
      </mc:AlternateContent>
      <p:graphicFrame>
        <p:nvGraphicFramePr>
          <p:cNvPr id="83" name="表格 82">
            <a:extLst>
              <a:ext uri="{FF2B5EF4-FFF2-40B4-BE49-F238E27FC236}">
                <a16:creationId xmlns:a16="http://schemas.microsoft.com/office/drawing/2014/main" id="{3928D8C5-FF5F-FDA5-C231-85C5067AC3F9}"/>
              </a:ext>
            </a:extLst>
          </p:cNvPr>
          <p:cNvGraphicFramePr>
            <a:graphicFrameLocks noGrp="1"/>
          </p:cNvGraphicFramePr>
          <p:nvPr/>
        </p:nvGraphicFramePr>
        <p:xfrm>
          <a:off x="6653027" y="4352679"/>
          <a:ext cx="1197792" cy="336224"/>
        </p:xfrm>
        <a:graphic>
          <a:graphicData uri="http://schemas.openxmlformats.org/drawingml/2006/table">
            <a:tbl>
              <a:tblPr firstRow="1" bandRow="1">
                <a:tableStyleId>{2D5ABB26-0587-4C30-8999-92F81FD0307C}</a:tableStyleId>
              </a:tblPr>
              <a:tblGrid>
                <a:gridCol w="488365">
                  <a:extLst>
                    <a:ext uri="{9D8B030D-6E8A-4147-A177-3AD203B41FA5}">
                      <a16:colId xmlns:a16="http://schemas.microsoft.com/office/drawing/2014/main" val="79316473"/>
                    </a:ext>
                  </a:extLst>
                </a:gridCol>
                <a:gridCol w="362834">
                  <a:extLst>
                    <a:ext uri="{9D8B030D-6E8A-4147-A177-3AD203B41FA5}">
                      <a16:colId xmlns:a16="http://schemas.microsoft.com/office/drawing/2014/main" val="865643222"/>
                    </a:ext>
                  </a:extLst>
                </a:gridCol>
                <a:gridCol w="346593">
                  <a:extLst>
                    <a:ext uri="{9D8B030D-6E8A-4147-A177-3AD203B41FA5}">
                      <a16:colId xmlns:a16="http://schemas.microsoft.com/office/drawing/2014/main" val="3081916635"/>
                    </a:ext>
                  </a:extLst>
                </a:gridCol>
              </a:tblGrid>
              <a:tr h="320630">
                <a:tc>
                  <a:txBody>
                    <a:bodyPr/>
                    <a:lstStyle/>
                    <a:p>
                      <a:pPr algn="ctr"/>
                      <a:r>
                        <a:rPr lang="en-US" altLang="zh-CN" sz="1600" b="1" dirty="0">
                          <a:latin typeface="Times" pitchFamily="2" charset="0"/>
                        </a:rPr>
                        <a:t>32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4" name="表格 83">
            <a:extLst>
              <a:ext uri="{FF2B5EF4-FFF2-40B4-BE49-F238E27FC236}">
                <a16:creationId xmlns:a16="http://schemas.microsoft.com/office/drawing/2014/main" id="{F3924D9B-56D8-EFED-493A-A08CD04363AA}"/>
              </a:ext>
            </a:extLst>
          </p:cNvPr>
          <p:cNvGraphicFramePr>
            <a:graphicFrameLocks noGrp="1"/>
          </p:cNvGraphicFramePr>
          <p:nvPr/>
        </p:nvGraphicFramePr>
        <p:xfrm>
          <a:off x="2983988" y="4360743"/>
          <a:ext cx="1138293" cy="336224"/>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29759">
                <a:tc>
                  <a:txBody>
                    <a:bodyPr/>
                    <a:lstStyle/>
                    <a:p>
                      <a:pPr algn="ctr"/>
                      <a:r>
                        <a:rPr lang="en-US" altLang="zh-CN" sz="1600" b="1" dirty="0">
                          <a:latin typeface="Times" pitchFamily="2" charset="0"/>
                        </a:rPr>
                        <a:t>8</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5" name="表格 84">
            <a:extLst>
              <a:ext uri="{FF2B5EF4-FFF2-40B4-BE49-F238E27FC236}">
                <a16:creationId xmlns:a16="http://schemas.microsoft.com/office/drawing/2014/main" id="{AE7B92D5-E0BD-A15C-55AF-628033F2D8E2}"/>
              </a:ext>
            </a:extLst>
          </p:cNvPr>
          <p:cNvGraphicFramePr>
            <a:graphicFrameLocks noGrp="1"/>
          </p:cNvGraphicFramePr>
          <p:nvPr/>
        </p:nvGraphicFramePr>
        <p:xfrm>
          <a:off x="5460474" y="4356405"/>
          <a:ext cx="1135337" cy="336224"/>
        </p:xfrm>
        <a:graphic>
          <a:graphicData uri="http://schemas.openxmlformats.org/drawingml/2006/table">
            <a:tbl>
              <a:tblPr firstRow="1" bandRow="1">
                <a:tableStyleId>{2D5ABB26-0587-4C30-8999-92F81FD0307C}</a:tableStyleId>
              </a:tblPr>
              <a:tblGrid>
                <a:gridCol w="341879">
                  <a:extLst>
                    <a:ext uri="{9D8B030D-6E8A-4147-A177-3AD203B41FA5}">
                      <a16:colId xmlns:a16="http://schemas.microsoft.com/office/drawing/2014/main" val="79316473"/>
                    </a:ext>
                  </a:extLst>
                </a:gridCol>
                <a:gridCol w="451579">
                  <a:extLst>
                    <a:ext uri="{9D8B030D-6E8A-4147-A177-3AD203B41FA5}">
                      <a16:colId xmlns:a16="http://schemas.microsoft.com/office/drawing/2014/main" val="865643222"/>
                    </a:ext>
                  </a:extLst>
                </a:gridCol>
                <a:gridCol w="341879">
                  <a:extLst>
                    <a:ext uri="{9D8B030D-6E8A-4147-A177-3AD203B41FA5}">
                      <a16:colId xmlns:a16="http://schemas.microsoft.com/office/drawing/2014/main" val="3081916635"/>
                    </a:ext>
                  </a:extLst>
                </a:gridCol>
              </a:tblGrid>
              <a:tr h="328364">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6" name="表格 85">
            <a:extLst>
              <a:ext uri="{FF2B5EF4-FFF2-40B4-BE49-F238E27FC236}">
                <a16:creationId xmlns:a16="http://schemas.microsoft.com/office/drawing/2014/main" id="{9CC85365-7CB7-F0E7-086D-AAFA46100610}"/>
              </a:ext>
            </a:extLst>
          </p:cNvPr>
          <p:cNvGraphicFramePr>
            <a:graphicFrameLocks noGrp="1"/>
          </p:cNvGraphicFramePr>
          <p:nvPr/>
        </p:nvGraphicFramePr>
        <p:xfrm>
          <a:off x="4243332" y="4368262"/>
          <a:ext cx="1138294" cy="342053"/>
        </p:xfrm>
        <a:graphic>
          <a:graphicData uri="http://schemas.openxmlformats.org/drawingml/2006/table">
            <a:tbl>
              <a:tblPr firstRow="1" bandRow="1">
                <a:tableStyleId>{2D5ABB26-0587-4C30-8999-92F81FD0307C}</a:tableStyleId>
              </a:tblPr>
              <a:tblGrid>
                <a:gridCol w="338290">
                  <a:extLst>
                    <a:ext uri="{9D8B030D-6E8A-4147-A177-3AD203B41FA5}">
                      <a16:colId xmlns:a16="http://schemas.microsoft.com/office/drawing/2014/main" val="79316473"/>
                    </a:ext>
                  </a:extLst>
                </a:gridCol>
                <a:gridCol w="386381">
                  <a:extLst>
                    <a:ext uri="{9D8B030D-6E8A-4147-A177-3AD203B41FA5}">
                      <a16:colId xmlns:a16="http://schemas.microsoft.com/office/drawing/2014/main" val="865643222"/>
                    </a:ext>
                  </a:extLst>
                </a:gridCol>
                <a:gridCol w="413623">
                  <a:extLst>
                    <a:ext uri="{9D8B030D-6E8A-4147-A177-3AD203B41FA5}">
                      <a16:colId xmlns:a16="http://schemas.microsoft.com/office/drawing/2014/main" val="3081916635"/>
                    </a:ext>
                  </a:extLst>
                </a:gridCol>
              </a:tblGrid>
              <a:tr h="342053">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2</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4D7B7EE1-381B-C124-75DE-99002228AD66}"/>
                  </a:ext>
                </a:extLst>
              </p:cNvPr>
              <p:cNvSpPr txBox="1"/>
              <p:nvPr/>
            </p:nvSpPr>
            <p:spPr>
              <a:xfrm>
                <a:off x="626343" y="4714398"/>
                <a:ext cx="1148739" cy="394210"/>
              </a:xfrm>
              <a:prstGeom prst="rect">
                <a:avLst/>
              </a:prstGeom>
              <a:noFill/>
            </p:spPr>
            <p:txBody>
              <a:bodyPr wrap="square" rtlCol="0">
                <a:spAutoFit/>
              </a:bodyPr>
              <a:lstStyle/>
              <a:p>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a14:m>
                <a:r>
                  <a:rPr kumimoji="1" lang="en-US" altLang="zh-CN" b="1" dirty="0">
                    <a:latin typeface="Book Antiqua" panose="02040602050305030304" pitchFamily="18" charset="0"/>
                  </a:rPr>
                  <a:t>(max)</a:t>
                </a:r>
                <a:endParaRPr kumimoji="1" lang="zh-CN" altLang="en-US" b="1" dirty="0">
                  <a:latin typeface="Book Antiqua" panose="02040602050305030304" pitchFamily="18" charset="0"/>
                </a:endParaRPr>
              </a:p>
            </p:txBody>
          </p:sp>
        </mc:Choice>
        <mc:Fallback xmlns="">
          <p:sp>
            <p:nvSpPr>
              <p:cNvPr id="87" name="文本框 86">
                <a:extLst>
                  <a:ext uri="{FF2B5EF4-FFF2-40B4-BE49-F238E27FC236}">
                    <a16:creationId xmlns:a16="http://schemas.microsoft.com/office/drawing/2014/main" id="{4D7B7EE1-381B-C124-75DE-99002228AD66}"/>
                  </a:ext>
                </a:extLst>
              </p:cNvPr>
              <p:cNvSpPr txBox="1">
                <a:spLocks noRot="1" noChangeAspect="1" noMove="1" noResize="1" noEditPoints="1" noAdjustHandles="1" noChangeArrowheads="1" noChangeShapeType="1" noTextEdit="1"/>
              </p:cNvSpPr>
              <p:nvPr/>
            </p:nvSpPr>
            <p:spPr>
              <a:xfrm>
                <a:off x="626343" y="4714398"/>
                <a:ext cx="1148739" cy="394210"/>
              </a:xfrm>
              <a:prstGeom prst="rect">
                <a:avLst/>
              </a:prstGeom>
              <a:blipFill>
                <a:blip r:embed="rId13"/>
                <a:stretch>
                  <a:fillRect t="-6250" b="-18750"/>
                </a:stretch>
              </a:blipFill>
            </p:spPr>
            <p:txBody>
              <a:bodyPr/>
              <a:lstStyle/>
              <a:p>
                <a:r>
                  <a:rPr lang="zh-CN" altLang="en-US">
                    <a:noFill/>
                  </a:rPr>
                  <a:t> </a:t>
                </a:r>
              </a:p>
            </p:txBody>
          </p:sp>
        </mc:Fallback>
      </mc:AlternateContent>
      <p:graphicFrame>
        <p:nvGraphicFramePr>
          <p:cNvPr id="88" name="表格 87">
            <a:extLst>
              <a:ext uri="{FF2B5EF4-FFF2-40B4-BE49-F238E27FC236}">
                <a16:creationId xmlns:a16="http://schemas.microsoft.com/office/drawing/2014/main" id="{A0F25C49-51D1-4477-BC47-3C6619FD6981}"/>
              </a:ext>
            </a:extLst>
          </p:cNvPr>
          <p:cNvGraphicFramePr>
            <a:graphicFrameLocks noGrp="1"/>
          </p:cNvGraphicFramePr>
          <p:nvPr/>
        </p:nvGraphicFramePr>
        <p:xfrm>
          <a:off x="6724016" y="4706861"/>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89" name="表格 88">
            <a:extLst>
              <a:ext uri="{FF2B5EF4-FFF2-40B4-BE49-F238E27FC236}">
                <a16:creationId xmlns:a16="http://schemas.microsoft.com/office/drawing/2014/main" id="{D6899F02-56AF-56E4-0E48-9CA4EE058F18}"/>
              </a:ext>
            </a:extLst>
          </p:cNvPr>
          <p:cNvGraphicFramePr>
            <a:graphicFrameLocks noGrp="1"/>
          </p:cNvGraphicFramePr>
          <p:nvPr/>
        </p:nvGraphicFramePr>
        <p:xfrm>
          <a:off x="2990017" y="4713132"/>
          <a:ext cx="1132248" cy="372979"/>
        </p:xfrm>
        <a:graphic>
          <a:graphicData uri="http://schemas.openxmlformats.org/drawingml/2006/table">
            <a:tbl>
              <a:tblPr firstRow="1" bandRow="1">
                <a:tableStyleId>{2D5ABB26-0587-4C30-8999-92F81FD0307C}</a:tableStyleId>
              </a:tblPr>
              <a:tblGrid>
                <a:gridCol w="420089">
                  <a:extLst>
                    <a:ext uri="{9D8B030D-6E8A-4147-A177-3AD203B41FA5}">
                      <a16:colId xmlns:a16="http://schemas.microsoft.com/office/drawing/2014/main" val="79316473"/>
                    </a:ext>
                  </a:extLst>
                </a:gridCol>
                <a:gridCol w="332609">
                  <a:extLst>
                    <a:ext uri="{9D8B030D-6E8A-4147-A177-3AD203B41FA5}">
                      <a16:colId xmlns:a16="http://schemas.microsoft.com/office/drawing/2014/main" val="865643222"/>
                    </a:ext>
                  </a:extLst>
                </a:gridCol>
                <a:gridCol w="3795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16</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0" name="表格 89">
            <a:extLst>
              <a:ext uri="{FF2B5EF4-FFF2-40B4-BE49-F238E27FC236}">
                <a16:creationId xmlns:a16="http://schemas.microsoft.com/office/drawing/2014/main" id="{7BDB13CD-1B27-06F8-2959-887BC0ED7F6A}"/>
              </a:ext>
            </a:extLst>
          </p:cNvPr>
          <p:cNvGraphicFramePr>
            <a:graphicFrameLocks noGrp="1"/>
          </p:cNvGraphicFramePr>
          <p:nvPr/>
        </p:nvGraphicFramePr>
        <p:xfrm>
          <a:off x="5460266" y="470879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1" name="表格 90">
            <a:extLst>
              <a:ext uri="{FF2B5EF4-FFF2-40B4-BE49-F238E27FC236}">
                <a16:creationId xmlns:a16="http://schemas.microsoft.com/office/drawing/2014/main" id="{37904EA4-3A3F-A041-E6BC-C341FB0CE983}"/>
              </a:ext>
            </a:extLst>
          </p:cNvPr>
          <p:cNvGraphicFramePr>
            <a:graphicFrameLocks noGrp="1"/>
          </p:cNvGraphicFramePr>
          <p:nvPr/>
        </p:nvGraphicFramePr>
        <p:xfrm>
          <a:off x="4221009" y="469926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2" name="表格 91">
            <a:extLst>
              <a:ext uri="{FF2B5EF4-FFF2-40B4-BE49-F238E27FC236}">
                <a16:creationId xmlns:a16="http://schemas.microsoft.com/office/drawing/2014/main" id="{02ABBF70-0ED0-BC4B-D227-B67B0348E69D}"/>
              </a:ext>
            </a:extLst>
          </p:cNvPr>
          <p:cNvGraphicFramePr>
            <a:graphicFrameLocks noGrp="1"/>
          </p:cNvGraphicFramePr>
          <p:nvPr/>
        </p:nvGraphicFramePr>
        <p:xfrm>
          <a:off x="1618711" y="4713505"/>
          <a:ext cx="1174227" cy="372979"/>
        </p:xfrm>
        <a:graphic>
          <a:graphicData uri="http://schemas.openxmlformats.org/drawingml/2006/table">
            <a:tbl>
              <a:tblPr firstRow="1" bandRow="1">
                <a:tableStyleId>{2D5ABB26-0587-4C30-8999-92F81FD0307C}</a:tableStyleId>
              </a:tblPr>
              <a:tblGrid>
                <a:gridCol w="434150">
                  <a:extLst>
                    <a:ext uri="{9D8B030D-6E8A-4147-A177-3AD203B41FA5}">
                      <a16:colId xmlns:a16="http://schemas.microsoft.com/office/drawing/2014/main" val="79316473"/>
                    </a:ext>
                  </a:extLst>
                </a:gridCol>
                <a:gridCol w="448906">
                  <a:extLst>
                    <a:ext uri="{9D8B030D-6E8A-4147-A177-3AD203B41FA5}">
                      <a16:colId xmlns:a16="http://schemas.microsoft.com/office/drawing/2014/main" val="865643222"/>
                    </a:ext>
                  </a:extLst>
                </a:gridCol>
                <a:gridCol w="291171">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64</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16</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40B13C3-11B8-E4E4-A391-199CB5077893}"/>
                  </a:ext>
                </a:extLst>
              </p:cNvPr>
              <p:cNvSpPr txBox="1"/>
              <p:nvPr/>
            </p:nvSpPr>
            <p:spPr>
              <a:xfrm>
                <a:off x="618453" y="5126281"/>
                <a:ext cx="1156626" cy="394210"/>
              </a:xfrm>
              <a:prstGeom prst="rect">
                <a:avLst/>
              </a:prstGeom>
              <a:noFill/>
            </p:spPr>
            <p:txBody>
              <a:bodyPr wrap="square" rtlCol="0">
                <a:spAutoFit/>
              </a:bodyPr>
              <a:lstStyle/>
              <a:p>
                <a14:m>
                  <m:oMath xmlns:m="http://schemas.openxmlformats.org/officeDocument/2006/math">
                    <m:sSub>
                      <m:sSubPr>
                        <m:ctrlPr>
                          <a:rPr kumimoji="1" lang="en-US" altLang="zh-CN" b="1" i="1" smtClean="0">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smtClean="0">
                            <a:latin typeface="Cambria Math" panose="02040503050406030204" pitchFamily="18" charset="0"/>
                          </a:rPr>
                          <m:t>𝒑</m:t>
                        </m:r>
                      </m:sub>
                    </m:sSub>
                  </m:oMath>
                </a14:m>
                <a:r>
                  <a:rPr kumimoji="1" lang="en-US" altLang="zh-CN" b="1" dirty="0">
                    <a:latin typeface="Book Antiqua" panose="02040602050305030304" pitchFamily="18" charset="0"/>
                  </a:rPr>
                  <a:t>(min)</a:t>
                </a:r>
                <a:endParaRPr kumimoji="1" lang="zh-CN" altLang="en-US" b="1" dirty="0">
                  <a:latin typeface="Book Antiqua" panose="02040602050305030304" pitchFamily="18" charset="0"/>
                </a:endParaRPr>
              </a:p>
            </p:txBody>
          </p:sp>
        </mc:Choice>
        <mc:Fallback xmlns="">
          <p:sp>
            <p:nvSpPr>
              <p:cNvPr id="93" name="文本框 92">
                <a:extLst>
                  <a:ext uri="{FF2B5EF4-FFF2-40B4-BE49-F238E27FC236}">
                    <a16:creationId xmlns:a16="http://schemas.microsoft.com/office/drawing/2014/main" id="{640B13C3-11B8-E4E4-A391-199CB5077893}"/>
                  </a:ext>
                </a:extLst>
              </p:cNvPr>
              <p:cNvSpPr txBox="1">
                <a:spLocks noRot="1" noChangeAspect="1" noMove="1" noResize="1" noEditPoints="1" noAdjustHandles="1" noChangeArrowheads="1" noChangeShapeType="1" noTextEdit="1"/>
              </p:cNvSpPr>
              <p:nvPr/>
            </p:nvSpPr>
            <p:spPr>
              <a:xfrm>
                <a:off x="618453" y="5126281"/>
                <a:ext cx="1156626" cy="394210"/>
              </a:xfrm>
              <a:prstGeom prst="rect">
                <a:avLst/>
              </a:prstGeom>
              <a:blipFill>
                <a:blip r:embed="rId14"/>
                <a:stretch>
                  <a:fillRect t="-6250" b="-18750"/>
                </a:stretch>
              </a:blipFill>
            </p:spPr>
            <p:txBody>
              <a:bodyPr/>
              <a:lstStyle/>
              <a:p>
                <a:r>
                  <a:rPr lang="zh-CN" altLang="en-US">
                    <a:noFill/>
                  </a:rPr>
                  <a:t> </a:t>
                </a:r>
              </a:p>
            </p:txBody>
          </p:sp>
        </mc:Fallback>
      </mc:AlternateContent>
      <p:graphicFrame>
        <p:nvGraphicFramePr>
          <p:cNvPr id="94" name="表格 93">
            <a:extLst>
              <a:ext uri="{FF2B5EF4-FFF2-40B4-BE49-F238E27FC236}">
                <a16:creationId xmlns:a16="http://schemas.microsoft.com/office/drawing/2014/main" id="{6A86B5B5-86F9-7E90-E578-EAD06E5EE98A}"/>
              </a:ext>
            </a:extLst>
          </p:cNvPr>
          <p:cNvGraphicFramePr>
            <a:graphicFrameLocks noGrp="1"/>
          </p:cNvGraphicFramePr>
          <p:nvPr/>
        </p:nvGraphicFramePr>
        <p:xfrm>
          <a:off x="6724016" y="511874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5" name="表格 94">
            <a:extLst>
              <a:ext uri="{FF2B5EF4-FFF2-40B4-BE49-F238E27FC236}">
                <a16:creationId xmlns:a16="http://schemas.microsoft.com/office/drawing/2014/main" id="{F6B9E8F0-331F-34EF-D087-9E20C27541C6}"/>
              </a:ext>
            </a:extLst>
          </p:cNvPr>
          <p:cNvGraphicFramePr>
            <a:graphicFrameLocks noGrp="1"/>
          </p:cNvGraphicFramePr>
          <p:nvPr/>
        </p:nvGraphicFramePr>
        <p:xfrm>
          <a:off x="2986139" y="5125013"/>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6" name="表格 95">
            <a:extLst>
              <a:ext uri="{FF2B5EF4-FFF2-40B4-BE49-F238E27FC236}">
                <a16:creationId xmlns:a16="http://schemas.microsoft.com/office/drawing/2014/main" id="{DC3537AB-801A-4216-1360-6D2BB7959A85}"/>
              </a:ext>
            </a:extLst>
          </p:cNvPr>
          <p:cNvGraphicFramePr>
            <a:graphicFrameLocks noGrp="1"/>
          </p:cNvGraphicFramePr>
          <p:nvPr/>
        </p:nvGraphicFramePr>
        <p:xfrm>
          <a:off x="5460266" y="512067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7" name="表格 96">
            <a:extLst>
              <a:ext uri="{FF2B5EF4-FFF2-40B4-BE49-F238E27FC236}">
                <a16:creationId xmlns:a16="http://schemas.microsoft.com/office/drawing/2014/main" id="{2153C77C-6FB4-DAB2-7C6A-06CE281F9026}"/>
              </a:ext>
            </a:extLst>
          </p:cNvPr>
          <p:cNvGraphicFramePr>
            <a:graphicFrameLocks noGrp="1"/>
          </p:cNvGraphicFramePr>
          <p:nvPr/>
        </p:nvGraphicFramePr>
        <p:xfrm>
          <a:off x="4221009" y="5111149"/>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8" name="表格 97">
            <a:extLst>
              <a:ext uri="{FF2B5EF4-FFF2-40B4-BE49-F238E27FC236}">
                <a16:creationId xmlns:a16="http://schemas.microsoft.com/office/drawing/2014/main" id="{341C6157-F2A7-2EAF-0B52-79220A716F40}"/>
              </a:ext>
            </a:extLst>
          </p:cNvPr>
          <p:cNvGraphicFramePr>
            <a:graphicFrameLocks noGrp="1"/>
          </p:cNvGraphicFramePr>
          <p:nvPr/>
        </p:nvGraphicFramePr>
        <p:xfrm>
          <a:off x="1692776" y="5125976"/>
          <a:ext cx="1136126" cy="372979"/>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2">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72979">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1</a:t>
                      </a:r>
                      <a:endParaRPr lang="zh-CN" altLang="en-US" sz="1600" b="1" dirty="0">
                        <a:latin typeface="Times" pitchFamily="2" charset="0"/>
                      </a:endParaRPr>
                    </a:p>
                  </a:txBody>
                  <a:tcPr marL="92382" marR="92382" marT="46192" marB="46192"/>
                </a:tc>
                <a:tc>
                  <a:txBody>
                    <a:bodyPr/>
                    <a:lstStyle/>
                    <a:p>
                      <a:pPr algn="ctr"/>
                      <a:r>
                        <a:rPr lang="en-US" altLang="zh-CN" sz="1600" b="1" dirty="0">
                          <a:latin typeface="Times" pitchFamily="2" charset="0"/>
                        </a:rPr>
                        <a:t>4</a:t>
                      </a:r>
                      <a:endParaRPr lang="zh-CN" altLang="en-US" sz="16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99" name="表格 98">
            <a:extLst>
              <a:ext uri="{FF2B5EF4-FFF2-40B4-BE49-F238E27FC236}">
                <a16:creationId xmlns:a16="http://schemas.microsoft.com/office/drawing/2014/main" id="{E3319CCA-E5E2-3F9E-E091-E91F364B78B7}"/>
              </a:ext>
            </a:extLst>
          </p:cNvPr>
          <p:cNvGraphicFramePr>
            <a:graphicFrameLocks noGrp="1"/>
          </p:cNvGraphicFramePr>
          <p:nvPr/>
        </p:nvGraphicFramePr>
        <p:xfrm>
          <a:off x="1690625" y="3669630"/>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0" name="表格 99">
            <a:extLst>
              <a:ext uri="{FF2B5EF4-FFF2-40B4-BE49-F238E27FC236}">
                <a16:creationId xmlns:a16="http://schemas.microsoft.com/office/drawing/2014/main" id="{A88ED8FD-74FF-F266-B9A1-AD86A530FC6E}"/>
              </a:ext>
            </a:extLst>
          </p:cNvPr>
          <p:cNvGraphicFramePr>
            <a:graphicFrameLocks noGrp="1"/>
          </p:cNvGraphicFramePr>
          <p:nvPr/>
        </p:nvGraphicFramePr>
        <p:xfrm>
          <a:off x="6724855" y="3662399"/>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1" name="表格 100">
            <a:extLst>
              <a:ext uri="{FF2B5EF4-FFF2-40B4-BE49-F238E27FC236}">
                <a16:creationId xmlns:a16="http://schemas.microsoft.com/office/drawing/2014/main" id="{B81F28D6-9D42-6A75-4977-C126C64DEED1}"/>
              </a:ext>
            </a:extLst>
          </p:cNvPr>
          <p:cNvGraphicFramePr>
            <a:graphicFrameLocks noGrp="1"/>
          </p:cNvGraphicFramePr>
          <p:nvPr/>
        </p:nvGraphicFramePr>
        <p:xfrm>
          <a:off x="2983987" y="3668669"/>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2" name="表格 101">
            <a:extLst>
              <a:ext uri="{FF2B5EF4-FFF2-40B4-BE49-F238E27FC236}">
                <a16:creationId xmlns:a16="http://schemas.microsoft.com/office/drawing/2014/main" id="{BCDC4AFE-2A9D-1F0B-0519-442316EB7D8A}"/>
              </a:ext>
            </a:extLst>
          </p:cNvPr>
          <p:cNvGraphicFramePr>
            <a:graphicFrameLocks noGrp="1"/>
          </p:cNvGraphicFramePr>
          <p:nvPr/>
        </p:nvGraphicFramePr>
        <p:xfrm>
          <a:off x="5458116" y="3664330"/>
          <a:ext cx="1138293" cy="372979"/>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72979">
                <a:tc>
                  <a:txBody>
                    <a:bodyPr/>
                    <a:lstStyle/>
                    <a:p>
                      <a:endParaRPr lang="zh-CN" altLang="en-US"/>
                    </a:p>
                  </a:txBody>
                  <a:tcPr marL="92382" marR="92382" marT="46192" marB="46192"/>
                </a:tc>
                <a:tc>
                  <a:txBody>
                    <a:bodyPr/>
                    <a:lstStyle/>
                    <a:p>
                      <a:endParaRPr lang="zh-CN" altLang="en-US"/>
                    </a:p>
                  </a:txBody>
                  <a:tcPr marL="92382" marR="92382" marT="46192" marB="46192"/>
                </a:tc>
                <a:tc>
                  <a:txBody>
                    <a:bodyPr/>
                    <a:lstStyle/>
                    <a:p>
                      <a:endParaRPr lang="zh-CN" altLang="en-US" dirty="0"/>
                    </a:p>
                  </a:txBody>
                  <a:tcPr marL="92382" marR="92382" marT="46192" marB="46192"/>
                </a:tc>
                <a:extLst>
                  <a:ext uri="{0D108BD9-81ED-4DB2-BD59-A6C34878D82A}">
                    <a16:rowId xmlns:a16="http://schemas.microsoft.com/office/drawing/2014/main" val="2399059647"/>
                  </a:ext>
                </a:extLst>
              </a:tr>
            </a:tbl>
          </a:graphicData>
        </a:graphic>
      </p:graphicFrame>
      <p:sp>
        <p:nvSpPr>
          <p:cNvPr id="103" name="文本框 102">
            <a:extLst>
              <a:ext uri="{FF2B5EF4-FFF2-40B4-BE49-F238E27FC236}">
                <a16:creationId xmlns:a16="http://schemas.microsoft.com/office/drawing/2014/main" id="{0829E077-3E65-14B5-9325-EC9C9AE64FD2}"/>
              </a:ext>
            </a:extLst>
          </p:cNvPr>
          <p:cNvSpPr txBox="1"/>
          <p:nvPr/>
        </p:nvSpPr>
        <p:spPr>
          <a:xfrm>
            <a:off x="6616745" y="3687048"/>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sp>
        <p:nvSpPr>
          <p:cNvPr id="104" name="文本框 103">
            <a:extLst>
              <a:ext uri="{FF2B5EF4-FFF2-40B4-BE49-F238E27FC236}">
                <a16:creationId xmlns:a16="http://schemas.microsoft.com/office/drawing/2014/main" id="{5868DAEE-F771-05E9-7EA6-5B05999C37E1}"/>
              </a:ext>
            </a:extLst>
          </p:cNvPr>
          <p:cNvSpPr txBox="1"/>
          <p:nvPr/>
        </p:nvSpPr>
        <p:spPr>
          <a:xfrm>
            <a:off x="7008858" y="368732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sp>
        <p:nvSpPr>
          <p:cNvPr id="105" name="文本框 104">
            <a:extLst>
              <a:ext uri="{FF2B5EF4-FFF2-40B4-BE49-F238E27FC236}">
                <a16:creationId xmlns:a16="http://schemas.microsoft.com/office/drawing/2014/main" id="{759CE755-3F9A-86E6-AD91-0C42FA9DEBB5}"/>
              </a:ext>
            </a:extLst>
          </p:cNvPr>
          <p:cNvSpPr txBox="1"/>
          <p:nvPr/>
        </p:nvSpPr>
        <p:spPr>
          <a:xfrm>
            <a:off x="7376371" y="368688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a:t>
            </a:r>
            <a:endParaRPr kumimoji="1" lang="zh-CN" altLang="en-US" sz="1400" b="1" dirty="0">
              <a:latin typeface="Book Antiqua" panose="02040602050305030304" pitchFamily="18" charset="0"/>
            </a:endParaRPr>
          </a:p>
        </p:txBody>
      </p:sp>
      <p:graphicFrame>
        <p:nvGraphicFramePr>
          <p:cNvPr id="106" name="表格 105">
            <a:extLst>
              <a:ext uri="{FF2B5EF4-FFF2-40B4-BE49-F238E27FC236}">
                <a16:creationId xmlns:a16="http://schemas.microsoft.com/office/drawing/2014/main" id="{B291AC60-6575-7544-7796-AD1DA826949E}"/>
              </a:ext>
            </a:extLst>
          </p:cNvPr>
          <p:cNvGraphicFramePr>
            <a:graphicFrameLocks noGrp="1"/>
          </p:cNvGraphicFramePr>
          <p:nvPr/>
        </p:nvGraphicFramePr>
        <p:xfrm>
          <a:off x="2985990" y="3664468"/>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graphicFrame>
        <p:nvGraphicFramePr>
          <p:cNvPr id="107" name="表格 106">
            <a:extLst>
              <a:ext uri="{FF2B5EF4-FFF2-40B4-BE49-F238E27FC236}">
                <a16:creationId xmlns:a16="http://schemas.microsoft.com/office/drawing/2014/main" id="{0F797101-53AC-B518-149F-EE2A7CC255E5}"/>
              </a:ext>
            </a:extLst>
          </p:cNvPr>
          <p:cNvGraphicFramePr>
            <a:graphicFrameLocks noGrp="1"/>
          </p:cNvGraphicFramePr>
          <p:nvPr/>
        </p:nvGraphicFramePr>
        <p:xfrm>
          <a:off x="4313566" y="3662985"/>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108" name="文本框 107">
            <a:extLst>
              <a:ext uri="{FF2B5EF4-FFF2-40B4-BE49-F238E27FC236}">
                <a16:creationId xmlns:a16="http://schemas.microsoft.com/office/drawing/2014/main" id="{ECEA242E-6288-B427-AA06-5F7FA9B8AF73}"/>
              </a:ext>
            </a:extLst>
          </p:cNvPr>
          <p:cNvSpPr txBox="1"/>
          <p:nvPr/>
        </p:nvSpPr>
        <p:spPr>
          <a:xfrm>
            <a:off x="5332756" y="368976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1</a:t>
            </a:r>
            <a:endParaRPr kumimoji="1" lang="zh-CN" altLang="en-US" sz="1600" b="1" dirty="0">
              <a:latin typeface="Book Antiqua" panose="02040602050305030304" pitchFamily="18" charset="0"/>
            </a:endParaRPr>
          </a:p>
        </p:txBody>
      </p:sp>
      <p:sp>
        <p:nvSpPr>
          <p:cNvPr id="109" name="文本框 108">
            <a:extLst>
              <a:ext uri="{FF2B5EF4-FFF2-40B4-BE49-F238E27FC236}">
                <a16:creationId xmlns:a16="http://schemas.microsoft.com/office/drawing/2014/main" id="{3717199C-B602-9863-101D-9E7DDFB36019}"/>
              </a:ext>
            </a:extLst>
          </p:cNvPr>
          <p:cNvSpPr txBox="1"/>
          <p:nvPr/>
        </p:nvSpPr>
        <p:spPr>
          <a:xfrm>
            <a:off x="5723916" y="3690038"/>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2</a:t>
            </a:r>
            <a:endParaRPr kumimoji="1" lang="zh-CN" altLang="en-US" sz="1600" b="1" dirty="0">
              <a:latin typeface="Book Antiqua" panose="02040602050305030304" pitchFamily="18" charset="0"/>
            </a:endParaRPr>
          </a:p>
        </p:txBody>
      </p:sp>
      <p:sp>
        <p:nvSpPr>
          <p:cNvPr id="110" name="文本框 109">
            <a:extLst>
              <a:ext uri="{FF2B5EF4-FFF2-40B4-BE49-F238E27FC236}">
                <a16:creationId xmlns:a16="http://schemas.microsoft.com/office/drawing/2014/main" id="{9D6D3578-8810-B635-049B-3685B06D1D39}"/>
              </a:ext>
            </a:extLst>
          </p:cNvPr>
          <p:cNvSpPr txBox="1"/>
          <p:nvPr/>
        </p:nvSpPr>
        <p:spPr>
          <a:xfrm>
            <a:off x="6123179" y="3689598"/>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1</a:t>
            </a:r>
            <a:endParaRPr kumimoji="1" lang="zh-CN" altLang="en-US" sz="1600" b="1" dirty="0">
              <a:latin typeface="Book Antiqua" panose="02040602050305030304" pitchFamily="18" charset="0"/>
            </a:endParaRPr>
          </a:p>
        </p:txBody>
      </p:sp>
      <p:sp>
        <p:nvSpPr>
          <p:cNvPr id="111" name="文本框 110">
            <a:extLst>
              <a:ext uri="{FF2B5EF4-FFF2-40B4-BE49-F238E27FC236}">
                <a16:creationId xmlns:a16="http://schemas.microsoft.com/office/drawing/2014/main" id="{3E21FA3C-1439-1687-F66B-418043B34E27}"/>
              </a:ext>
            </a:extLst>
          </p:cNvPr>
          <p:cNvSpPr txBox="1"/>
          <p:nvPr/>
        </p:nvSpPr>
        <p:spPr>
          <a:xfrm>
            <a:off x="4100944" y="3680234"/>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4</a:t>
            </a:r>
            <a:endParaRPr kumimoji="1" lang="zh-CN" altLang="en-US" sz="1600" b="1" dirty="0">
              <a:latin typeface="Book Antiqua" panose="02040602050305030304" pitchFamily="18" charset="0"/>
            </a:endParaRPr>
          </a:p>
        </p:txBody>
      </p:sp>
      <p:sp>
        <p:nvSpPr>
          <p:cNvPr id="112" name="文本框 111">
            <a:extLst>
              <a:ext uri="{FF2B5EF4-FFF2-40B4-BE49-F238E27FC236}">
                <a16:creationId xmlns:a16="http://schemas.microsoft.com/office/drawing/2014/main" id="{430E9AAF-10EC-12BD-9E7F-9B4C53AA23DC}"/>
              </a:ext>
            </a:extLst>
          </p:cNvPr>
          <p:cNvSpPr txBox="1"/>
          <p:nvPr/>
        </p:nvSpPr>
        <p:spPr>
          <a:xfrm>
            <a:off x="4484484" y="368051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4</a:t>
            </a:r>
            <a:endParaRPr kumimoji="1" lang="zh-CN" altLang="en-US" sz="1600" b="1" dirty="0">
              <a:latin typeface="Book Antiqua" panose="02040602050305030304" pitchFamily="18" charset="0"/>
            </a:endParaRPr>
          </a:p>
        </p:txBody>
      </p:sp>
      <p:sp>
        <p:nvSpPr>
          <p:cNvPr id="113" name="文本框 112">
            <a:extLst>
              <a:ext uri="{FF2B5EF4-FFF2-40B4-BE49-F238E27FC236}">
                <a16:creationId xmlns:a16="http://schemas.microsoft.com/office/drawing/2014/main" id="{EFB36C40-46EA-9D39-40F0-1370743290EA}"/>
              </a:ext>
            </a:extLst>
          </p:cNvPr>
          <p:cNvSpPr txBox="1"/>
          <p:nvPr/>
        </p:nvSpPr>
        <p:spPr>
          <a:xfrm>
            <a:off x="4883747" y="3680071"/>
            <a:ext cx="603490" cy="338554"/>
          </a:xfrm>
          <a:prstGeom prst="rect">
            <a:avLst/>
          </a:prstGeom>
          <a:noFill/>
        </p:spPr>
        <p:txBody>
          <a:bodyPr wrap="square" rtlCol="0">
            <a:spAutoFit/>
          </a:bodyPr>
          <a:lstStyle/>
          <a:p>
            <a:pPr algn="ctr"/>
            <a:r>
              <a:rPr kumimoji="1" lang="en-US" altLang="zh-CN" sz="1600" b="1" dirty="0">
                <a:latin typeface="Book Antiqua" panose="02040602050305030304" pitchFamily="18" charset="0"/>
              </a:rPr>
              <a:t>64</a:t>
            </a:r>
            <a:endParaRPr kumimoji="1" lang="zh-CN" altLang="en-US" sz="1600" b="1" dirty="0">
              <a:latin typeface="Book Antiqua" panose="02040602050305030304" pitchFamily="18" charset="0"/>
            </a:endParaRPr>
          </a:p>
        </p:txBody>
      </p:sp>
      <p:sp>
        <p:nvSpPr>
          <p:cNvPr id="114" name="文本框 113">
            <a:extLst>
              <a:ext uri="{FF2B5EF4-FFF2-40B4-BE49-F238E27FC236}">
                <a16:creationId xmlns:a16="http://schemas.microsoft.com/office/drawing/2014/main" id="{B41EBC0A-1F84-27E2-BE17-7B424EA1E41E}"/>
              </a:ext>
            </a:extLst>
          </p:cNvPr>
          <p:cNvSpPr txBox="1"/>
          <p:nvPr/>
        </p:nvSpPr>
        <p:spPr>
          <a:xfrm>
            <a:off x="1554894" y="3695758"/>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1024</a:t>
            </a:r>
            <a:endParaRPr kumimoji="1" lang="zh-CN" altLang="en-US" sz="1400" b="1" dirty="0">
              <a:latin typeface="Book Antiqua" panose="02040602050305030304" pitchFamily="18" charset="0"/>
            </a:endParaRPr>
          </a:p>
        </p:txBody>
      </p:sp>
      <p:sp>
        <p:nvSpPr>
          <p:cNvPr id="115" name="文本框 114">
            <a:extLst>
              <a:ext uri="{FF2B5EF4-FFF2-40B4-BE49-F238E27FC236}">
                <a16:creationId xmlns:a16="http://schemas.microsoft.com/office/drawing/2014/main" id="{0DBD2277-E9DD-591F-3A51-7AAB2E81D162}"/>
              </a:ext>
            </a:extLst>
          </p:cNvPr>
          <p:cNvSpPr txBox="1"/>
          <p:nvPr/>
        </p:nvSpPr>
        <p:spPr>
          <a:xfrm>
            <a:off x="1938924" y="3689310"/>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512</a:t>
            </a:r>
            <a:endParaRPr kumimoji="1" lang="zh-CN" altLang="en-US" sz="1400" b="1" dirty="0">
              <a:latin typeface="Book Antiqua" panose="02040602050305030304" pitchFamily="18" charset="0"/>
            </a:endParaRPr>
          </a:p>
        </p:txBody>
      </p:sp>
      <p:sp>
        <p:nvSpPr>
          <p:cNvPr id="116" name="文本框 115">
            <a:extLst>
              <a:ext uri="{FF2B5EF4-FFF2-40B4-BE49-F238E27FC236}">
                <a16:creationId xmlns:a16="http://schemas.microsoft.com/office/drawing/2014/main" id="{EB66FDB4-FFC1-82D5-C7C5-D5A41C0106FF}"/>
              </a:ext>
            </a:extLst>
          </p:cNvPr>
          <p:cNvSpPr txBox="1"/>
          <p:nvPr/>
        </p:nvSpPr>
        <p:spPr>
          <a:xfrm>
            <a:off x="2322457" y="3695595"/>
            <a:ext cx="603490" cy="307777"/>
          </a:xfrm>
          <a:prstGeom prst="rect">
            <a:avLst/>
          </a:prstGeom>
          <a:noFill/>
        </p:spPr>
        <p:txBody>
          <a:bodyPr wrap="square" rtlCol="0">
            <a:spAutoFit/>
          </a:bodyPr>
          <a:lstStyle/>
          <a:p>
            <a:pPr algn="ctr"/>
            <a:r>
              <a:rPr kumimoji="1" lang="en-US" altLang="zh-CN" sz="1400" b="1" dirty="0">
                <a:latin typeface="Book Antiqua" panose="02040602050305030304" pitchFamily="18" charset="0"/>
              </a:rPr>
              <a:t>1024</a:t>
            </a:r>
            <a:endParaRPr kumimoji="1" lang="zh-CN" altLang="en-US" sz="1400" b="1" dirty="0">
              <a:latin typeface="Book Antiqua" panose="02040602050305030304" pitchFamily="18" charset="0"/>
            </a:endParaRPr>
          </a:p>
        </p:txBody>
      </p:sp>
      <p:graphicFrame>
        <p:nvGraphicFramePr>
          <p:cNvPr id="117" name="表格 116">
            <a:extLst>
              <a:ext uri="{FF2B5EF4-FFF2-40B4-BE49-F238E27FC236}">
                <a16:creationId xmlns:a16="http://schemas.microsoft.com/office/drawing/2014/main" id="{6AEF8F3B-7367-89BF-FA56-F9FE13D530BA}"/>
              </a:ext>
            </a:extLst>
          </p:cNvPr>
          <p:cNvGraphicFramePr>
            <a:graphicFrameLocks noGrp="1"/>
          </p:cNvGraphicFramePr>
          <p:nvPr/>
        </p:nvGraphicFramePr>
        <p:xfrm>
          <a:off x="3006631" y="3663480"/>
          <a:ext cx="1136127" cy="372979"/>
        </p:xfrm>
        <a:graphic>
          <a:graphicData uri="http://schemas.openxmlformats.org/drawingml/2006/table">
            <a:tbl>
              <a:tblPr firstRow="1" bandRow="1">
                <a:tableStyleId>{2D5ABB26-0587-4C30-8999-92F81FD0307C}</a:tableStyleId>
              </a:tblPr>
              <a:tblGrid>
                <a:gridCol w="423699">
                  <a:extLst>
                    <a:ext uri="{9D8B030D-6E8A-4147-A177-3AD203B41FA5}">
                      <a16:colId xmlns:a16="http://schemas.microsoft.com/office/drawing/2014/main" val="79316473"/>
                    </a:ext>
                  </a:extLst>
                </a:gridCol>
                <a:gridCol w="356214">
                  <a:extLst>
                    <a:ext uri="{9D8B030D-6E8A-4147-A177-3AD203B41FA5}">
                      <a16:colId xmlns:a16="http://schemas.microsoft.com/office/drawing/2014/main" val="865643222"/>
                    </a:ext>
                  </a:extLst>
                </a:gridCol>
                <a:gridCol w="356214">
                  <a:extLst>
                    <a:ext uri="{9D8B030D-6E8A-4147-A177-3AD203B41FA5}">
                      <a16:colId xmlns:a16="http://schemas.microsoft.com/office/drawing/2014/main" val="3081916635"/>
                    </a:ext>
                  </a:extLst>
                </a:gridCol>
              </a:tblGrid>
              <a:tr h="372979">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tc>
                  <a:txBody>
                    <a:bodyPr/>
                    <a:lstStyle/>
                    <a:p>
                      <a:pPr algn="ctr"/>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p:sp>
        <p:nvSpPr>
          <p:cNvPr id="118" name="文本框 117">
            <a:extLst>
              <a:ext uri="{FF2B5EF4-FFF2-40B4-BE49-F238E27FC236}">
                <a16:creationId xmlns:a16="http://schemas.microsoft.com/office/drawing/2014/main" id="{DEB180D8-B6A1-C171-3174-087A69537533}"/>
              </a:ext>
            </a:extLst>
          </p:cNvPr>
          <p:cNvSpPr txBox="1"/>
          <p:nvPr/>
        </p:nvSpPr>
        <p:spPr>
          <a:xfrm>
            <a:off x="2898519" y="3688129"/>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19" name="文本框 118">
            <a:extLst>
              <a:ext uri="{FF2B5EF4-FFF2-40B4-BE49-F238E27FC236}">
                <a16:creationId xmlns:a16="http://schemas.microsoft.com/office/drawing/2014/main" id="{EF5C588C-18B5-47B4-BD4E-0247610DA568}"/>
              </a:ext>
            </a:extLst>
          </p:cNvPr>
          <p:cNvSpPr txBox="1"/>
          <p:nvPr/>
        </p:nvSpPr>
        <p:spPr>
          <a:xfrm>
            <a:off x="3323969" y="3688406"/>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20" name="文本框 119">
            <a:extLst>
              <a:ext uri="{FF2B5EF4-FFF2-40B4-BE49-F238E27FC236}">
                <a16:creationId xmlns:a16="http://schemas.microsoft.com/office/drawing/2014/main" id="{35761002-BFDD-6108-8C87-3542DC580436}"/>
              </a:ext>
            </a:extLst>
          </p:cNvPr>
          <p:cNvSpPr txBox="1"/>
          <p:nvPr/>
        </p:nvSpPr>
        <p:spPr>
          <a:xfrm>
            <a:off x="3744822" y="3687966"/>
            <a:ext cx="603490" cy="307777"/>
          </a:xfrm>
          <a:prstGeom prst="rect">
            <a:avLst/>
          </a:prstGeom>
          <a:noFill/>
        </p:spPr>
        <p:txBody>
          <a:bodyPr wrap="square" rtlCol="0">
            <a:spAutoFit/>
          </a:bodyPr>
          <a:lstStyle/>
          <a:p>
            <a:r>
              <a:rPr kumimoji="1" lang="en-US" altLang="zh-CN" sz="1400" b="1" dirty="0">
                <a:latin typeface="Book Antiqua" panose="02040602050305030304" pitchFamily="18" charset="0"/>
              </a:rPr>
              <a:t>256</a:t>
            </a:r>
            <a:endParaRPr kumimoji="1" lang="zh-CN" altLang="en-US" sz="1400" b="1" dirty="0">
              <a:latin typeface="Book Antiqua" panose="02040602050305030304" pitchFamily="18" charset="0"/>
            </a:endParaRPr>
          </a:p>
        </p:txBody>
      </p:sp>
      <p:sp>
        <p:nvSpPr>
          <p:cNvPr id="121" name="矩形 120">
            <a:extLst>
              <a:ext uri="{FF2B5EF4-FFF2-40B4-BE49-F238E27FC236}">
                <a16:creationId xmlns:a16="http://schemas.microsoft.com/office/drawing/2014/main" id="{338346F0-FAA6-B395-DDE7-BBC67F111E2B}"/>
              </a:ext>
            </a:extLst>
          </p:cNvPr>
          <p:cNvSpPr/>
          <p:nvPr/>
        </p:nvSpPr>
        <p:spPr>
          <a:xfrm>
            <a:off x="7954795" y="3573098"/>
            <a:ext cx="4856963" cy="830997"/>
          </a:xfrm>
          <a:prstGeom prst="rect">
            <a:avLst/>
          </a:prstGeom>
        </p:spPr>
        <p:txBody>
          <a:bodyPr wrap="square">
            <a:spAutoFit/>
          </a:bodyPr>
          <a:lstStyle/>
          <a:p>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 altLang="zh-CN" sz="2400" dirty="0">
                <a:latin typeface="Book Antiqua" panose="02040602050305030304" pitchFamily="18" charset="0"/>
              </a:rPr>
              <a:t>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tile</a:t>
            </a:r>
            <a:r>
              <a:rPr lang="zh-CN" altLang="en-US" sz="2400" dirty="0">
                <a:latin typeface="Book Antiqua" panose="02040602050305030304" pitchFamily="18" charset="0"/>
              </a:rPr>
              <a:t> </a:t>
            </a:r>
            <a:r>
              <a:rPr lang="en-US" altLang="zh-CN" sz="2400" dirty="0">
                <a:latin typeface="Book Antiqua" panose="02040602050305030304" pitchFamily="18" charset="0"/>
              </a:rPr>
              <a:t>factors</a:t>
            </a:r>
            <a:endParaRPr lang="zh-CN" altLang="en-US" sz="2400" dirty="0">
              <a:latin typeface="Book Antiqua" panose="02040602050305030304" pitchFamily="18" charset="0"/>
            </a:endParaRPr>
          </a:p>
        </p:txBody>
      </p:sp>
      <p:sp>
        <p:nvSpPr>
          <p:cNvPr id="122" name="右大括号 121">
            <a:extLst>
              <a:ext uri="{FF2B5EF4-FFF2-40B4-BE49-F238E27FC236}">
                <a16:creationId xmlns:a16="http://schemas.microsoft.com/office/drawing/2014/main" id="{D7FD0736-552A-EE28-7608-85E25D30E3B7}"/>
              </a:ext>
            </a:extLst>
          </p:cNvPr>
          <p:cNvSpPr/>
          <p:nvPr/>
        </p:nvSpPr>
        <p:spPr>
          <a:xfrm>
            <a:off x="7789857" y="3766846"/>
            <a:ext cx="142954" cy="51661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Book Antiqua" panose="02040602050305030304" pitchFamily="18" charset="0"/>
            </a:endParaRPr>
          </a:p>
        </p:txBody>
      </p:sp>
      <p:sp>
        <p:nvSpPr>
          <p:cNvPr id="123" name="矩形 122">
            <a:extLst>
              <a:ext uri="{FF2B5EF4-FFF2-40B4-BE49-F238E27FC236}">
                <a16:creationId xmlns:a16="http://schemas.microsoft.com/office/drawing/2014/main" id="{BB245BB0-4EF6-4EED-4311-893F2C8EF183}"/>
              </a:ext>
            </a:extLst>
          </p:cNvPr>
          <p:cNvSpPr/>
          <p:nvPr/>
        </p:nvSpPr>
        <p:spPr>
          <a:xfrm>
            <a:off x="7954795" y="4691820"/>
            <a:ext cx="4237205" cy="830997"/>
          </a:xfrm>
          <a:prstGeom prst="rect">
            <a:avLst/>
          </a:prstGeom>
        </p:spPr>
        <p:txBody>
          <a:bodyPr wrap="square">
            <a:spAutoFit/>
          </a:bodyPr>
          <a:lstStyle/>
          <a:p>
            <a:r>
              <a:rPr lang="en-US" altLang="zh-CN" sz="2400" dirty="0">
                <a:latin typeface="Book Antiqua" panose="02040602050305030304" pitchFamily="18" charset="0"/>
              </a:rPr>
              <a:t>The</a:t>
            </a:r>
            <a:r>
              <a:rPr lang="zh-CN" altLang="en-US" sz="2400" dirty="0">
                <a:latin typeface="Book Antiqua" panose="02040602050305030304" pitchFamily="18" charset="0"/>
              </a:rPr>
              <a:t> </a:t>
            </a:r>
            <a:r>
              <a:rPr lang="en" altLang="zh-CN" sz="2400" dirty="0">
                <a:latin typeface="Book Antiqua" panose="02040602050305030304" pitchFamily="18" charset="0"/>
              </a:rPr>
              <a:t>maximum and minimum values</a:t>
            </a:r>
            <a:r>
              <a:rPr lang="zh-CN" altLang="en-US" sz="2400" dirty="0">
                <a:latin typeface="Book Antiqua" panose="02040602050305030304" pitchFamily="18" charset="0"/>
              </a:rPr>
              <a:t> </a:t>
            </a:r>
            <a:r>
              <a:rPr lang="en-US" altLang="zh-CN" sz="2400" dirty="0">
                <a:latin typeface="Book Antiqua" panose="02040602050305030304" pitchFamily="18" charset="0"/>
              </a:rPr>
              <a:t>of</a:t>
            </a:r>
            <a:r>
              <a:rPr lang="zh-CN" altLang="en-US" sz="2400" dirty="0">
                <a:latin typeface="Book Antiqua" panose="02040602050305030304" pitchFamily="18" charset="0"/>
              </a:rPr>
              <a:t> </a:t>
            </a:r>
            <a:r>
              <a:rPr lang="en-US" altLang="zh-CN" sz="2400" dirty="0">
                <a:latin typeface="Book Antiqua" panose="02040602050305030304" pitchFamily="18" charset="0"/>
              </a:rPr>
              <a:t>parallel</a:t>
            </a:r>
            <a:r>
              <a:rPr lang="zh-CN" altLang="en-US" sz="2400" dirty="0">
                <a:latin typeface="Book Antiqua" panose="02040602050305030304" pitchFamily="18" charset="0"/>
              </a:rPr>
              <a:t> </a:t>
            </a:r>
            <a:r>
              <a:rPr lang="en-US" altLang="zh-CN" sz="2400" dirty="0">
                <a:latin typeface="Book Antiqua" panose="02040602050305030304" pitchFamily="18" charset="0"/>
              </a:rPr>
              <a:t>factors</a:t>
            </a:r>
            <a:endParaRPr lang="zh-CN" altLang="en-US" sz="2400" dirty="0">
              <a:latin typeface="Book Antiqua" panose="02040602050305030304" pitchFamily="18" charset="0"/>
            </a:endParaRPr>
          </a:p>
        </p:txBody>
      </p:sp>
      <p:sp>
        <p:nvSpPr>
          <p:cNvPr id="124" name="右大括号 123">
            <a:extLst>
              <a:ext uri="{FF2B5EF4-FFF2-40B4-BE49-F238E27FC236}">
                <a16:creationId xmlns:a16="http://schemas.microsoft.com/office/drawing/2014/main" id="{A4B8C95B-5C97-D346-B29A-8A6AAEBF5C5D}"/>
              </a:ext>
            </a:extLst>
          </p:cNvPr>
          <p:cNvSpPr/>
          <p:nvPr/>
        </p:nvSpPr>
        <p:spPr>
          <a:xfrm>
            <a:off x="7789857" y="4810019"/>
            <a:ext cx="142954" cy="51661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Book Antiqua" panose="02040602050305030304" pitchFamily="18" charset="0"/>
            </a:endParaRPr>
          </a:p>
        </p:txBody>
      </p:sp>
    </p:spTree>
    <p:extLst>
      <p:ext uri="{BB962C8B-B14F-4D97-AF65-F5344CB8AC3E}">
        <p14:creationId xmlns:p14="http://schemas.microsoft.com/office/powerpoint/2010/main" val="54616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36D012-3567-9B47-837E-6442D7EE5D21}"/>
              </a:ext>
            </a:extLst>
          </p:cNvPr>
          <p:cNvSpPr txBox="1"/>
          <p:nvPr/>
        </p:nvSpPr>
        <p:spPr>
          <a:xfrm>
            <a:off x="402561" y="961536"/>
            <a:ext cx="11107268" cy="4339650"/>
          </a:xfrm>
          <a:prstGeom prst="rect">
            <a:avLst/>
          </a:prstGeom>
          <a:noFill/>
        </p:spPr>
        <p:txBody>
          <a:bodyPr wrap="square" rtlCol="0">
            <a:spAutoFit/>
          </a:bodyPr>
          <a:lstStyle/>
          <a:p>
            <a:pPr lvl="1">
              <a:buFont typeface="Wingdings" pitchFamily="2" charset="2"/>
              <a:buChar char="v"/>
            </a:pPr>
            <a:r>
              <a:rPr lang="en-US" altLang="zh-CN" sz="2800" dirty="0">
                <a:latin typeface="Book Antiqua" panose="02040602050305030304" pitchFamily="18" charset="0"/>
              </a:rPr>
              <a:t>Spatial</a:t>
            </a:r>
            <a:r>
              <a:rPr lang="zh-CN" altLang="en-US" sz="2800" dirty="0">
                <a:latin typeface="Book Antiqua" panose="02040602050305030304" pitchFamily="18" charset="0"/>
              </a:rPr>
              <a:t> </a:t>
            </a:r>
            <a:r>
              <a:rPr lang="en-US" altLang="zh-CN" sz="2800" dirty="0">
                <a:latin typeface="Book Antiqua" panose="02040602050305030304" pitchFamily="18" charset="0"/>
              </a:rPr>
              <a:t>Accelerators:</a:t>
            </a:r>
            <a:r>
              <a:rPr lang="zh-CN" altLang="en-US" sz="2800" dirty="0">
                <a:latin typeface="Book Antiqua" panose="02040602050305030304" pitchFamily="18" charset="0"/>
              </a:rPr>
              <a:t> </a:t>
            </a:r>
            <a:r>
              <a:rPr lang="en-US" altLang="zh-CN" sz="2800" dirty="0" err="1">
                <a:latin typeface="Book Antiqua" panose="02040602050305030304" pitchFamily="18" charset="0"/>
              </a:rPr>
              <a:t>Eyeriss</a:t>
            </a:r>
            <a:r>
              <a:rPr lang="en-US" altLang="zh-CN" sz="2800" dirty="0">
                <a:latin typeface="Book Antiqua" panose="02040602050305030304" pitchFamily="18" charset="0"/>
              </a:rPr>
              <a:t>,</a:t>
            </a:r>
            <a:r>
              <a:rPr lang="zh-CN" altLang="en-US" sz="2800" dirty="0">
                <a:latin typeface="Book Antiqua" panose="02040602050305030304" pitchFamily="18" charset="0"/>
              </a:rPr>
              <a:t> </a:t>
            </a:r>
            <a:r>
              <a:rPr lang="en" altLang="zh-CN" sz="2800" dirty="0">
                <a:latin typeface="Book Antiqua" panose="02040602050305030304" pitchFamily="18" charset="0"/>
              </a:rPr>
              <a:t>Simba</a:t>
            </a:r>
            <a:r>
              <a:rPr lang="en-US" altLang="zh-CN" sz="2800" dirty="0">
                <a:latin typeface="Book Antiqua" panose="02040602050305030304" pitchFamily="18" charset="0"/>
              </a:rPr>
              <a:t>,</a:t>
            </a:r>
            <a:r>
              <a:rPr lang="zh-CN" altLang="en-US" sz="2800" dirty="0">
                <a:latin typeface="Book Antiqua" panose="02040602050305030304" pitchFamily="18" charset="0"/>
              </a:rPr>
              <a:t> </a:t>
            </a:r>
            <a:r>
              <a:rPr lang="en-US" altLang="zh-CN" sz="2800" dirty="0">
                <a:latin typeface="Book Antiqua" panose="02040602050305030304" pitchFamily="18" charset="0"/>
              </a:rPr>
              <a:t>and</a:t>
            </a:r>
            <a:r>
              <a:rPr lang="zh-CN" altLang="en-US" sz="2800" dirty="0">
                <a:latin typeface="Book Antiqua" panose="02040602050305030304" pitchFamily="18" charset="0"/>
              </a:rPr>
              <a:t> </a:t>
            </a:r>
            <a:r>
              <a:rPr lang="en-US" altLang="zh-CN" sz="2800" dirty="0">
                <a:latin typeface="Book Antiqua" panose="02040602050305030304" pitchFamily="18" charset="0"/>
              </a:rPr>
              <a:t>NVDLA</a:t>
            </a:r>
          </a:p>
          <a:p>
            <a:pPr lvl="1">
              <a:buFont typeface="Wingdings" pitchFamily="2" charset="2"/>
              <a:buChar char="v"/>
            </a:pPr>
            <a:endParaRPr lang="en-US" altLang="zh-CN" sz="2800" dirty="0">
              <a:latin typeface="Book Antiqua" panose="02040602050305030304" pitchFamily="18" charset="0"/>
            </a:endParaRPr>
          </a:p>
          <a:p>
            <a:pPr lvl="1">
              <a:buFont typeface="Wingdings" pitchFamily="2" charset="2"/>
              <a:buChar char="v"/>
            </a:pPr>
            <a:r>
              <a:rPr lang="en-US" altLang="zh-CN" sz="2800" dirty="0">
                <a:latin typeface="Book Antiqua" panose="02040602050305030304" pitchFamily="18" charset="0"/>
              </a:rPr>
              <a:t>Baselines: </a:t>
            </a:r>
            <a:r>
              <a:rPr lang="en-US" altLang="zh-CN" sz="2800" dirty="0" err="1">
                <a:latin typeface="Book Antiqua" panose="02040602050305030304" pitchFamily="18" charset="0"/>
              </a:rPr>
              <a:t>AutoTVM</a:t>
            </a:r>
            <a:r>
              <a:rPr lang="en-US" altLang="zh-CN" sz="2800" dirty="0">
                <a:latin typeface="Book Antiqua" panose="02040602050305030304" pitchFamily="18" charset="0"/>
              </a:rPr>
              <a:t>,  </a:t>
            </a:r>
            <a:r>
              <a:rPr lang="en-US" altLang="zh-CN" sz="2800" dirty="0" err="1">
                <a:latin typeface="Book Antiqua" panose="02040602050305030304" pitchFamily="18" charset="0"/>
              </a:rPr>
              <a:t>FlexTensor</a:t>
            </a:r>
            <a:r>
              <a:rPr lang="en-US" altLang="zh-CN" sz="2800" dirty="0">
                <a:latin typeface="Book Antiqua" panose="02040602050305030304" pitchFamily="18" charset="0"/>
              </a:rPr>
              <a:t>, Mind</a:t>
            </a:r>
            <a:r>
              <a:rPr lang="zh-CN" altLang="en-US" sz="2800" dirty="0">
                <a:latin typeface="Book Antiqua" panose="02040602050305030304" pitchFamily="18" charset="0"/>
              </a:rPr>
              <a:t> </a:t>
            </a:r>
            <a:r>
              <a:rPr lang="en-US" altLang="zh-CN" sz="2800" dirty="0">
                <a:latin typeface="Book Antiqua" panose="02040602050305030304" pitchFamily="18" charset="0"/>
              </a:rPr>
              <a:t>Mappings,</a:t>
            </a:r>
            <a:r>
              <a:rPr lang="zh-CN" altLang="en-US" sz="2800" dirty="0">
                <a:latin typeface="Book Antiqua" panose="02040602050305030304" pitchFamily="18" charset="0"/>
              </a:rPr>
              <a:t> </a:t>
            </a:r>
            <a:r>
              <a:rPr lang="en-US" altLang="zh-CN" sz="2800" dirty="0">
                <a:latin typeface="Book Antiqua" panose="02040602050305030304" pitchFamily="18" charset="0"/>
              </a:rPr>
              <a:t>and</a:t>
            </a:r>
            <a:r>
              <a:rPr lang="zh-CN" altLang="en-US" sz="2800" dirty="0">
                <a:latin typeface="Book Antiqua" panose="02040602050305030304" pitchFamily="18" charset="0"/>
              </a:rPr>
              <a:t> </a:t>
            </a:r>
            <a:r>
              <a:rPr lang="en-US" altLang="zh-CN" sz="2800" dirty="0" err="1">
                <a:latin typeface="Book Antiqua" panose="02040602050305030304" pitchFamily="18" charset="0"/>
              </a:rPr>
              <a:t>CoSA</a:t>
            </a:r>
            <a:endParaRPr lang="en-US" altLang="zh-CN" sz="2800" dirty="0">
              <a:latin typeface="Book Antiqua" panose="02040602050305030304" pitchFamily="18" charset="0"/>
            </a:endParaRPr>
          </a:p>
          <a:p>
            <a:pPr lvl="1">
              <a:buFont typeface="Wingdings" pitchFamily="2" charset="2"/>
              <a:buChar char="v"/>
            </a:pPr>
            <a:endParaRPr lang="en-US" altLang="zh-CN" sz="2800" dirty="0">
              <a:latin typeface="Book Antiqua" panose="02040602050305030304" pitchFamily="18" charset="0"/>
            </a:endParaRPr>
          </a:p>
          <a:p>
            <a:pPr lvl="1">
              <a:buFont typeface="Wingdings" pitchFamily="2" charset="2"/>
              <a:buChar char="v"/>
            </a:pPr>
            <a:r>
              <a:rPr lang="en-US" altLang="zh-CN" sz="2800" dirty="0">
                <a:latin typeface="Book Antiqua" panose="02040602050305030304" pitchFamily="18" charset="0"/>
              </a:rPr>
              <a:t>Platform:</a:t>
            </a:r>
            <a:r>
              <a:rPr lang="zh-CN" altLang="en-US" sz="2800" dirty="0">
                <a:latin typeface="Book Antiqua" panose="02040602050305030304" pitchFamily="18" charset="0"/>
              </a:rPr>
              <a:t> </a:t>
            </a:r>
            <a:r>
              <a:rPr lang="en-US" altLang="zh-CN" sz="2800" dirty="0" err="1">
                <a:latin typeface="Book Antiqua" panose="02040602050305030304" pitchFamily="18" charset="0"/>
              </a:rPr>
              <a:t>Timeloop</a:t>
            </a:r>
            <a:endParaRPr lang="en-US" altLang="zh-CN" sz="2800" dirty="0">
              <a:latin typeface="Book Antiqua" panose="02040602050305030304" pitchFamily="18" charset="0"/>
            </a:endParaRPr>
          </a:p>
          <a:p>
            <a:pPr lvl="1">
              <a:buFont typeface="Wingdings" pitchFamily="2" charset="2"/>
              <a:buChar char="v"/>
            </a:pPr>
            <a:endParaRPr lang="en-US" altLang="zh-CN" sz="2800" dirty="0">
              <a:latin typeface="Book Antiqua" panose="02040602050305030304" pitchFamily="18" charset="0"/>
            </a:endParaRPr>
          </a:p>
          <a:p>
            <a:pPr lvl="1">
              <a:buFont typeface="Wingdings" pitchFamily="2" charset="2"/>
              <a:buChar char="v"/>
            </a:pPr>
            <a:endParaRPr lang="en-US" altLang="zh-CN" sz="2800" dirty="0">
              <a:latin typeface="Book Antiqua" panose="02040602050305030304" pitchFamily="18" charset="0"/>
            </a:endParaRPr>
          </a:p>
          <a:p>
            <a:pPr lvl="1">
              <a:buFont typeface="Wingdings" pitchFamily="2" charset="2"/>
              <a:buChar char="v"/>
            </a:pPr>
            <a:endParaRPr lang="en-US" altLang="zh-CN" sz="2800" dirty="0">
              <a:latin typeface="Book Antiqua" panose="02040602050305030304" pitchFamily="18" charset="0"/>
            </a:endParaRPr>
          </a:p>
          <a:p>
            <a:pPr lvl="1">
              <a:buFont typeface="Wingdings" pitchFamily="2" charset="2"/>
              <a:buChar char="v"/>
            </a:pPr>
            <a:endParaRPr lang="en" altLang="zh-CN" sz="2800" dirty="0">
              <a:latin typeface="Book Antiqua" panose="02040602050305030304" pitchFamily="18" charset="0"/>
            </a:endParaRPr>
          </a:p>
          <a:p>
            <a:pPr lvl="1">
              <a:buFont typeface="Wingdings" pitchFamily="2" charset="2"/>
              <a:buChar char="v"/>
            </a:pPr>
            <a:endParaRPr lang="en-US" altLang="zh-CN" sz="2400" dirty="0">
              <a:latin typeface="Book Antiqua" panose="02040602050305030304" pitchFamily="18" charset="0"/>
            </a:endParaRPr>
          </a:p>
        </p:txBody>
      </p:sp>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687349"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Evaluation</a:t>
            </a:r>
            <a:endParaRPr lang="zh-CN" altLang="en-US" sz="320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31694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形 21">
            <a:extLst>
              <a:ext uri="{FF2B5EF4-FFF2-40B4-BE49-F238E27FC236}">
                <a16:creationId xmlns:a16="http://schemas.microsoft.com/office/drawing/2014/main" id="{3FA78AE1-8651-46AC-65DB-B1A4D54FD8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711" y="933314"/>
            <a:ext cx="7523999" cy="1925573"/>
          </a:xfrm>
          <a:prstGeom prst="rect">
            <a:avLst/>
          </a:prstGeom>
        </p:spPr>
      </p:pic>
      <p:pic>
        <p:nvPicPr>
          <p:cNvPr id="11" name="图形 10">
            <a:extLst>
              <a:ext uri="{FF2B5EF4-FFF2-40B4-BE49-F238E27FC236}">
                <a16:creationId xmlns:a16="http://schemas.microsoft.com/office/drawing/2014/main" id="{2C9684FC-0872-D097-E8E3-4A38162A5A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712" y="2914345"/>
            <a:ext cx="7523999" cy="1628418"/>
          </a:xfrm>
          <a:prstGeom prst="rect">
            <a:avLst/>
          </a:prstGeom>
        </p:spPr>
      </p:pic>
      <p:pic>
        <p:nvPicPr>
          <p:cNvPr id="15" name="图形 14">
            <a:extLst>
              <a:ext uri="{FF2B5EF4-FFF2-40B4-BE49-F238E27FC236}">
                <a16:creationId xmlns:a16="http://schemas.microsoft.com/office/drawing/2014/main" id="{97888E42-2809-8041-B92E-ED132F38FB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740" y="4562939"/>
            <a:ext cx="7523999" cy="1675961"/>
          </a:xfrm>
          <a:prstGeom prst="rect">
            <a:avLst/>
          </a:prstGeom>
        </p:spPr>
      </p:pic>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rPr>
              <a:t>Performance on Operators</a:t>
            </a:r>
          </a:p>
        </p:txBody>
      </p:sp>
      <p:sp>
        <p:nvSpPr>
          <p:cNvPr id="7" name="文本框 6">
            <a:extLst>
              <a:ext uri="{FF2B5EF4-FFF2-40B4-BE49-F238E27FC236}">
                <a16:creationId xmlns:a16="http://schemas.microsoft.com/office/drawing/2014/main" id="{B707A63E-E4ED-C241-A100-90EC32817847}"/>
              </a:ext>
            </a:extLst>
          </p:cNvPr>
          <p:cNvSpPr txBox="1"/>
          <p:nvPr/>
        </p:nvSpPr>
        <p:spPr>
          <a:xfrm rot="16200000">
            <a:off x="-1626441" y="3414538"/>
            <a:ext cx="4698914" cy="369332"/>
          </a:xfrm>
          <a:prstGeom prst="rect">
            <a:avLst/>
          </a:prstGeom>
          <a:noFill/>
        </p:spPr>
        <p:txBody>
          <a:bodyPr wrap="square" rtlCol="0">
            <a:spAutoFit/>
          </a:bodyPr>
          <a:lstStyle/>
          <a:p>
            <a:pPr algn="ctr"/>
            <a:r>
              <a:rPr kumimoji="1" lang="en-US" altLang="zh-CN" b="1" dirty="0">
                <a:latin typeface="Book Antiqua" panose="02040602050305030304" pitchFamily="18" charset="0"/>
              </a:rPr>
              <a:t>Performance</a:t>
            </a:r>
            <a:r>
              <a:rPr kumimoji="1" lang="zh-CN" altLang="en-US" b="1" dirty="0">
                <a:latin typeface="Book Antiqua" panose="02040602050305030304" pitchFamily="18" charset="0"/>
              </a:rPr>
              <a:t> </a:t>
            </a:r>
            <a:r>
              <a:rPr kumimoji="1" lang="en-US" altLang="zh-CN" b="1" dirty="0">
                <a:latin typeface="Book Antiqua" panose="02040602050305030304" pitchFamily="18" charset="0"/>
              </a:rPr>
              <a:t>Speedup</a:t>
            </a:r>
            <a:endParaRPr kumimoji="1" lang="zh-CN" altLang="en-US" b="1" dirty="0">
              <a:latin typeface="Book Antiqua" panose="02040602050305030304" pitchFamily="18" charset="0"/>
            </a:endParaRPr>
          </a:p>
        </p:txBody>
      </p:sp>
      <p:sp>
        <p:nvSpPr>
          <p:cNvPr id="17" name="文本框 16">
            <a:extLst>
              <a:ext uri="{FF2B5EF4-FFF2-40B4-BE49-F238E27FC236}">
                <a16:creationId xmlns:a16="http://schemas.microsoft.com/office/drawing/2014/main" id="{035C00DE-FB12-8CB4-4C1F-D577FEC8BA03}"/>
              </a:ext>
            </a:extLst>
          </p:cNvPr>
          <p:cNvSpPr txBox="1"/>
          <p:nvPr/>
        </p:nvSpPr>
        <p:spPr>
          <a:xfrm>
            <a:off x="2507707" y="1220719"/>
            <a:ext cx="1476795" cy="369332"/>
          </a:xfrm>
          <a:prstGeom prst="rect">
            <a:avLst/>
          </a:prstGeom>
          <a:noFill/>
        </p:spPr>
        <p:txBody>
          <a:bodyPr wrap="square" rtlCol="0">
            <a:spAutoFit/>
          </a:bodyPr>
          <a:lstStyle/>
          <a:p>
            <a:r>
              <a:rPr kumimoji="1" lang="en-US" altLang="zh-CN" b="1" dirty="0">
                <a:latin typeface="Book Antiqua" panose="02040602050305030304" pitchFamily="18" charset="0"/>
              </a:rPr>
              <a:t>(a)</a:t>
            </a:r>
            <a:r>
              <a:rPr kumimoji="1" lang="zh-CN" altLang="en-US" b="1" dirty="0">
                <a:latin typeface="Book Antiqua" panose="02040602050305030304" pitchFamily="18" charset="0"/>
              </a:rPr>
              <a:t> </a:t>
            </a:r>
            <a:r>
              <a:rPr kumimoji="1" lang="en-US" altLang="zh-CN" b="1" dirty="0" err="1">
                <a:latin typeface="Book Antiqua" panose="02040602050305030304" pitchFamily="18" charset="0"/>
              </a:rPr>
              <a:t>Eyeriss</a:t>
            </a:r>
            <a:endParaRPr kumimoji="1" lang="zh-CN" altLang="en-US" b="1" dirty="0">
              <a:latin typeface="Book Antiqua" panose="02040602050305030304" pitchFamily="18" charset="0"/>
            </a:endParaRPr>
          </a:p>
        </p:txBody>
      </p:sp>
      <p:sp>
        <p:nvSpPr>
          <p:cNvPr id="18" name="文本框 17">
            <a:extLst>
              <a:ext uri="{FF2B5EF4-FFF2-40B4-BE49-F238E27FC236}">
                <a16:creationId xmlns:a16="http://schemas.microsoft.com/office/drawing/2014/main" id="{C0C5F66C-4BDC-0C39-877B-07AF858EC24E}"/>
              </a:ext>
            </a:extLst>
          </p:cNvPr>
          <p:cNvSpPr txBox="1"/>
          <p:nvPr/>
        </p:nvSpPr>
        <p:spPr>
          <a:xfrm>
            <a:off x="2449651" y="2907403"/>
            <a:ext cx="1384399" cy="369332"/>
          </a:xfrm>
          <a:prstGeom prst="rect">
            <a:avLst/>
          </a:prstGeom>
          <a:noFill/>
        </p:spPr>
        <p:txBody>
          <a:bodyPr wrap="square" rtlCol="0">
            <a:spAutoFit/>
          </a:bodyPr>
          <a:lstStyle/>
          <a:p>
            <a:r>
              <a:rPr kumimoji="1" lang="en-US" altLang="zh-CN" b="1" dirty="0">
                <a:latin typeface="Book Antiqua" panose="02040602050305030304" pitchFamily="18" charset="0"/>
              </a:rPr>
              <a:t>(b)</a:t>
            </a:r>
            <a:r>
              <a:rPr kumimoji="1" lang="zh-CN" altLang="en-US" b="1" dirty="0">
                <a:latin typeface="Book Antiqua" panose="02040602050305030304" pitchFamily="18" charset="0"/>
              </a:rPr>
              <a:t> </a:t>
            </a:r>
            <a:r>
              <a:rPr kumimoji="1" lang="en-US" altLang="zh-CN" b="1" dirty="0">
                <a:latin typeface="Book Antiqua" panose="02040602050305030304" pitchFamily="18" charset="0"/>
              </a:rPr>
              <a:t>Simba</a:t>
            </a:r>
            <a:endParaRPr kumimoji="1" lang="zh-CN" altLang="en-US" b="1" dirty="0">
              <a:latin typeface="Book Antiqua" panose="02040602050305030304" pitchFamily="18" charset="0"/>
            </a:endParaRPr>
          </a:p>
        </p:txBody>
      </p:sp>
      <p:sp>
        <p:nvSpPr>
          <p:cNvPr id="19" name="文本框 18">
            <a:extLst>
              <a:ext uri="{FF2B5EF4-FFF2-40B4-BE49-F238E27FC236}">
                <a16:creationId xmlns:a16="http://schemas.microsoft.com/office/drawing/2014/main" id="{3A952867-7435-FCEF-3A21-5CD6AF77DC98}"/>
              </a:ext>
            </a:extLst>
          </p:cNvPr>
          <p:cNvSpPr txBox="1"/>
          <p:nvPr/>
        </p:nvSpPr>
        <p:spPr>
          <a:xfrm>
            <a:off x="2475224" y="4598923"/>
            <a:ext cx="1980661" cy="369332"/>
          </a:xfrm>
          <a:prstGeom prst="rect">
            <a:avLst/>
          </a:prstGeom>
          <a:noFill/>
        </p:spPr>
        <p:txBody>
          <a:bodyPr wrap="square" rtlCol="0">
            <a:spAutoFit/>
          </a:bodyPr>
          <a:lstStyle/>
          <a:p>
            <a:r>
              <a:rPr kumimoji="1" lang="en-US" altLang="zh-CN" b="1" dirty="0">
                <a:latin typeface="Book Antiqua" panose="02040602050305030304" pitchFamily="18" charset="0"/>
              </a:rPr>
              <a:t>(c)</a:t>
            </a:r>
            <a:r>
              <a:rPr kumimoji="1" lang="zh-CN" altLang="en-US" b="1" dirty="0">
                <a:latin typeface="Book Antiqua" panose="02040602050305030304" pitchFamily="18" charset="0"/>
              </a:rPr>
              <a:t> </a:t>
            </a:r>
            <a:r>
              <a:rPr kumimoji="1" lang="en-US" altLang="zh-CN" b="1" dirty="0">
                <a:latin typeface="Book Antiqua" panose="02040602050305030304" pitchFamily="18" charset="0"/>
              </a:rPr>
              <a:t>NVDLA</a:t>
            </a:r>
            <a:endParaRPr kumimoji="1" lang="zh-CN" altLang="en-US" b="1" dirty="0">
              <a:latin typeface="Book Antiqua" panose="02040602050305030304" pitchFamily="18" charset="0"/>
            </a:endParaRPr>
          </a:p>
        </p:txBody>
      </p:sp>
      <p:sp>
        <p:nvSpPr>
          <p:cNvPr id="20" name="文本框 19">
            <a:extLst>
              <a:ext uri="{FF2B5EF4-FFF2-40B4-BE49-F238E27FC236}">
                <a16:creationId xmlns:a16="http://schemas.microsoft.com/office/drawing/2014/main" id="{06DB9A4D-FDE6-05D1-6AE9-785C836E1539}"/>
              </a:ext>
            </a:extLst>
          </p:cNvPr>
          <p:cNvSpPr txBox="1"/>
          <p:nvPr/>
        </p:nvSpPr>
        <p:spPr>
          <a:xfrm>
            <a:off x="8055449" y="1220719"/>
            <a:ext cx="4201985"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Batch Size = 1: </a:t>
            </a: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2.1~3.5x speedup</a:t>
            </a:r>
          </a:p>
        </p:txBody>
      </p:sp>
    </p:spTree>
    <p:extLst>
      <p:ext uri="{BB962C8B-B14F-4D97-AF65-F5344CB8AC3E}">
        <p14:creationId xmlns:p14="http://schemas.microsoft.com/office/powerpoint/2010/main" val="1480584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A8C55B1-4BF7-C1BD-1450-97E702B56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68" y="935630"/>
            <a:ext cx="7011095" cy="1816460"/>
          </a:xfrm>
          <a:prstGeom prst="rect">
            <a:avLst/>
          </a:prstGeom>
        </p:spPr>
      </p:pic>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rPr>
              <a:t>Performance on Operators</a:t>
            </a:r>
          </a:p>
        </p:txBody>
      </p:sp>
      <p:sp>
        <p:nvSpPr>
          <p:cNvPr id="7" name="文本框 6">
            <a:extLst>
              <a:ext uri="{FF2B5EF4-FFF2-40B4-BE49-F238E27FC236}">
                <a16:creationId xmlns:a16="http://schemas.microsoft.com/office/drawing/2014/main" id="{B707A63E-E4ED-C241-A100-90EC32817847}"/>
              </a:ext>
            </a:extLst>
          </p:cNvPr>
          <p:cNvSpPr txBox="1"/>
          <p:nvPr/>
        </p:nvSpPr>
        <p:spPr>
          <a:xfrm rot="16200000">
            <a:off x="-1626441" y="3414538"/>
            <a:ext cx="4698914" cy="369332"/>
          </a:xfrm>
          <a:prstGeom prst="rect">
            <a:avLst/>
          </a:prstGeom>
          <a:noFill/>
        </p:spPr>
        <p:txBody>
          <a:bodyPr wrap="square" rtlCol="0">
            <a:spAutoFit/>
          </a:bodyPr>
          <a:lstStyle/>
          <a:p>
            <a:pPr algn="ctr"/>
            <a:r>
              <a:rPr kumimoji="1" lang="en-US" altLang="zh-CN" b="1" dirty="0">
                <a:latin typeface="Book Antiqua" panose="02040602050305030304" pitchFamily="18" charset="0"/>
              </a:rPr>
              <a:t>Performance</a:t>
            </a:r>
            <a:r>
              <a:rPr kumimoji="1" lang="zh-CN" altLang="en-US" b="1" dirty="0">
                <a:latin typeface="Book Antiqua" panose="02040602050305030304" pitchFamily="18" charset="0"/>
              </a:rPr>
              <a:t> </a:t>
            </a:r>
            <a:r>
              <a:rPr kumimoji="1" lang="en-US" altLang="zh-CN" b="1" dirty="0">
                <a:latin typeface="Book Antiqua" panose="02040602050305030304" pitchFamily="18" charset="0"/>
              </a:rPr>
              <a:t>Speedup</a:t>
            </a:r>
            <a:endParaRPr kumimoji="1" lang="zh-CN" altLang="en-US" b="1" dirty="0">
              <a:latin typeface="Book Antiqua" panose="02040602050305030304" pitchFamily="18" charset="0"/>
            </a:endParaRPr>
          </a:p>
        </p:txBody>
      </p:sp>
      <p:sp>
        <p:nvSpPr>
          <p:cNvPr id="20" name="文本框 19">
            <a:extLst>
              <a:ext uri="{FF2B5EF4-FFF2-40B4-BE49-F238E27FC236}">
                <a16:creationId xmlns:a16="http://schemas.microsoft.com/office/drawing/2014/main" id="{06DB9A4D-FDE6-05D1-6AE9-785C836E1539}"/>
              </a:ext>
            </a:extLst>
          </p:cNvPr>
          <p:cNvSpPr txBox="1"/>
          <p:nvPr/>
        </p:nvSpPr>
        <p:spPr>
          <a:xfrm>
            <a:off x="7620023" y="1554548"/>
            <a:ext cx="4201985"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NVDLA Batch Size = 16: </a:t>
            </a:r>
            <a:r>
              <a:rPr lang="zh-CN" altLang="en-US" sz="2000" b="1" dirty="0">
                <a:latin typeface="Book Antiqua" panose="02040602050305030304" pitchFamily="18" charset="0"/>
              </a:rPr>
              <a:t>   </a:t>
            </a:r>
            <a:endParaRPr lang="en-US" altLang="zh-CN" sz="2000" b="1" dirty="0">
              <a:latin typeface="Book Antiqua" panose="02040602050305030304" pitchFamily="18" charset="0"/>
            </a:endParaRP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2.3x speedup</a:t>
            </a:r>
          </a:p>
        </p:txBody>
      </p:sp>
      <p:pic>
        <p:nvPicPr>
          <p:cNvPr id="13" name="图片 12">
            <a:extLst>
              <a:ext uri="{FF2B5EF4-FFF2-40B4-BE49-F238E27FC236}">
                <a16:creationId xmlns:a16="http://schemas.microsoft.com/office/drawing/2014/main" id="{5CF52C3C-B156-4376-D6D3-3E0FA10E8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768" y="2797013"/>
            <a:ext cx="6177480" cy="1562121"/>
          </a:xfrm>
          <a:prstGeom prst="rect">
            <a:avLst/>
          </a:prstGeom>
        </p:spPr>
      </p:pic>
      <p:sp>
        <p:nvSpPr>
          <p:cNvPr id="21" name="文本框 20">
            <a:extLst>
              <a:ext uri="{FF2B5EF4-FFF2-40B4-BE49-F238E27FC236}">
                <a16:creationId xmlns:a16="http://schemas.microsoft.com/office/drawing/2014/main" id="{3BD3CA9F-4ABC-2C71-E867-55CCD2E53352}"/>
              </a:ext>
            </a:extLst>
          </p:cNvPr>
          <p:cNvSpPr txBox="1"/>
          <p:nvPr/>
        </p:nvSpPr>
        <p:spPr>
          <a:xfrm>
            <a:off x="6736822" y="2929916"/>
            <a:ext cx="4201985"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Simba Batch Size = 1~64 : </a:t>
            </a: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2.4~2.7x speedup</a:t>
            </a:r>
          </a:p>
        </p:txBody>
      </p:sp>
      <p:pic>
        <p:nvPicPr>
          <p:cNvPr id="23" name="图片 22">
            <a:extLst>
              <a:ext uri="{FF2B5EF4-FFF2-40B4-BE49-F238E27FC236}">
                <a16:creationId xmlns:a16="http://schemas.microsoft.com/office/drawing/2014/main" id="{2FDB30CB-2E97-B4E0-7756-56678DF21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768" y="4603164"/>
            <a:ext cx="6177480" cy="1562121"/>
          </a:xfrm>
          <a:prstGeom prst="rect">
            <a:avLst/>
          </a:prstGeom>
        </p:spPr>
      </p:pic>
      <p:sp>
        <p:nvSpPr>
          <p:cNvPr id="24" name="文本框 23">
            <a:extLst>
              <a:ext uri="{FF2B5EF4-FFF2-40B4-BE49-F238E27FC236}">
                <a16:creationId xmlns:a16="http://schemas.microsoft.com/office/drawing/2014/main" id="{C1977F30-12BD-EF95-2B47-8A5DC9785C72}"/>
              </a:ext>
            </a:extLst>
          </p:cNvPr>
          <p:cNvSpPr txBox="1"/>
          <p:nvPr/>
        </p:nvSpPr>
        <p:spPr>
          <a:xfrm>
            <a:off x="1162787" y="4306402"/>
            <a:ext cx="2712527" cy="338554"/>
          </a:xfrm>
          <a:prstGeom prst="rect">
            <a:avLst/>
          </a:prstGeom>
          <a:noFill/>
        </p:spPr>
        <p:txBody>
          <a:bodyPr wrap="square" rtlCol="0">
            <a:spAutoFit/>
          </a:bodyPr>
          <a:lstStyle/>
          <a:p>
            <a:pPr algn="ctr"/>
            <a:r>
              <a:rPr kumimoji="1" lang="en-US" altLang="zh-CN" sz="1600" b="1" dirty="0">
                <a:latin typeface="Times" pitchFamily="2" charset="0"/>
              </a:rPr>
              <a:t>GEMM</a:t>
            </a:r>
            <a:endParaRPr kumimoji="1" lang="zh-CN" altLang="en-US" sz="1600" b="1" dirty="0">
              <a:latin typeface="Times" pitchFamily="2" charset="0"/>
            </a:endParaRPr>
          </a:p>
        </p:txBody>
      </p:sp>
      <p:sp>
        <p:nvSpPr>
          <p:cNvPr id="25" name="文本框 24">
            <a:extLst>
              <a:ext uri="{FF2B5EF4-FFF2-40B4-BE49-F238E27FC236}">
                <a16:creationId xmlns:a16="http://schemas.microsoft.com/office/drawing/2014/main" id="{17237D97-23B8-6116-139F-DD8A0832C06B}"/>
              </a:ext>
            </a:extLst>
          </p:cNvPr>
          <p:cNvSpPr txBox="1"/>
          <p:nvPr/>
        </p:nvSpPr>
        <p:spPr>
          <a:xfrm>
            <a:off x="4459721" y="4306402"/>
            <a:ext cx="2712527" cy="338554"/>
          </a:xfrm>
          <a:prstGeom prst="rect">
            <a:avLst/>
          </a:prstGeom>
          <a:noFill/>
        </p:spPr>
        <p:txBody>
          <a:bodyPr wrap="square" rtlCol="0">
            <a:spAutoFit/>
          </a:bodyPr>
          <a:lstStyle/>
          <a:p>
            <a:pPr algn="ctr"/>
            <a:r>
              <a:rPr kumimoji="1" lang="en-US" altLang="zh-CN" sz="1600" b="1" dirty="0">
                <a:latin typeface="Times" pitchFamily="2" charset="0"/>
              </a:rPr>
              <a:t>C2D</a:t>
            </a:r>
            <a:endParaRPr kumimoji="1" lang="zh-CN" altLang="en-US" sz="1600" b="1" dirty="0">
              <a:latin typeface="Times" pitchFamily="2" charset="0"/>
            </a:endParaRPr>
          </a:p>
        </p:txBody>
      </p:sp>
      <p:sp>
        <p:nvSpPr>
          <p:cNvPr id="28" name="文本框 27">
            <a:extLst>
              <a:ext uri="{FF2B5EF4-FFF2-40B4-BE49-F238E27FC236}">
                <a16:creationId xmlns:a16="http://schemas.microsoft.com/office/drawing/2014/main" id="{8855F092-1AA1-5BF3-5E5D-342D5D4135E7}"/>
              </a:ext>
            </a:extLst>
          </p:cNvPr>
          <p:cNvSpPr txBox="1"/>
          <p:nvPr/>
        </p:nvSpPr>
        <p:spPr>
          <a:xfrm>
            <a:off x="1133759" y="6112553"/>
            <a:ext cx="2712527" cy="338554"/>
          </a:xfrm>
          <a:prstGeom prst="rect">
            <a:avLst/>
          </a:prstGeom>
          <a:noFill/>
        </p:spPr>
        <p:txBody>
          <a:bodyPr wrap="square" rtlCol="0">
            <a:spAutoFit/>
          </a:bodyPr>
          <a:lstStyle/>
          <a:p>
            <a:pPr algn="ctr"/>
            <a:r>
              <a:rPr kumimoji="1" lang="en-US" altLang="zh-CN" sz="1600" b="1" dirty="0">
                <a:latin typeface="Times" pitchFamily="2" charset="0"/>
              </a:rPr>
              <a:t>GEMM</a:t>
            </a:r>
            <a:endParaRPr kumimoji="1" lang="zh-CN" altLang="en-US" sz="1600" b="1" dirty="0">
              <a:latin typeface="Times" pitchFamily="2" charset="0"/>
            </a:endParaRPr>
          </a:p>
        </p:txBody>
      </p:sp>
      <p:sp>
        <p:nvSpPr>
          <p:cNvPr id="29" name="文本框 28">
            <a:extLst>
              <a:ext uri="{FF2B5EF4-FFF2-40B4-BE49-F238E27FC236}">
                <a16:creationId xmlns:a16="http://schemas.microsoft.com/office/drawing/2014/main" id="{95532F0E-6E2A-183C-0F05-BB71ECBBC8CE}"/>
              </a:ext>
            </a:extLst>
          </p:cNvPr>
          <p:cNvSpPr txBox="1"/>
          <p:nvPr/>
        </p:nvSpPr>
        <p:spPr>
          <a:xfrm>
            <a:off x="4430693" y="6112553"/>
            <a:ext cx="2712527" cy="338554"/>
          </a:xfrm>
          <a:prstGeom prst="rect">
            <a:avLst/>
          </a:prstGeom>
          <a:noFill/>
        </p:spPr>
        <p:txBody>
          <a:bodyPr wrap="square" rtlCol="0">
            <a:spAutoFit/>
          </a:bodyPr>
          <a:lstStyle/>
          <a:p>
            <a:pPr algn="ctr"/>
            <a:r>
              <a:rPr kumimoji="1" lang="en-US" altLang="zh-CN" sz="1600" b="1" dirty="0">
                <a:latin typeface="Times" pitchFamily="2" charset="0"/>
              </a:rPr>
              <a:t>C2D</a:t>
            </a:r>
            <a:endParaRPr kumimoji="1" lang="zh-CN" altLang="en-US" sz="1600" b="1" dirty="0">
              <a:latin typeface="Times" pitchFamily="2" charset="0"/>
            </a:endParaRPr>
          </a:p>
        </p:txBody>
      </p:sp>
      <p:sp>
        <p:nvSpPr>
          <p:cNvPr id="30" name="文本框 29">
            <a:extLst>
              <a:ext uri="{FF2B5EF4-FFF2-40B4-BE49-F238E27FC236}">
                <a16:creationId xmlns:a16="http://schemas.microsoft.com/office/drawing/2014/main" id="{80D9BC4D-0A94-EDA3-080B-9A190D65447E}"/>
              </a:ext>
            </a:extLst>
          </p:cNvPr>
          <p:cNvSpPr txBox="1"/>
          <p:nvPr/>
        </p:nvSpPr>
        <p:spPr>
          <a:xfrm>
            <a:off x="6736822" y="4928709"/>
            <a:ext cx="4201985" cy="707886"/>
          </a:xfrm>
          <a:prstGeom prst="rect">
            <a:avLst/>
          </a:prstGeom>
          <a:noFill/>
        </p:spPr>
        <p:txBody>
          <a:bodyPr wrap="square">
            <a:spAutoFit/>
          </a:bodyPr>
          <a:lstStyle/>
          <a:p>
            <a:pPr lvl="1">
              <a:buFont typeface="Wingdings" pitchFamily="2" charset="2"/>
              <a:buChar char="v"/>
            </a:pPr>
            <a:r>
              <a:rPr lang="en" altLang="zh-CN" sz="2000" b="1" dirty="0" err="1">
                <a:latin typeface="Book Antiqua" panose="02040602050305030304" pitchFamily="18" charset="0"/>
              </a:rPr>
              <a:t>Eyeriss</a:t>
            </a:r>
            <a:r>
              <a:rPr lang="en" altLang="zh-CN" sz="2000" b="1" dirty="0">
                <a:latin typeface="Book Antiqua" panose="02040602050305030304" pitchFamily="18" charset="0"/>
              </a:rPr>
              <a:t> Architecture=1~64x: </a:t>
            </a:r>
          </a:p>
          <a:p>
            <a:pPr lvl="1"/>
            <a:r>
              <a:rPr lang="zh-CN" altLang="en-US" sz="2000" b="1" dirty="0">
                <a:latin typeface="Book Antiqua" panose="02040602050305030304" pitchFamily="18" charset="0"/>
              </a:rPr>
              <a:t>     </a:t>
            </a:r>
            <a:r>
              <a:rPr lang="en" altLang="zh-CN" sz="2000" b="1" dirty="0">
                <a:latin typeface="Book Antiqua" panose="02040602050305030304" pitchFamily="18" charset="0"/>
              </a:rPr>
              <a:t>Achieving 2.1~3.0x speedup</a:t>
            </a:r>
          </a:p>
        </p:txBody>
      </p:sp>
    </p:spTree>
    <p:extLst>
      <p:ext uri="{BB962C8B-B14F-4D97-AF65-F5344CB8AC3E}">
        <p14:creationId xmlns:p14="http://schemas.microsoft.com/office/powerpoint/2010/main" val="389035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0CAE155-03EB-5EFE-B4C1-0777AF7A3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61" y="3771261"/>
            <a:ext cx="6879600" cy="2682062"/>
          </a:xfrm>
          <a:prstGeom prst="rect">
            <a:avLst/>
          </a:prstGeom>
        </p:spPr>
      </p:pic>
      <p:pic>
        <p:nvPicPr>
          <p:cNvPr id="3" name="图片 2">
            <a:extLst>
              <a:ext uri="{FF2B5EF4-FFF2-40B4-BE49-F238E27FC236}">
                <a16:creationId xmlns:a16="http://schemas.microsoft.com/office/drawing/2014/main" id="{F5FE9649-8B0D-0116-4A26-1C31814BB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561" y="734072"/>
            <a:ext cx="6879524" cy="2943694"/>
          </a:xfrm>
          <a:prstGeom prst="rect">
            <a:avLst/>
          </a:prstGeom>
        </p:spPr>
      </p:pic>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Times" pitchFamily="2" charset="0"/>
              </a:rPr>
              <a:t>Performance on Workloads</a:t>
            </a:r>
          </a:p>
        </p:txBody>
      </p:sp>
      <p:sp>
        <p:nvSpPr>
          <p:cNvPr id="5" name="文本框 4">
            <a:extLst>
              <a:ext uri="{FF2B5EF4-FFF2-40B4-BE49-F238E27FC236}">
                <a16:creationId xmlns:a16="http://schemas.microsoft.com/office/drawing/2014/main" id="{2845A0C4-E03F-7E82-3B3C-5599F5A42CA4}"/>
              </a:ext>
            </a:extLst>
          </p:cNvPr>
          <p:cNvSpPr txBox="1"/>
          <p:nvPr/>
        </p:nvSpPr>
        <p:spPr>
          <a:xfrm rot="16200000">
            <a:off x="-2183322" y="3638229"/>
            <a:ext cx="5452087" cy="400110"/>
          </a:xfrm>
          <a:prstGeom prst="rect">
            <a:avLst/>
          </a:prstGeom>
          <a:noFill/>
        </p:spPr>
        <p:txBody>
          <a:bodyPr wrap="square" rtlCol="0">
            <a:spAutoFit/>
          </a:bodyPr>
          <a:lstStyle/>
          <a:p>
            <a:pPr algn="ctr"/>
            <a:r>
              <a:rPr kumimoji="1" lang="en-US" altLang="zh-CN" sz="2000" b="1" dirty="0">
                <a:latin typeface="Times" pitchFamily="2" charset="0"/>
              </a:rPr>
              <a:t>Performance</a:t>
            </a:r>
            <a:r>
              <a:rPr kumimoji="1" lang="zh-CN" altLang="en-US" sz="2000" b="1" dirty="0">
                <a:latin typeface="Times" pitchFamily="2" charset="0"/>
              </a:rPr>
              <a:t> </a:t>
            </a:r>
            <a:r>
              <a:rPr kumimoji="1" lang="en-US" altLang="zh-CN" sz="2000" b="1" dirty="0">
                <a:latin typeface="Times" pitchFamily="2" charset="0"/>
              </a:rPr>
              <a:t>Speedup</a:t>
            </a:r>
            <a:endParaRPr kumimoji="1" lang="zh-CN" altLang="en-US" sz="2000" b="1" dirty="0">
              <a:latin typeface="Times" pitchFamily="2" charset="0"/>
            </a:endParaRPr>
          </a:p>
        </p:txBody>
      </p:sp>
      <p:sp>
        <p:nvSpPr>
          <p:cNvPr id="12" name="文本框 11">
            <a:extLst>
              <a:ext uri="{FF2B5EF4-FFF2-40B4-BE49-F238E27FC236}">
                <a16:creationId xmlns:a16="http://schemas.microsoft.com/office/drawing/2014/main" id="{971BC5DB-D20A-7537-C605-4EE73E3DA734}"/>
              </a:ext>
            </a:extLst>
          </p:cNvPr>
          <p:cNvSpPr txBox="1"/>
          <p:nvPr/>
        </p:nvSpPr>
        <p:spPr>
          <a:xfrm>
            <a:off x="7411272" y="4651293"/>
            <a:ext cx="4631880"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NVDLA</a:t>
            </a: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2.6~3.4× speedup</a:t>
            </a:r>
          </a:p>
        </p:txBody>
      </p:sp>
      <p:sp>
        <p:nvSpPr>
          <p:cNvPr id="13" name="文本框 12">
            <a:extLst>
              <a:ext uri="{FF2B5EF4-FFF2-40B4-BE49-F238E27FC236}">
                <a16:creationId xmlns:a16="http://schemas.microsoft.com/office/drawing/2014/main" id="{8F3497F5-1A9D-8797-06B9-4F35D6E74D15}"/>
              </a:ext>
            </a:extLst>
          </p:cNvPr>
          <p:cNvSpPr txBox="1"/>
          <p:nvPr/>
        </p:nvSpPr>
        <p:spPr>
          <a:xfrm>
            <a:off x="7411272" y="1851976"/>
            <a:ext cx="4631880"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Simba: </a:t>
            </a:r>
            <a:r>
              <a:rPr lang="zh-CN" altLang="en-US" sz="2000" b="1" dirty="0">
                <a:latin typeface="Book Antiqua" panose="02040602050305030304" pitchFamily="18" charset="0"/>
              </a:rPr>
              <a:t>   </a:t>
            </a:r>
            <a:endParaRPr lang="en-US" altLang="zh-CN" sz="2000" b="1" dirty="0">
              <a:latin typeface="Book Antiqua" panose="02040602050305030304" pitchFamily="18" charset="0"/>
            </a:endParaRP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2.5~3.6× speedup</a:t>
            </a:r>
          </a:p>
        </p:txBody>
      </p:sp>
      <p:sp>
        <p:nvSpPr>
          <p:cNvPr id="15" name="文本框 14">
            <a:extLst>
              <a:ext uri="{FF2B5EF4-FFF2-40B4-BE49-F238E27FC236}">
                <a16:creationId xmlns:a16="http://schemas.microsoft.com/office/drawing/2014/main" id="{EFD4D870-56EE-2FEC-3126-19937FF6754F}"/>
              </a:ext>
            </a:extLst>
          </p:cNvPr>
          <p:cNvSpPr txBox="1"/>
          <p:nvPr/>
        </p:nvSpPr>
        <p:spPr>
          <a:xfrm>
            <a:off x="4714468" y="3717522"/>
            <a:ext cx="2072106" cy="338554"/>
          </a:xfrm>
          <a:prstGeom prst="rect">
            <a:avLst/>
          </a:prstGeom>
          <a:noFill/>
        </p:spPr>
        <p:txBody>
          <a:bodyPr wrap="square">
            <a:spAutoFit/>
          </a:bodyPr>
          <a:lstStyle/>
          <a:p>
            <a:r>
              <a:rPr lang="en-US" altLang="zh-CN" sz="1600" b="1" dirty="0">
                <a:latin typeface="Times" pitchFamily="2" charset="0"/>
              </a:rPr>
              <a:t>Batch Size = 1</a:t>
            </a:r>
            <a:endParaRPr lang="zh-CN" altLang="en-US" sz="1600" dirty="0">
              <a:latin typeface="Times" pitchFamily="2" charset="0"/>
            </a:endParaRPr>
          </a:p>
        </p:txBody>
      </p:sp>
      <p:sp>
        <p:nvSpPr>
          <p:cNvPr id="16" name="文本框 15">
            <a:extLst>
              <a:ext uri="{FF2B5EF4-FFF2-40B4-BE49-F238E27FC236}">
                <a16:creationId xmlns:a16="http://schemas.microsoft.com/office/drawing/2014/main" id="{217236E7-8CC1-DD28-809B-CB3FFD226B6E}"/>
              </a:ext>
            </a:extLst>
          </p:cNvPr>
          <p:cNvSpPr txBox="1"/>
          <p:nvPr/>
        </p:nvSpPr>
        <p:spPr>
          <a:xfrm>
            <a:off x="4714468" y="5040819"/>
            <a:ext cx="2072106" cy="338554"/>
          </a:xfrm>
          <a:prstGeom prst="rect">
            <a:avLst/>
          </a:prstGeom>
          <a:noFill/>
        </p:spPr>
        <p:txBody>
          <a:bodyPr wrap="square">
            <a:spAutoFit/>
          </a:bodyPr>
          <a:lstStyle/>
          <a:p>
            <a:r>
              <a:rPr lang="en-US" altLang="zh-CN" sz="1600" b="1" dirty="0">
                <a:latin typeface="Times" pitchFamily="2" charset="0"/>
              </a:rPr>
              <a:t>Batch Size = 16</a:t>
            </a:r>
            <a:endParaRPr lang="zh-CN" altLang="en-US" sz="1600" dirty="0">
              <a:latin typeface="Times" pitchFamily="2" charset="0"/>
            </a:endParaRPr>
          </a:p>
        </p:txBody>
      </p:sp>
      <p:sp>
        <p:nvSpPr>
          <p:cNvPr id="18" name="文本框 17">
            <a:extLst>
              <a:ext uri="{FF2B5EF4-FFF2-40B4-BE49-F238E27FC236}">
                <a16:creationId xmlns:a16="http://schemas.microsoft.com/office/drawing/2014/main" id="{CC128816-D2B4-8DD7-6B18-4C8FE38FBDEB}"/>
              </a:ext>
            </a:extLst>
          </p:cNvPr>
          <p:cNvSpPr txBox="1"/>
          <p:nvPr/>
        </p:nvSpPr>
        <p:spPr>
          <a:xfrm>
            <a:off x="4748992" y="942963"/>
            <a:ext cx="2072106" cy="338554"/>
          </a:xfrm>
          <a:prstGeom prst="rect">
            <a:avLst/>
          </a:prstGeom>
          <a:noFill/>
        </p:spPr>
        <p:txBody>
          <a:bodyPr wrap="square">
            <a:spAutoFit/>
          </a:bodyPr>
          <a:lstStyle/>
          <a:p>
            <a:r>
              <a:rPr lang="en-US" altLang="zh-CN" sz="1600" b="1" dirty="0">
                <a:latin typeface="Times" pitchFamily="2" charset="0"/>
              </a:rPr>
              <a:t>Batch Size = 1</a:t>
            </a:r>
            <a:endParaRPr lang="zh-CN" altLang="en-US" sz="1600" dirty="0">
              <a:latin typeface="Times" pitchFamily="2" charset="0"/>
            </a:endParaRPr>
          </a:p>
        </p:txBody>
      </p:sp>
      <p:sp>
        <p:nvSpPr>
          <p:cNvPr id="20" name="文本框 19">
            <a:extLst>
              <a:ext uri="{FF2B5EF4-FFF2-40B4-BE49-F238E27FC236}">
                <a16:creationId xmlns:a16="http://schemas.microsoft.com/office/drawing/2014/main" id="{C97CF0EE-1F4D-E4D9-2421-4C0AB9CA5BA5}"/>
              </a:ext>
            </a:extLst>
          </p:cNvPr>
          <p:cNvSpPr txBox="1"/>
          <p:nvPr/>
        </p:nvSpPr>
        <p:spPr>
          <a:xfrm>
            <a:off x="4714468" y="2266260"/>
            <a:ext cx="2072106" cy="338554"/>
          </a:xfrm>
          <a:prstGeom prst="rect">
            <a:avLst/>
          </a:prstGeom>
          <a:noFill/>
        </p:spPr>
        <p:txBody>
          <a:bodyPr wrap="square">
            <a:spAutoFit/>
          </a:bodyPr>
          <a:lstStyle/>
          <a:p>
            <a:r>
              <a:rPr lang="en-US" altLang="zh-CN" sz="1600" b="1" dirty="0">
                <a:latin typeface="Times" pitchFamily="2" charset="0"/>
              </a:rPr>
              <a:t>Batch Size = 16</a:t>
            </a:r>
            <a:endParaRPr lang="zh-CN" altLang="en-US" sz="1600" dirty="0">
              <a:latin typeface="Times" pitchFamily="2" charset="0"/>
            </a:endParaRPr>
          </a:p>
        </p:txBody>
      </p:sp>
    </p:spTree>
    <p:extLst>
      <p:ext uri="{BB962C8B-B14F-4D97-AF65-F5344CB8AC3E}">
        <p14:creationId xmlns:p14="http://schemas.microsoft.com/office/powerpoint/2010/main" val="387665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9039FC8-0107-8358-0965-DAF63E613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99" y="1005915"/>
            <a:ext cx="9100863" cy="3951879"/>
          </a:xfrm>
          <a:prstGeom prst="rect">
            <a:avLst/>
          </a:prstGeom>
        </p:spPr>
      </p:pic>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rPr>
              <a:t>Comparison with Mind</a:t>
            </a:r>
            <a:r>
              <a:rPr lang="zh-CN" altLang="en-US" sz="3200" dirty="0">
                <a:latin typeface="Book Antiqua" panose="02040602050305030304" pitchFamily="18" charset="0"/>
              </a:rPr>
              <a:t> </a:t>
            </a:r>
            <a:r>
              <a:rPr lang="en-US" altLang="zh-CN" sz="3200" dirty="0">
                <a:latin typeface="Book Antiqua" panose="02040602050305030304" pitchFamily="18" charset="0"/>
              </a:rPr>
              <a:t>Mappings</a:t>
            </a:r>
          </a:p>
        </p:txBody>
      </p:sp>
      <p:sp>
        <p:nvSpPr>
          <p:cNvPr id="5" name="文本框 4">
            <a:extLst>
              <a:ext uri="{FF2B5EF4-FFF2-40B4-BE49-F238E27FC236}">
                <a16:creationId xmlns:a16="http://schemas.microsoft.com/office/drawing/2014/main" id="{2845A0C4-E03F-7E82-3B3C-5599F5A42CA4}"/>
              </a:ext>
            </a:extLst>
          </p:cNvPr>
          <p:cNvSpPr txBox="1"/>
          <p:nvPr/>
        </p:nvSpPr>
        <p:spPr>
          <a:xfrm rot="16200000">
            <a:off x="-424118" y="2837690"/>
            <a:ext cx="3265458" cy="400110"/>
          </a:xfrm>
          <a:prstGeom prst="rect">
            <a:avLst/>
          </a:prstGeom>
          <a:noFill/>
        </p:spPr>
        <p:txBody>
          <a:bodyPr wrap="square" rtlCol="0">
            <a:spAutoFit/>
          </a:bodyPr>
          <a:lstStyle/>
          <a:p>
            <a:pPr algn="ctr"/>
            <a:r>
              <a:rPr kumimoji="1" lang="en-US" altLang="zh-CN" sz="2000" b="1" dirty="0">
                <a:latin typeface="Times" pitchFamily="2" charset="0"/>
              </a:rPr>
              <a:t>Performance</a:t>
            </a:r>
            <a:r>
              <a:rPr kumimoji="1" lang="zh-CN" altLang="en-US" sz="2000" b="1" dirty="0">
                <a:latin typeface="Times" pitchFamily="2" charset="0"/>
              </a:rPr>
              <a:t> </a:t>
            </a:r>
            <a:r>
              <a:rPr kumimoji="1" lang="en-US" altLang="zh-CN" sz="2000" b="1" dirty="0">
                <a:latin typeface="Times" pitchFamily="2" charset="0"/>
              </a:rPr>
              <a:t>Speedup</a:t>
            </a:r>
            <a:endParaRPr kumimoji="1" lang="zh-CN" altLang="en-US" sz="2000" b="1" dirty="0">
              <a:latin typeface="Times" pitchFamily="2" charset="0"/>
            </a:endParaRPr>
          </a:p>
        </p:txBody>
      </p:sp>
      <p:sp>
        <p:nvSpPr>
          <p:cNvPr id="7" name="文本框 6">
            <a:extLst>
              <a:ext uri="{FF2B5EF4-FFF2-40B4-BE49-F238E27FC236}">
                <a16:creationId xmlns:a16="http://schemas.microsoft.com/office/drawing/2014/main" id="{7B7E49C9-7DA0-D85B-7928-46366B7DAFF9}"/>
              </a:ext>
            </a:extLst>
          </p:cNvPr>
          <p:cNvSpPr txBox="1"/>
          <p:nvPr/>
        </p:nvSpPr>
        <p:spPr>
          <a:xfrm>
            <a:off x="6476829" y="3181405"/>
            <a:ext cx="3401976" cy="369332"/>
          </a:xfrm>
          <a:prstGeom prst="rect">
            <a:avLst/>
          </a:prstGeom>
          <a:noFill/>
        </p:spPr>
        <p:txBody>
          <a:bodyPr wrap="square" rtlCol="0">
            <a:spAutoFit/>
          </a:bodyPr>
          <a:lstStyle/>
          <a:p>
            <a:r>
              <a:rPr kumimoji="1" lang="en-US" altLang="zh-CN" b="1" dirty="0">
                <a:latin typeface="Times" pitchFamily="2" charset="0"/>
              </a:rPr>
              <a:t>Batch size=16</a:t>
            </a:r>
            <a:endParaRPr kumimoji="1" lang="zh-CN" altLang="en-US" b="1" dirty="0">
              <a:latin typeface="Times" pitchFamily="2" charset="0"/>
            </a:endParaRPr>
          </a:p>
        </p:txBody>
      </p:sp>
      <p:sp>
        <p:nvSpPr>
          <p:cNvPr id="8" name="文本框 7">
            <a:extLst>
              <a:ext uri="{FF2B5EF4-FFF2-40B4-BE49-F238E27FC236}">
                <a16:creationId xmlns:a16="http://schemas.microsoft.com/office/drawing/2014/main" id="{C6AE80C0-0118-F9AB-B411-07275906619B}"/>
              </a:ext>
            </a:extLst>
          </p:cNvPr>
          <p:cNvSpPr txBox="1"/>
          <p:nvPr/>
        </p:nvSpPr>
        <p:spPr>
          <a:xfrm>
            <a:off x="6476829" y="1405017"/>
            <a:ext cx="4075233" cy="369332"/>
          </a:xfrm>
          <a:prstGeom prst="rect">
            <a:avLst/>
          </a:prstGeom>
          <a:noFill/>
        </p:spPr>
        <p:txBody>
          <a:bodyPr wrap="square" rtlCol="0">
            <a:spAutoFit/>
          </a:bodyPr>
          <a:lstStyle/>
          <a:p>
            <a:r>
              <a:rPr kumimoji="1" lang="en-US" altLang="zh-CN" b="1" dirty="0">
                <a:latin typeface="Times" pitchFamily="2" charset="0"/>
              </a:rPr>
              <a:t>Batch size=1</a:t>
            </a:r>
            <a:endParaRPr kumimoji="1" lang="zh-CN" altLang="en-US" b="1" dirty="0">
              <a:latin typeface="Times" pitchFamily="2" charset="0"/>
            </a:endParaRPr>
          </a:p>
        </p:txBody>
      </p:sp>
      <p:sp>
        <p:nvSpPr>
          <p:cNvPr id="12" name="文本框 11">
            <a:extLst>
              <a:ext uri="{FF2B5EF4-FFF2-40B4-BE49-F238E27FC236}">
                <a16:creationId xmlns:a16="http://schemas.microsoft.com/office/drawing/2014/main" id="{F0E464E1-204A-AA8E-D315-C2BB0B049928}"/>
              </a:ext>
            </a:extLst>
          </p:cNvPr>
          <p:cNvSpPr txBox="1"/>
          <p:nvPr/>
        </p:nvSpPr>
        <p:spPr>
          <a:xfrm>
            <a:off x="1464120" y="5085260"/>
            <a:ext cx="4631880" cy="707886"/>
          </a:xfrm>
          <a:prstGeom prst="rect">
            <a:avLst/>
          </a:prstGeom>
          <a:noFill/>
        </p:spPr>
        <p:txBody>
          <a:bodyPr wrap="square">
            <a:spAutoFit/>
          </a:bodyPr>
          <a:lstStyle/>
          <a:p>
            <a:pPr lvl="1">
              <a:buFont typeface="Wingdings" pitchFamily="2" charset="2"/>
              <a:buChar char="v"/>
            </a:pPr>
            <a:r>
              <a:rPr lang="en-US" altLang="zh-CN" sz="2000" b="1" dirty="0">
                <a:latin typeface="Book Antiqua" panose="02040602050305030304" pitchFamily="18" charset="0"/>
              </a:rPr>
              <a:t>On</a:t>
            </a:r>
            <a:r>
              <a:rPr lang="zh-CN" altLang="en-US" sz="2000" b="1" dirty="0">
                <a:latin typeface="Book Antiqua" panose="02040602050305030304" pitchFamily="18" charset="0"/>
              </a:rPr>
              <a:t> </a:t>
            </a:r>
            <a:r>
              <a:rPr lang="en-US" altLang="zh-CN" sz="2000" b="1" dirty="0">
                <a:latin typeface="Book Antiqua" panose="02040602050305030304" pitchFamily="18" charset="0"/>
              </a:rPr>
              <a:t>a</a:t>
            </a:r>
            <a:r>
              <a:rPr lang="zh-CN" altLang="en-US" sz="2000" b="1" dirty="0">
                <a:latin typeface="Book Antiqua" panose="02040602050305030304" pitchFamily="18" charset="0"/>
              </a:rPr>
              <a:t> </a:t>
            </a:r>
            <a:r>
              <a:rPr lang="en-US" altLang="zh-CN" sz="2000" b="1" dirty="0">
                <a:latin typeface="Book Antiqua" panose="02040602050305030304" pitchFamily="18" charset="0"/>
              </a:rPr>
              <a:t>specifical</a:t>
            </a:r>
            <a:r>
              <a:rPr lang="zh-CN" altLang="en-US" sz="2000" b="1" dirty="0">
                <a:latin typeface="Book Antiqua" panose="02040602050305030304" pitchFamily="18" charset="0"/>
              </a:rPr>
              <a:t> </a:t>
            </a:r>
            <a:r>
              <a:rPr lang="en-US" altLang="zh-CN" sz="2000" b="1" dirty="0">
                <a:latin typeface="Book Antiqua" panose="02040602050305030304" pitchFamily="18" charset="0"/>
              </a:rPr>
              <a:t>accelerator</a:t>
            </a:r>
          </a:p>
          <a:p>
            <a:pPr lvl="1"/>
            <a:r>
              <a:rPr lang="zh-CN" altLang="en-US" sz="2000" b="1" dirty="0">
                <a:latin typeface="Book Antiqua" panose="02040602050305030304" pitchFamily="18" charset="0"/>
              </a:rPr>
              <a:t>       </a:t>
            </a:r>
            <a:r>
              <a:rPr lang="en-US" altLang="zh-CN" sz="2000" b="1" dirty="0">
                <a:latin typeface="Book Antiqua" panose="02040602050305030304" pitchFamily="18" charset="0"/>
              </a:rPr>
              <a:t>Achieving 2.9~3.8× speedup</a:t>
            </a:r>
          </a:p>
        </p:txBody>
      </p:sp>
    </p:spTree>
    <p:extLst>
      <p:ext uri="{BB962C8B-B14F-4D97-AF65-F5344CB8AC3E}">
        <p14:creationId xmlns:p14="http://schemas.microsoft.com/office/powerpoint/2010/main" val="149660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755883"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Conclusion</a:t>
            </a:r>
            <a:endParaRPr lang="zh-CN" altLang="en-US" sz="3200" dirty="0">
              <a:latin typeface="Book Antiqua" panose="0204060205030503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561E825-EA9F-477E-A13C-F709F0F66355}"/>
              </a:ext>
            </a:extLst>
          </p:cNvPr>
          <p:cNvSpPr txBox="1"/>
          <p:nvPr/>
        </p:nvSpPr>
        <p:spPr>
          <a:xfrm>
            <a:off x="402561" y="1192351"/>
            <a:ext cx="11631783" cy="3493264"/>
          </a:xfrm>
          <a:prstGeom prst="rect">
            <a:avLst/>
          </a:prstGeom>
          <a:noFill/>
        </p:spPr>
        <p:txBody>
          <a:bodyPr wrap="square" rtlCol="0">
            <a:spAutoFit/>
          </a:bodyPr>
          <a:lstStyle/>
          <a:p>
            <a:pPr>
              <a:buClr>
                <a:srgbClr val="04859B"/>
              </a:buClr>
              <a:buFont typeface="Wingdings" pitchFamily="2" charset="2"/>
              <a:buChar char="v"/>
            </a:pPr>
            <a:r>
              <a:rPr kumimoji="1" lang="en-US" altLang="zh-CN" sz="2800" dirty="0">
                <a:latin typeface="Book Antiqua" panose="02040602050305030304" pitchFamily="18" charset="0"/>
              </a:rPr>
              <a:t>Propose an analytical tensor-architecture model, which defines a set of inequalities to exclude invalid candidates in the program design space.</a:t>
            </a:r>
          </a:p>
          <a:p>
            <a:pPr>
              <a:buClr>
                <a:srgbClr val="04859B"/>
              </a:buClr>
              <a:buFont typeface="Wingdings" pitchFamily="2" charset="2"/>
              <a:buChar char="v"/>
            </a:pPr>
            <a:endParaRPr kumimoji="1" lang="en-US" altLang="zh-CN" sz="1100" dirty="0">
              <a:latin typeface="Book Antiqua" panose="02040602050305030304" pitchFamily="18" charset="0"/>
            </a:endParaRPr>
          </a:p>
          <a:p>
            <a:pPr>
              <a:buClr>
                <a:srgbClr val="04859B"/>
              </a:buClr>
              <a:buFont typeface="Wingdings" pitchFamily="2" charset="2"/>
              <a:buChar char="v"/>
            </a:pPr>
            <a:r>
              <a:rPr kumimoji="1" lang="en-US" altLang="zh-CN" sz="2800" dirty="0">
                <a:latin typeface="Book Antiqua" panose="02040602050305030304" pitchFamily="18" charset="0"/>
              </a:rPr>
              <a:t>Propose an automatic program tuner, which exploits Transformer and policy gradient algorithm to avoid evaluating incomplete programs and to converge to high-performance solutions for spatial accelerators.</a:t>
            </a:r>
          </a:p>
          <a:p>
            <a:pPr>
              <a:buClr>
                <a:srgbClr val="04859B"/>
              </a:buClr>
              <a:buFont typeface="Wingdings" pitchFamily="2" charset="2"/>
              <a:buChar char="v"/>
            </a:pPr>
            <a:endParaRPr kumimoji="1" lang="en-US" altLang="zh-CN" sz="1100" dirty="0">
              <a:latin typeface="Book Antiqua" panose="02040602050305030304" pitchFamily="18" charset="0"/>
            </a:endParaRPr>
          </a:p>
          <a:p>
            <a:pPr>
              <a:buClr>
                <a:srgbClr val="04859B"/>
              </a:buClr>
              <a:buFont typeface="Wingdings" pitchFamily="2" charset="2"/>
              <a:buChar char="v"/>
            </a:pPr>
            <a:r>
              <a:rPr kumimoji="1" lang="en-US" altLang="zh-CN" sz="2800" dirty="0">
                <a:latin typeface="Book Antiqua" panose="02040602050305030304" pitchFamily="18" charset="0"/>
              </a:rPr>
              <a:t>Build</a:t>
            </a:r>
            <a:r>
              <a:rPr kumimoji="1" lang="zh-CN" altLang="en-US" sz="2800" dirty="0">
                <a:latin typeface="Book Antiqua" panose="02040602050305030304" pitchFamily="18" charset="0"/>
              </a:rPr>
              <a:t> </a:t>
            </a:r>
            <a:r>
              <a:rPr kumimoji="1" lang="en-US" altLang="zh-CN" sz="2800" dirty="0">
                <a:latin typeface="Book Antiqua" panose="02040602050305030304" pitchFamily="18" charset="0"/>
              </a:rPr>
              <a:t>a coordination between analytical modeling and automatic tuning to optimize both tensor programs and</a:t>
            </a:r>
            <a:r>
              <a:rPr kumimoji="1" lang="zh-CN" altLang="en-US" sz="2800" dirty="0">
                <a:latin typeface="Book Antiqua" panose="02040602050305030304" pitchFamily="18" charset="0"/>
              </a:rPr>
              <a:t> </a:t>
            </a:r>
            <a:r>
              <a:rPr kumimoji="1" lang="en-US" altLang="zh-CN" sz="2800" dirty="0">
                <a:latin typeface="Book Antiqua" panose="02040602050305030304" pitchFamily="18" charset="0"/>
              </a:rPr>
              <a:t>program design space.</a:t>
            </a:r>
          </a:p>
        </p:txBody>
      </p:sp>
      <p:sp>
        <p:nvSpPr>
          <p:cNvPr id="2" name="文本框 1">
            <a:extLst>
              <a:ext uri="{FF2B5EF4-FFF2-40B4-BE49-F238E27FC236}">
                <a16:creationId xmlns:a16="http://schemas.microsoft.com/office/drawing/2014/main" id="{3C22C860-6D61-BBD2-7607-560DD40F9333}"/>
              </a:ext>
            </a:extLst>
          </p:cNvPr>
          <p:cNvSpPr txBox="1"/>
          <p:nvPr/>
        </p:nvSpPr>
        <p:spPr>
          <a:xfrm>
            <a:off x="3004728" y="4907758"/>
            <a:ext cx="5551549" cy="1077218"/>
          </a:xfrm>
          <a:prstGeom prst="rect">
            <a:avLst/>
          </a:prstGeom>
          <a:noFill/>
        </p:spPr>
        <p:txBody>
          <a:bodyPr wrap="square" rtlCol="0">
            <a:spAutoFit/>
          </a:bodyPr>
          <a:lstStyle/>
          <a:p>
            <a:pPr algn="ctr">
              <a:buClr>
                <a:srgbClr val="04859B"/>
              </a:buClr>
            </a:pPr>
            <a:r>
              <a:rPr kumimoji="1" lang="en-US" altLang="zh-CN" sz="3200" dirty="0">
                <a:latin typeface="Book Antiqua" panose="02040602050305030304" pitchFamily="18" charset="0"/>
              </a:rPr>
              <a:t>Questions?</a:t>
            </a:r>
          </a:p>
          <a:p>
            <a:pPr algn="ctr">
              <a:buClr>
                <a:srgbClr val="04859B"/>
              </a:buClr>
            </a:pPr>
            <a:r>
              <a:rPr kumimoji="1" lang="en-US" altLang="zh-CN" sz="3200" dirty="0">
                <a:latin typeface="Book Antiqua" panose="02040602050305030304" pitchFamily="18" charset="0"/>
              </a:rPr>
              <a:t>wangfy8@mail2.sysu.edu.cn</a:t>
            </a:r>
          </a:p>
        </p:txBody>
      </p:sp>
    </p:spTree>
    <p:extLst>
      <p:ext uri="{BB962C8B-B14F-4D97-AF65-F5344CB8AC3E}">
        <p14:creationId xmlns:p14="http://schemas.microsoft.com/office/powerpoint/2010/main" val="241994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C145496-700B-AA2B-F487-E25CFBE24E91}"/>
              </a:ext>
            </a:extLst>
          </p:cNvPr>
          <p:cNvGrpSpPr/>
          <p:nvPr/>
        </p:nvGrpSpPr>
        <p:grpSpPr>
          <a:xfrm>
            <a:off x="2325726" y="2362897"/>
            <a:ext cx="7540547" cy="3640594"/>
            <a:chOff x="564793" y="-87192"/>
            <a:chExt cx="4787470" cy="2079076"/>
          </a:xfrm>
        </p:grpSpPr>
        <p:sp>
          <p:nvSpPr>
            <p:cNvPr id="3" name="圆角矩形 4">
              <a:extLst>
                <a:ext uri="{FF2B5EF4-FFF2-40B4-BE49-F238E27FC236}">
                  <a16:creationId xmlns:a16="http://schemas.microsoft.com/office/drawing/2014/main" id="{E1C1718D-A97F-808E-C0EC-6979353555D0}"/>
                </a:ext>
              </a:extLst>
            </p:cNvPr>
            <p:cNvSpPr/>
            <p:nvPr/>
          </p:nvSpPr>
          <p:spPr>
            <a:xfrm rot="16200000">
              <a:off x="-256083" y="883008"/>
              <a:ext cx="1929752" cy="288000"/>
            </a:xfrm>
            <a:prstGeom prst="roundRect">
              <a:avLst>
                <a:gd name="adj" fmla="val 2425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Book Antiqua" panose="02040602050305030304" pitchFamily="18" charset="0"/>
                  <a:ea typeface="SimSun" panose="02010600030101010101" pitchFamily="2" charset="-122"/>
                </a:rPr>
                <a:t>DRAM</a:t>
              </a: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5" name="圆角矩形 5">
              <a:extLst>
                <a:ext uri="{FF2B5EF4-FFF2-40B4-BE49-F238E27FC236}">
                  <a16:creationId xmlns:a16="http://schemas.microsoft.com/office/drawing/2014/main" id="{25B08692-7432-FF4F-48D3-E8CE2AE4DD24}"/>
                </a:ext>
              </a:extLst>
            </p:cNvPr>
            <p:cNvSpPr/>
            <p:nvPr/>
          </p:nvSpPr>
          <p:spPr>
            <a:xfrm rot="16200000">
              <a:off x="337357" y="883008"/>
              <a:ext cx="1929750" cy="288000"/>
            </a:xfrm>
            <a:prstGeom prst="roundRect">
              <a:avLst>
                <a:gd name="adj" fmla="val 1763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Book Antiqua" panose="02040602050305030304" pitchFamily="18" charset="0"/>
                  <a:ea typeface="SimSun" panose="02010600030101010101" pitchFamily="2" charset="-122"/>
                </a:rPr>
                <a:t>Global</a:t>
              </a:r>
              <a:r>
                <a:rPr kumimoji="1" lang="zh-CN" altLang="en-US" sz="2400" dirty="0">
                  <a:solidFill>
                    <a:schemeClr val="tx1"/>
                  </a:solidFill>
                  <a:latin typeface="Book Antiqua" panose="02040602050305030304" pitchFamily="18" charset="0"/>
                  <a:ea typeface="SimSun" panose="02010600030101010101" pitchFamily="2" charset="-122"/>
                </a:rPr>
                <a:t> </a:t>
              </a:r>
              <a:r>
                <a:rPr kumimoji="1" lang="en-US" altLang="zh-CN" sz="2400" dirty="0">
                  <a:solidFill>
                    <a:schemeClr val="tx1"/>
                  </a:solidFill>
                  <a:latin typeface="Book Antiqua" panose="02040602050305030304" pitchFamily="18" charset="0"/>
                  <a:ea typeface="SimSun" panose="02010600030101010101" pitchFamily="2" charset="-122"/>
                </a:rPr>
                <a:t>Buffer</a:t>
              </a: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7" name="圆角矩形 4">
              <a:extLst>
                <a:ext uri="{FF2B5EF4-FFF2-40B4-BE49-F238E27FC236}">
                  <a16:creationId xmlns:a16="http://schemas.microsoft.com/office/drawing/2014/main" id="{DC902EA3-C1A6-9879-D1F6-FAA1D0596FD6}"/>
                </a:ext>
              </a:extLst>
            </p:cNvPr>
            <p:cNvSpPr/>
            <p:nvPr/>
          </p:nvSpPr>
          <p:spPr>
            <a:xfrm>
              <a:off x="2393643" y="272786"/>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8" name="圆角矩形 4">
              <a:extLst>
                <a:ext uri="{FF2B5EF4-FFF2-40B4-BE49-F238E27FC236}">
                  <a16:creationId xmlns:a16="http://schemas.microsoft.com/office/drawing/2014/main" id="{B918E0B5-98CA-B9F9-2012-189CAE438CDB}"/>
                </a:ext>
              </a:extLst>
            </p:cNvPr>
            <p:cNvSpPr/>
            <p:nvPr/>
          </p:nvSpPr>
          <p:spPr>
            <a:xfrm>
              <a:off x="1882495" y="275091"/>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9" name="圆角矩形 4">
              <a:extLst>
                <a:ext uri="{FF2B5EF4-FFF2-40B4-BE49-F238E27FC236}">
                  <a16:creationId xmlns:a16="http://schemas.microsoft.com/office/drawing/2014/main" id="{3C9D08FF-9881-9FB3-CBE8-8A88F532CB48}"/>
                </a:ext>
              </a:extLst>
            </p:cNvPr>
            <p:cNvSpPr/>
            <p:nvPr/>
          </p:nvSpPr>
          <p:spPr>
            <a:xfrm>
              <a:off x="2901826" y="272786"/>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0" name="圆角矩形 4">
              <a:extLst>
                <a:ext uri="{FF2B5EF4-FFF2-40B4-BE49-F238E27FC236}">
                  <a16:creationId xmlns:a16="http://schemas.microsoft.com/office/drawing/2014/main" id="{C70F19F9-2291-F0F1-862F-C556EA5BF1C8}"/>
                </a:ext>
              </a:extLst>
            </p:cNvPr>
            <p:cNvSpPr/>
            <p:nvPr/>
          </p:nvSpPr>
          <p:spPr>
            <a:xfrm>
              <a:off x="1884241" y="1623986"/>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2" name="直线连接符 6">
              <a:extLst>
                <a:ext uri="{FF2B5EF4-FFF2-40B4-BE49-F238E27FC236}">
                  <a16:creationId xmlns:a16="http://schemas.microsoft.com/office/drawing/2014/main" id="{E8B205CE-48AB-E575-E7FE-D1DBB00F7092}"/>
                </a:ext>
              </a:extLst>
            </p:cNvPr>
            <p:cNvCxnSpPr>
              <a:cxnSpLocks/>
              <a:stCxn id="8" idx="3"/>
              <a:endCxn id="7" idx="1"/>
            </p:cNvCxnSpPr>
            <p:nvPr/>
          </p:nvCxnSpPr>
          <p:spPr>
            <a:xfrm flipV="1">
              <a:off x="2170495" y="416796"/>
              <a:ext cx="223148" cy="230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线连接符 6">
              <a:extLst>
                <a:ext uri="{FF2B5EF4-FFF2-40B4-BE49-F238E27FC236}">
                  <a16:creationId xmlns:a16="http://schemas.microsoft.com/office/drawing/2014/main" id="{2F15EF93-632F-D5CD-C8B7-5D6A7011AE21}"/>
                </a:ext>
              </a:extLst>
            </p:cNvPr>
            <p:cNvCxnSpPr>
              <a:cxnSpLocks/>
              <a:stCxn id="7" idx="3"/>
              <a:endCxn id="9" idx="1"/>
            </p:cNvCxnSpPr>
            <p:nvPr/>
          </p:nvCxnSpPr>
          <p:spPr>
            <a:xfrm>
              <a:off x="2681653" y="416786"/>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线连接符 6">
              <a:extLst>
                <a:ext uri="{FF2B5EF4-FFF2-40B4-BE49-F238E27FC236}">
                  <a16:creationId xmlns:a16="http://schemas.microsoft.com/office/drawing/2014/main" id="{0CCECB23-5CCA-16F6-CD8F-B5382D7CB2FA}"/>
                </a:ext>
              </a:extLst>
            </p:cNvPr>
            <p:cNvCxnSpPr>
              <a:cxnSpLocks/>
              <a:stCxn id="8" idx="2"/>
              <a:endCxn id="17" idx="0"/>
            </p:cNvCxnSpPr>
            <p:nvPr/>
          </p:nvCxnSpPr>
          <p:spPr>
            <a:xfrm>
              <a:off x="2026495" y="563101"/>
              <a:ext cx="0" cy="16094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圆角矩形 21">
              <a:extLst>
                <a:ext uri="{FF2B5EF4-FFF2-40B4-BE49-F238E27FC236}">
                  <a16:creationId xmlns:a16="http://schemas.microsoft.com/office/drawing/2014/main" id="{28886A82-380B-C8A3-4690-797ED5FFD31B}"/>
                </a:ext>
              </a:extLst>
            </p:cNvPr>
            <p:cNvSpPr/>
            <p:nvPr/>
          </p:nvSpPr>
          <p:spPr>
            <a:xfrm>
              <a:off x="2008495" y="274036"/>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6" name="直线连接符 6">
              <a:extLst>
                <a:ext uri="{FF2B5EF4-FFF2-40B4-BE49-F238E27FC236}">
                  <a16:creationId xmlns:a16="http://schemas.microsoft.com/office/drawing/2014/main" id="{C9E03EBF-4AC0-171E-87D8-F5E21A299FA9}"/>
                </a:ext>
              </a:extLst>
            </p:cNvPr>
            <p:cNvCxnSpPr>
              <a:cxnSpLocks/>
              <a:stCxn id="113" idx="2"/>
              <a:endCxn id="10" idx="0"/>
            </p:cNvCxnSpPr>
            <p:nvPr/>
          </p:nvCxnSpPr>
          <p:spPr>
            <a:xfrm>
              <a:off x="2026495" y="1461738"/>
              <a:ext cx="1746" cy="162248"/>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 name="圆角矩形 4">
              <a:extLst>
                <a:ext uri="{FF2B5EF4-FFF2-40B4-BE49-F238E27FC236}">
                  <a16:creationId xmlns:a16="http://schemas.microsoft.com/office/drawing/2014/main" id="{9B907648-FC23-B1A2-7BF8-1EF5E1FA46B0}"/>
                </a:ext>
              </a:extLst>
            </p:cNvPr>
            <p:cNvSpPr/>
            <p:nvPr/>
          </p:nvSpPr>
          <p:spPr>
            <a:xfrm>
              <a:off x="1882495" y="724036"/>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9" name="圆角矩形 4">
              <a:extLst>
                <a:ext uri="{FF2B5EF4-FFF2-40B4-BE49-F238E27FC236}">
                  <a16:creationId xmlns:a16="http://schemas.microsoft.com/office/drawing/2014/main" id="{A99F0AE8-B072-D6A1-5A96-0031F4EAE0CF}"/>
                </a:ext>
              </a:extLst>
            </p:cNvPr>
            <p:cNvSpPr/>
            <p:nvPr/>
          </p:nvSpPr>
          <p:spPr>
            <a:xfrm>
              <a:off x="2901826" y="721731"/>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20" name="圆角矩形 4">
              <a:extLst>
                <a:ext uri="{FF2B5EF4-FFF2-40B4-BE49-F238E27FC236}">
                  <a16:creationId xmlns:a16="http://schemas.microsoft.com/office/drawing/2014/main" id="{7968A2DE-5138-7236-051C-BDF46785C80A}"/>
                </a:ext>
              </a:extLst>
            </p:cNvPr>
            <p:cNvSpPr/>
            <p:nvPr/>
          </p:nvSpPr>
          <p:spPr>
            <a:xfrm>
              <a:off x="2393643" y="1618830"/>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21" name="直线连接符 6">
              <a:extLst>
                <a:ext uri="{FF2B5EF4-FFF2-40B4-BE49-F238E27FC236}">
                  <a16:creationId xmlns:a16="http://schemas.microsoft.com/office/drawing/2014/main" id="{A0F339A1-A13F-0960-B875-9D75AA6B9CE4}"/>
                </a:ext>
              </a:extLst>
            </p:cNvPr>
            <p:cNvCxnSpPr>
              <a:cxnSpLocks/>
              <a:stCxn id="17" idx="3"/>
              <a:endCxn id="109" idx="1"/>
            </p:cNvCxnSpPr>
            <p:nvPr/>
          </p:nvCxnSpPr>
          <p:spPr>
            <a:xfrm flipV="1">
              <a:off x="2170495" y="865741"/>
              <a:ext cx="223148" cy="230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线连接符 6">
              <a:extLst>
                <a:ext uri="{FF2B5EF4-FFF2-40B4-BE49-F238E27FC236}">
                  <a16:creationId xmlns:a16="http://schemas.microsoft.com/office/drawing/2014/main" id="{5A8ECBDB-071C-01CF-ED12-248019896127}"/>
                </a:ext>
              </a:extLst>
            </p:cNvPr>
            <p:cNvCxnSpPr>
              <a:cxnSpLocks/>
              <a:stCxn id="109" idx="3"/>
              <a:endCxn id="19" idx="1"/>
            </p:cNvCxnSpPr>
            <p:nvPr/>
          </p:nvCxnSpPr>
          <p:spPr>
            <a:xfrm>
              <a:off x="2681653" y="865731"/>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9" name="圆角矩形 4">
              <a:extLst>
                <a:ext uri="{FF2B5EF4-FFF2-40B4-BE49-F238E27FC236}">
                  <a16:creationId xmlns:a16="http://schemas.microsoft.com/office/drawing/2014/main" id="{A78290EE-02AA-B386-825A-C6D499503857}"/>
                </a:ext>
              </a:extLst>
            </p:cNvPr>
            <p:cNvSpPr/>
            <p:nvPr/>
          </p:nvSpPr>
          <p:spPr>
            <a:xfrm>
              <a:off x="2393643" y="721731"/>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10" name="直线连接符 6">
              <a:extLst>
                <a:ext uri="{FF2B5EF4-FFF2-40B4-BE49-F238E27FC236}">
                  <a16:creationId xmlns:a16="http://schemas.microsoft.com/office/drawing/2014/main" id="{5E3A3BFB-ADAB-9DA5-B557-7A5D4CBD3C01}"/>
                </a:ext>
              </a:extLst>
            </p:cNvPr>
            <p:cNvCxnSpPr>
              <a:cxnSpLocks/>
              <a:endCxn id="20" idx="1"/>
            </p:cNvCxnSpPr>
            <p:nvPr/>
          </p:nvCxnSpPr>
          <p:spPr>
            <a:xfrm>
              <a:off x="2170504" y="1762830"/>
              <a:ext cx="223149"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线连接符 6">
              <a:extLst>
                <a:ext uri="{FF2B5EF4-FFF2-40B4-BE49-F238E27FC236}">
                  <a16:creationId xmlns:a16="http://schemas.microsoft.com/office/drawing/2014/main" id="{B3159223-516D-1754-3F81-A45CB83FF4A5}"/>
                </a:ext>
              </a:extLst>
            </p:cNvPr>
            <p:cNvCxnSpPr>
              <a:cxnSpLocks/>
              <a:stCxn id="7" idx="2"/>
              <a:endCxn id="109" idx="0"/>
            </p:cNvCxnSpPr>
            <p:nvPr/>
          </p:nvCxnSpPr>
          <p:spPr>
            <a:xfrm>
              <a:off x="2537643" y="560796"/>
              <a:ext cx="0" cy="16094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2" name="直线连接符 6">
              <a:extLst>
                <a:ext uri="{FF2B5EF4-FFF2-40B4-BE49-F238E27FC236}">
                  <a16:creationId xmlns:a16="http://schemas.microsoft.com/office/drawing/2014/main" id="{9557DD34-264E-579A-4D98-7E51477D95D6}"/>
                </a:ext>
              </a:extLst>
            </p:cNvPr>
            <p:cNvCxnSpPr>
              <a:cxnSpLocks/>
              <a:stCxn id="9" idx="2"/>
              <a:endCxn id="19" idx="0"/>
            </p:cNvCxnSpPr>
            <p:nvPr/>
          </p:nvCxnSpPr>
          <p:spPr>
            <a:xfrm>
              <a:off x="3045826" y="560796"/>
              <a:ext cx="0" cy="16094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3" name="圆角矩形 4">
              <a:extLst>
                <a:ext uri="{FF2B5EF4-FFF2-40B4-BE49-F238E27FC236}">
                  <a16:creationId xmlns:a16="http://schemas.microsoft.com/office/drawing/2014/main" id="{4160D5BA-17AC-D9D8-C3B2-BAD59EACD348}"/>
                </a:ext>
              </a:extLst>
            </p:cNvPr>
            <p:cNvSpPr/>
            <p:nvPr/>
          </p:nvSpPr>
          <p:spPr>
            <a:xfrm>
              <a:off x="1882495" y="1173738"/>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14" name="圆角矩形 4">
              <a:extLst>
                <a:ext uri="{FF2B5EF4-FFF2-40B4-BE49-F238E27FC236}">
                  <a16:creationId xmlns:a16="http://schemas.microsoft.com/office/drawing/2014/main" id="{3DD4DDA1-11BC-B3D5-3668-4E2FE12B2401}"/>
                </a:ext>
              </a:extLst>
            </p:cNvPr>
            <p:cNvSpPr/>
            <p:nvPr/>
          </p:nvSpPr>
          <p:spPr>
            <a:xfrm>
              <a:off x="2901826" y="1171433"/>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15" name="圆角矩形 4">
              <a:extLst>
                <a:ext uri="{FF2B5EF4-FFF2-40B4-BE49-F238E27FC236}">
                  <a16:creationId xmlns:a16="http://schemas.microsoft.com/office/drawing/2014/main" id="{61D0E076-AE59-144B-C096-F0E7A2B5911D}"/>
                </a:ext>
              </a:extLst>
            </p:cNvPr>
            <p:cNvSpPr/>
            <p:nvPr/>
          </p:nvSpPr>
          <p:spPr>
            <a:xfrm>
              <a:off x="2899993" y="1618830"/>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16" name="直线连接符 6">
              <a:extLst>
                <a:ext uri="{FF2B5EF4-FFF2-40B4-BE49-F238E27FC236}">
                  <a16:creationId xmlns:a16="http://schemas.microsoft.com/office/drawing/2014/main" id="{C316955F-4F73-5A14-4A1A-84E808EBA2C3}"/>
                </a:ext>
              </a:extLst>
            </p:cNvPr>
            <p:cNvCxnSpPr>
              <a:cxnSpLocks/>
              <a:stCxn id="113" idx="3"/>
              <a:endCxn id="118" idx="1"/>
            </p:cNvCxnSpPr>
            <p:nvPr/>
          </p:nvCxnSpPr>
          <p:spPr>
            <a:xfrm flipV="1">
              <a:off x="2170495" y="1315444"/>
              <a:ext cx="223148" cy="230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7" name="直线连接符 6">
              <a:extLst>
                <a:ext uri="{FF2B5EF4-FFF2-40B4-BE49-F238E27FC236}">
                  <a16:creationId xmlns:a16="http://schemas.microsoft.com/office/drawing/2014/main" id="{CA1AF202-FE40-2659-2DF4-49975D138849}"/>
                </a:ext>
              </a:extLst>
            </p:cNvPr>
            <p:cNvCxnSpPr>
              <a:cxnSpLocks/>
              <a:stCxn id="118" idx="3"/>
              <a:endCxn id="114" idx="1"/>
            </p:cNvCxnSpPr>
            <p:nvPr/>
          </p:nvCxnSpPr>
          <p:spPr>
            <a:xfrm>
              <a:off x="2681653" y="1315433"/>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8" name="圆角矩形 4">
              <a:extLst>
                <a:ext uri="{FF2B5EF4-FFF2-40B4-BE49-F238E27FC236}">
                  <a16:creationId xmlns:a16="http://schemas.microsoft.com/office/drawing/2014/main" id="{40AA87EC-B63F-BD49-C7A6-12D5C1885189}"/>
                </a:ext>
              </a:extLst>
            </p:cNvPr>
            <p:cNvSpPr/>
            <p:nvPr/>
          </p:nvSpPr>
          <p:spPr>
            <a:xfrm>
              <a:off x="2393643" y="1171433"/>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19" name="直线连接符 6">
              <a:extLst>
                <a:ext uri="{FF2B5EF4-FFF2-40B4-BE49-F238E27FC236}">
                  <a16:creationId xmlns:a16="http://schemas.microsoft.com/office/drawing/2014/main" id="{4572ED5E-D2A4-C2E1-38CA-A0E6091134E4}"/>
                </a:ext>
              </a:extLst>
            </p:cNvPr>
            <p:cNvCxnSpPr>
              <a:cxnSpLocks/>
            </p:cNvCxnSpPr>
            <p:nvPr/>
          </p:nvCxnSpPr>
          <p:spPr>
            <a:xfrm>
              <a:off x="2679820" y="1762830"/>
              <a:ext cx="223149"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0" name="直线连接符 6">
              <a:extLst>
                <a:ext uri="{FF2B5EF4-FFF2-40B4-BE49-F238E27FC236}">
                  <a16:creationId xmlns:a16="http://schemas.microsoft.com/office/drawing/2014/main" id="{392C909C-444E-7DCA-CC8A-32DA2A94BB2B}"/>
                </a:ext>
              </a:extLst>
            </p:cNvPr>
            <p:cNvCxnSpPr>
              <a:cxnSpLocks/>
              <a:stCxn id="17" idx="2"/>
              <a:endCxn id="113" idx="0"/>
            </p:cNvCxnSpPr>
            <p:nvPr/>
          </p:nvCxnSpPr>
          <p:spPr>
            <a:xfrm>
              <a:off x="2026495" y="1012036"/>
              <a:ext cx="0" cy="161702"/>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 name="直线连接符 6">
              <a:extLst>
                <a:ext uri="{FF2B5EF4-FFF2-40B4-BE49-F238E27FC236}">
                  <a16:creationId xmlns:a16="http://schemas.microsoft.com/office/drawing/2014/main" id="{0B9D42CB-3EAA-3796-5014-C1FB962EB990}"/>
                </a:ext>
              </a:extLst>
            </p:cNvPr>
            <p:cNvCxnSpPr>
              <a:cxnSpLocks/>
              <a:stCxn id="109" idx="2"/>
              <a:endCxn id="118" idx="0"/>
            </p:cNvCxnSpPr>
            <p:nvPr/>
          </p:nvCxnSpPr>
          <p:spPr>
            <a:xfrm>
              <a:off x="2537643" y="1009731"/>
              <a:ext cx="0" cy="161702"/>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2" name="直线连接符 6">
              <a:extLst>
                <a:ext uri="{FF2B5EF4-FFF2-40B4-BE49-F238E27FC236}">
                  <a16:creationId xmlns:a16="http://schemas.microsoft.com/office/drawing/2014/main" id="{A5B8ACE0-2D9B-F7B5-3628-6CBE71D64E4E}"/>
                </a:ext>
              </a:extLst>
            </p:cNvPr>
            <p:cNvCxnSpPr>
              <a:cxnSpLocks/>
              <a:stCxn id="19" idx="2"/>
              <a:endCxn id="114" idx="0"/>
            </p:cNvCxnSpPr>
            <p:nvPr/>
          </p:nvCxnSpPr>
          <p:spPr>
            <a:xfrm>
              <a:off x="3045826" y="1009731"/>
              <a:ext cx="0" cy="161702"/>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3" name="圆角矩形 21">
              <a:extLst>
                <a:ext uri="{FF2B5EF4-FFF2-40B4-BE49-F238E27FC236}">
                  <a16:creationId xmlns:a16="http://schemas.microsoft.com/office/drawing/2014/main" id="{6D308DC1-6A3D-04E5-9C49-0051BB47DF17}"/>
                </a:ext>
              </a:extLst>
            </p:cNvPr>
            <p:cNvSpPr/>
            <p:nvPr/>
          </p:nvSpPr>
          <p:spPr>
            <a:xfrm>
              <a:off x="2520769" y="271731"/>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4" name="圆角矩形 21">
              <a:extLst>
                <a:ext uri="{FF2B5EF4-FFF2-40B4-BE49-F238E27FC236}">
                  <a16:creationId xmlns:a16="http://schemas.microsoft.com/office/drawing/2014/main" id="{81226208-86A2-0498-4909-FA064C421D65}"/>
                </a:ext>
              </a:extLst>
            </p:cNvPr>
            <p:cNvSpPr/>
            <p:nvPr/>
          </p:nvSpPr>
          <p:spPr>
            <a:xfrm>
              <a:off x="3027263" y="271731"/>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5" name="圆角矩形 21">
              <a:extLst>
                <a:ext uri="{FF2B5EF4-FFF2-40B4-BE49-F238E27FC236}">
                  <a16:creationId xmlns:a16="http://schemas.microsoft.com/office/drawing/2014/main" id="{90F0B061-24D3-3D84-189D-01D0286A46E7}"/>
                </a:ext>
              </a:extLst>
            </p:cNvPr>
            <p:cNvSpPr/>
            <p:nvPr/>
          </p:nvSpPr>
          <p:spPr>
            <a:xfrm>
              <a:off x="2009918" y="1622931"/>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6" name="圆角矩形 21">
              <a:extLst>
                <a:ext uri="{FF2B5EF4-FFF2-40B4-BE49-F238E27FC236}">
                  <a16:creationId xmlns:a16="http://schemas.microsoft.com/office/drawing/2014/main" id="{7F5AB9A2-90A1-CDF2-3CE8-11AF9E8B4100}"/>
                </a:ext>
              </a:extLst>
            </p:cNvPr>
            <p:cNvSpPr/>
            <p:nvPr/>
          </p:nvSpPr>
          <p:spPr>
            <a:xfrm>
              <a:off x="2008433" y="723738"/>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7" name="圆角矩形 21">
              <a:extLst>
                <a:ext uri="{FF2B5EF4-FFF2-40B4-BE49-F238E27FC236}">
                  <a16:creationId xmlns:a16="http://schemas.microsoft.com/office/drawing/2014/main" id="{4F5DF04E-2F3D-EA9B-3745-5373CF20430E}"/>
                </a:ext>
              </a:extLst>
            </p:cNvPr>
            <p:cNvSpPr/>
            <p:nvPr/>
          </p:nvSpPr>
          <p:spPr>
            <a:xfrm>
              <a:off x="2520137" y="721582"/>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8" name="圆角矩形 21">
              <a:extLst>
                <a:ext uri="{FF2B5EF4-FFF2-40B4-BE49-F238E27FC236}">
                  <a16:creationId xmlns:a16="http://schemas.microsoft.com/office/drawing/2014/main" id="{00B15B96-05C3-62BB-5690-ED2036BE2598}"/>
                </a:ext>
              </a:extLst>
            </p:cNvPr>
            <p:cNvSpPr/>
            <p:nvPr/>
          </p:nvSpPr>
          <p:spPr>
            <a:xfrm>
              <a:off x="3025993" y="721582"/>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29" name="圆角矩形 21">
              <a:extLst>
                <a:ext uri="{FF2B5EF4-FFF2-40B4-BE49-F238E27FC236}">
                  <a16:creationId xmlns:a16="http://schemas.microsoft.com/office/drawing/2014/main" id="{932EDFEE-B4D8-E785-B094-6F4B88FD23D8}"/>
                </a:ext>
              </a:extLst>
            </p:cNvPr>
            <p:cNvSpPr/>
            <p:nvPr/>
          </p:nvSpPr>
          <p:spPr>
            <a:xfrm>
              <a:off x="2519320" y="1618681"/>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0" name="圆角矩形 21">
              <a:extLst>
                <a:ext uri="{FF2B5EF4-FFF2-40B4-BE49-F238E27FC236}">
                  <a16:creationId xmlns:a16="http://schemas.microsoft.com/office/drawing/2014/main" id="{67B8B8C1-8ACE-58DB-3E19-D1D4FAE36420}"/>
                </a:ext>
              </a:extLst>
            </p:cNvPr>
            <p:cNvSpPr/>
            <p:nvPr/>
          </p:nvSpPr>
          <p:spPr>
            <a:xfrm>
              <a:off x="2009797" y="1174858"/>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1" name="圆角矩形 21">
              <a:extLst>
                <a:ext uri="{FF2B5EF4-FFF2-40B4-BE49-F238E27FC236}">
                  <a16:creationId xmlns:a16="http://schemas.microsoft.com/office/drawing/2014/main" id="{E91B7BD0-08BF-374F-9480-1339047ADCCC}"/>
                </a:ext>
              </a:extLst>
            </p:cNvPr>
            <p:cNvSpPr/>
            <p:nvPr/>
          </p:nvSpPr>
          <p:spPr>
            <a:xfrm>
              <a:off x="2520137" y="1170675"/>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2" name="圆角矩形 21">
              <a:extLst>
                <a:ext uri="{FF2B5EF4-FFF2-40B4-BE49-F238E27FC236}">
                  <a16:creationId xmlns:a16="http://schemas.microsoft.com/office/drawing/2014/main" id="{A5A838BA-438A-5F89-3605-B4618087F40A}"/>
                </a:ext>
              </a:extLst>
            </p:cNvPr>
            <p:cNvSpPr/>
            <p:nvPr/>
          </p:nvSpPr>
          <p:spPr>
            <a:xfrm>
              <a:off x="3026582" y="1170675"/>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3" name="圆角矩形 21">
              <a:extLst>
                <a:ext uri="{FF2B5EF4-FFF2-40B4-BE49-F238E27FC236}">
                  <a16:creationId xmlns:a16="http://schemas.microsoft.com/office/drawing/2014/main" id="{6BCA4ECE-4359-98AE-559D-64C09BD4BE05}"/>
                </a:ext>
              </a:extLst>
            </p:cNvPr>
            <p:cNvSpPr/>
            <p:nvPr/>
          </p:nvSpPr>
          <p:spPr>
            <a:xfrm>
              <a:off x="3025992" y="1618867"/>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4" name="圆角矩形 4">
              <a:extLst>
                <a:ext uri="{FF2B5EF4-FFF2-40B4-BE49-F238E27FC236}">
                  <a16:creationId xmlns:a16="http://schemas.microsoft.com/office/drawing/2014/main" id="{B95B21D7-DC8B-7946-A63C-FEE7C9A3C6A9}"/>
                </a:ext>
              </a:extLst>
            </p:cNvPr>
            <p:cNvSpPr/>
            <p:nvPr/>
          </p:nvSpPr>
          <p:spPr>
            <a:xfrm>
              <a:off x="1836775" y="103188"/>
              <a:ext cx="1911172" cy="1837386"/>
            </a:xfrm>
            <a:prstGeom prst="roundRect">
              <a:avLst>
                <a:gd name="adj" fmla="val 0"/>
              </a:avLst>
            </a:pr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5" name="矩形 134">
              <a:extLst>
                <a:ext uri="{FF2B5EF4-FFF2-40B4-BE49-F238E27FC236}">
                  <a16:creationId xmlns:a16="http://schemas.microsoft.com/office/drawing/2014/main" id="{5CF51AE5-6241-216E-094B-1F19CD798050}"/>
                </a:ext>
              </a:extLst>
            </p:cNvPr>
            <p:cNvSpPr/>
            <p:nvPr/>
          </p:nvSpPr>
          <p:spPr>
            <a:xfrm>
              <a:off x="2384117" y="-61450"/>
              <a:ext cx="901212" cy="22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ndParaRPr>
            </a:p>
          </p:txBody>
        </p:sp>
        <p:sp>
          <p:nvSpPr>
            <p:cNvPr id="136" name="圆角矩形 21">
              <a:extLst>
                <a:ext uri="{FF2B5EF4-FFF2-40B4-BE49-F238E27FC236}">
                  <a16:creationId xmlns:a16="http://schemas.microsoft.com/office/drawing/2014/main" id="{DF596158-5DC5-752D-57BA-577BB830D699}"/>
                </a:ext>
              </a:extLst>
            </p:cNvPr>
            <p:cNvSpPr/>
            <p:nvPr/>
          </p:nvSpPr>
          <p:spPr>
            <a:xfrm rot="16200000">
              <a:off x="3490117" y="862260"/>
              <a:ext cx="1448239" cy="288000"/>
            </a:xfrm>
            <a:prstGeom prst="roundRect">
              <a:avLst>
                <a:gd name="adj" fmla="val 18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Book Antiqua" panose="02040602050305030304" pitchFamily="18" charset="0"/>
                  <a:ea typeface="SimSun" panose="02010600030101010101" pitchFamily="2" charset="-122"/>
                </a:rPr>
                <a:t>Local</a:t>
              </a:r>
              <a:r>
                <a:rPr kumimoji="1" lang="zh-CN" altLang="en-US" sz="2400" dirty="0">
                  <a:solidFill>
                    <a:schemeClr val="tx1"/>
                  </a:solidFill>
                  <a:latin typeface="Book Antiqua" panose="02040602050305030304" pitchFamily="18" charset="0"/>
                  <a:ea typeface="SimSun" panose="02010600030101010101" pitchFamily="2" charset="-122"/>
                </a:rPr>
                <a:t> </a:t>
              </a:r>
              <a:r>
                <a:rPr kumimoji="1" lang="en-US" altLang="zh-CN" sz="2400" dirty="0">
                  <a:solidFill>
                    <a:schemeClr val="tx1"/>
                  </a:solidFill>
                  <a:latin typeface="Book Antiqua" panose="02040602050305030304" pitchFamily="18" charset="0"/>
                  <a:ea typeface="SimSun" panose="02010600030101010101" pitchFamily="2" charset="-122"/>
                </a:rPr>
                <a:t>Buffer</a:t>
              </a: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37" name="文本框 136">
              <a:extLst>
                <a:ext uri="{FF2B5EF4-FFF2-40B4-BE49-F238E27FC236}">
                  <a16:creationId xmlns:a16="http://schemas.microsoft.com/office/drawing/2014/main" id="{A0371D25-6594-457C-0E72-A9D620E5356B}"/>
                </a:ext>
              </a:extLst>
            </p:cNvPr>
            <p:cNvSpPr txBox="1"/>
            <p:nvPr/>
          </p:nvSpPr>
          <p:spPr>
            <a:xfrm rot="16200000">
              <a:off x="4681324" y="901555"/>
              <a:ext cx="415498" cy="293110"/>
            </a:xfrm>
            <a:prstGeom prst="rect">
              <a:avLst/>
            </a:prstGeom>
            <a:noFill/>
          </p:spPr>
          <p:txBody>
            <a:bodyPr wrap="square" rtlCol="0">
              <a:spAutoFit/>
            </a:bodyPr>
            <a:lstStyle/>
            <a:p>
              <a:r>
                <a:rPr kumimoji="1" lang="en-US" altLang="zh-CN" sz="2400" b="1" dirty="0">
                  <a:latin typeface="Book Antiqua" panose="02040602050305030304" pitchFamily="18" charset="0"/>
                </a:rPr>
                <a:t>…</a:t>
              </a:r>
              <a:endParaRPr kumimoji="1" lang="zh-CN" altLang="en-US" sz="2400" b="1" dirty="0">
                <a:latin typeface="Book Antiqua" panose="02040602050305030304" pitchFamily="18" charset="0"/>
              </a:endParaRPr>
            </a:p>
          </p:txBody>
        </p:sp>
        <p:sp>
          <p:nvSpPr>
            <p:cNvPr id="138" name="圆角矩形 27">
              <a:extLst>
                <a:ext uri="{FF2B5EF4-FFF2-40B4-BE49-F238E27FC236}">
                  <a16:creationId xmlns:a16="http://schemas.microsoft.com/office/drawing/2014/main" id="{11446C92-4362-C061-2344-0021801E1697}"/>
                </a:ext>
              </a:extLst>
            </p:cNvPr>
            <p:cNvSpPr/>
            <p:nvPr/>
          </p:nvSpPr>
          <p:spPr>
            <a:xfrm rot="16200000">
              <a:off x="3869214" y="279781"/>
              <a:ext cx="1594766" cy="1371333"/>
            </a:xfrm>
            <a:prstGeom prst="roundRect">
              <a:avLst>
                <a:gd name="adj" fmla="val 0"/>
              </a:avLst>
            </a:prstGeom>
            <a:noFill/>
            <a:ln w="127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Book Antiqua" panose="02040602050305030304" pitchFamily="18" charset="0"/>
              </a:endParaRPr>
            </a:p>
          </p:txBody>
        </p:sp>
        <p:sp>
          <p:nvSpPr>
            <p:cNvPr id="139" name="圆角矩形 21">
              <a:extLst>
                <a:ext uri="{FF2B5EF4-FFF2-40B4-BE49-F238E27FC236}">
                  <a16:creationId xmlns:a16="http://schemas.microsoft.com/office/drawing/2014/main" id="{45E2ED4C-E059-A12E-9B33-B88C4CE0B0D8}"/>
                </a:ext>
              </a:extLst>
            </p:cNvPr>
            <p:cNvSpPr/>
            <p:nvPr/>
          </p:nvSpPr>
          <p:spPr>
            <a:xfrm>
              <a:off x="4640062" y="1345894"/>
              <a:ext cx="664445" cy="28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Book Antiqua" panose="02040602050305030304" pitchFamily="18" charset="0"/>
                  <a:ea typeface="SimSun" panose="02010600030101010101" pitchFamily="2" charset="-122"/>
                </a:rPr>
                <a:t>MAC</a:t>
              </a:r>
              <a:endParaRPr kumimoji="1" lang="zh-CN" altLang="en-US" sz="2000" dirty="0">
                <a:solidFill>
                  <a:schemeClr val="tx1"/>
                </a:solidFill>
                <a:latin typeface="Book Antiqua" panose="02040602050305030304" pitchFamily="18" charset="0"/>
                <a:ea typeface="SimSun" panose="02010600030101010101" pitchFamily="2" charset="-122"/>
              </a:endParaRPr>
            </a:p>
          </p:txBody>
        </p:sp>
        <p:sp>
          <p:nvSpPr>
            <p:cNvPr id="140" name="圆角矩形 21">
              <a:extLst>
                <a:ext uri="{FF2B5EF4-FFF2-40B4-BE49-F238E27FC236}">
                  <a16:creationId xmlns:a16="http://schemas.microsoft.com/office/drawing/2014/main" id="{032FDAAA-EFB7-419C-B59C-BFC049CFF0F4}"/>
                </a:ext>
              </a:extLst>
            </p:cNvPr>
            <p:cNvSpPr/>
            <p:nvPr/>
          </p:nvSpPr>
          <p:spPr>
            <a:xfrm>
              <a:off x="4640062" y="454107"/>
              <a:ext cx="665983" cy="28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Book Antiqua" panose="02040602050305030304" pitchFamily="18" charset="0"/>
                  <a:ea typeface="SimSun" panose="02010600030101010101" pitchFamily="2" charset="-122"/>
                </a:rPr>
                <a:t>MAC</a:t>
              </a:r>
              <a:endParaRPr kumimoji="1" lang="zh-CN" altLang="en-US" sz="2000" dirty="0">
                <a:solidFill>
                  <a:schemeClr val="tx1"/>
                </a:solidFill>
                <a:latin typeface="Book Antiqua" panose="02040602050305030304" pitchFamily="18" charset="0"/>
                <a:ea typeface="SimSun" panose="02010600030101010101" pitchFamily="2" charset="-122"/>
              </a:endParaRPr>
            </a:p>
          </p:txBody>
        </p:sp>
        <p:cxnSp>
          <p:nvCxnSpPr>
            <p:cNvPr id="141" name="直线连接符 8">
              <a:extLst>
                <a:ext uri="{FF2B5EF4-FFF2-40B4-BE49-F238E27FC236}">
                  <a16:creationId xmlns:a16="http://schemas.microsoft.com/office/drawing/2014/main" id="{33665873-A674-F4D9-73A6-5C09820401D7}"/>
                </a:ext>
              </a:extLst>
            </p:cNvPr>
            <p:cNvCxnSpPr>
              <a:cxnSpLocks/>
            </p:cNvCxnSpPr>
            <p:nvPr/>
          </p:nvCxnSpPr>
          <p:spPr>
            <a:xfrm>
              <a:off x="4352061" y="1486149"/>
              <a:ext cx="288000"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直线连接符 8">
              <a:extLst>
                <a:ext uri="{FF2B5EF4-FFF2-40B4-BE49-F238E27FC236}">
                  <a16:creationId xmlns:a16="http://schemas.microsoft.com/office/drawing/2014/main" id="{A4548A8A-C03C-BFF2-13A1-96F9B85FD815}"/>
                </a:ext>
              </a:extLst>
            </p:cNvPr>
            <p:cNvCxnSpPr>
              <a:cxnSpLocks/>
              <a:endCxn id="140" idx="1"/>
            </p:cNvCxnSpPr>
            <p:nvPr/>
          </p:nvCxnSpPr>
          <p:spPr>
            <a:xfrm>
              <a:off x="4352066" y="598107"/>
              <a:ext cx="287997"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3" name="直接连接符 266">
              <a:extLst>
                <a:ext uri="{FF2B5EF4-FFF2-40B4-BE49-F238E27FC236}">
                  <a16:creationId xmlns:a16="http://schemas.microsoft.com/office/drawing/2014/main" id="{8CC92F77-955A-0BCA-4102-9274FB20DB05}"/>
                </a:ext>
              </a:extLst>
            </p:cNvPr>
            <p:cNvCxnSpPr>
              <a:cxnSpLocks/>
            </p:cNvCxnSpPr>
            <p:nvPr/>
          </p:nvCxnSpPr>
          <p:spPr>
            <a:xfrm>
              <a:off x="3714442" y="1453590"/>
              <a:ext cx="266484" cy="30924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267">
              <a:extLst>
                <a:ext uri="{FF2B5EF4-FFF2-40B4-BE49-F238E27FC236}">
                  <a16:creationId xmlns:a16="http://schemas.microsoft.com/office/drawing/2014/main" id="{75437A21-57E7-B3F8-CBE7-88C2BCB47B93}"/>
                </a:ext>
              </a:extLst>
            </p:cNvPr>
            <p:cNvCxnSpPr>
              <a:cxnSpLocks/>
            </p:cNvCxnSpPr>
            <p:nvPr/>
          </p:nvCxnSpPr>
          <p:spPr>
            <a:xfrm flipV="1">
              <a:off x="3705421" y="416784"/>
              <a:ext cx="261589" cy="75650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45" name="直线连接符 6">
              <a:extLst>
                <a:ext uri="{FF2B5EF4-FFF2-40B4-BE49-F238E27FC236}">
                  <a16:creationId xmlns:a16="http://schemas.microsoft.com/office/drawing/2014/main" id="{0EDDE230-A51A-9AB0-6C2D-4F432F43FE9F}"/>
                </a:ext>
              </a:extLst>
            </p:cNvPr>
            <p:cNvCxnSpPr>
              <a:cxnSpLocks/>
              <a:stCxn id="20" idx="0"/>
              <a:endCxn id="118" idx="2"/>
            </p:cNvCxnSpPr>
            <p:nvPr/>
          </p:nvCxnSpPr>
          <p:spPr>
            <a:xfrm flipV="1">
              <a:off x="2537643" y="1459437"/>
              <a:ext cx="0" cy="159397"/>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6" name="直线连接符 6">
              <a:extLst>
                <a:ext uri="{FF2B5EF4-FFF2-40B4-BE49-F238E27FC236}">
                  <a16:creationId xmlns:a16="http://schemas.microsoft.com/office/drawing/2014/main" id="{C2967E7B-E14D-3009-2FB9-335462463518}"/>
                </a:ext>
              </a:extLst>
            </p:cNvPr>
            <p:cNvCxnSpPr>
              <a:cxnSpLocks/>
              <a:stCxn id="114" idx="2"/>
              <a:endCxn id="115" idx="0"/>
            </p:cNvCxnSpPr>
            <p:nvPr/>
          </p:nvCxnSpPr>
          <p:spPr>
            <a:xfrm flipH="1">
              <a:off x="3043997" y="1459437"/>
              <a:ext cx="1833" cy="159397"/>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7" name="直线连接符 8">
              <a:extLst>
                <a:ext uri="{FF2B5EF4-FFF2-40B4-BE49-F238E27FC236}">
                  <a16:creationId xmlns:a16="http://schemas.microsoft.com/office/drawing/2014/main" id="{7761B6E9-A990-70D8-173B-776F620C45AC}"/>
                </a:ext>
              </a:extLst>
            </p:cNvPr>
            <p:cNvCxnSpPr>
              <a:cxnSpLocks/>
              <a:stCxn id="5" idx="2"/>
              <a:endCxn id="134" idx="1"/>
            </p:cNvCxnSpPr>
            <p:nvPr/>
          </p:nvCxnSpPr>
          <p:spPr>
            <a:xfrm flipV="1">
              <a:off x="1446232" y="1021881"/>
              <a:ext cx="390543" cy="5127"/>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直线连接符 8">
              <a:extLst>
                <a:ext uri="{FF2B5EF4-FFF2-40B4-BE49-F238E27FC236}">
                  <a16:creationId xmlns:a16="http://schemas.microsoft.com/office/drawing/2014/main" id="{A876E1E1-5398-1A82-D1C5-B0B9EC93BEAB}"/>
                </a:ext>
              </a:extLst>
            </p:cNvPr>
            <p:cNvCxnSpPr>
              <a:cxnSpLocks/>
              <a:stCxn id="3" idx="2"/>
              <a:endCxn id="5" idx="0"/>
            </p:cNvCxnSpPr>
            <p:nvPr/>
          </p:nvCxnSpPr>
          <p:spPr>
            <a:xfrm flipV="1">
              <a:off x="852793" y="1027007"/>
              <a:ext cx="305439" cy="1"/>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9" name="圆角矩形 4">
              <a:extLst>
                <a:ext uri="{FF2B5EF4-FFF2-40B4-BE49-F238E27FC236}">
                  <a16:creationId xmlns:a16="http://schemas.microsoft.com/office/drawing/2014/main" id="{FEC1C822-9895-DEB0-911F-94039C18E018}"/>
                </a:ext>
              </a:extLst>
            </p:cNvPr>
            <p:cNvSpPr/>
            <p:nvPr/>
          </p:nvSpPr>
          <p:spPr>
            <a:xfrm>
              <a:off x="3405659" y="272786"/>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50" name="直线连接符 6">
              <a:extLst>
                <a:ext uri="{FF2B5EF4-FFF2-40B4-BE49-F238E27FC236}">
                  <a16:creationId xmlns:a16="http://schemas.microsoft.com/office/drawing/2014/main" id="{4AB2B464-7E5C-A0A5-A41A-FCEF8ADD37A5}"/>
                </a:ext>
              </a:extLst>
            </p:cNvPr>
            <p:cNvCxnSpPr>
              <a:cxnSpLocks/>
              <a:endCxn id="149" idx="1"/>
            </p:cNvCxnSpPr>
            <p:nvPr/>
          </p:nvCxnSpPr>
          <p:spPr>
            <a:xfrm>
              <a:off x="3185486" y="416786"/>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1" name="圆角矩形 4">
              <a:extLst>
                <a:ext uri="{FF2B5EF4-FFF2-40B4-BE49-F238E27FC236}">
                  <a16:creationId xmlns:a16="http://schemas.microsoft.com/office/drawing/2014/main" id="{C9DE3AEC-B866-1DB6-8A45-8DE05AF76F8A}"/>
                </a:ext>
              </a:extLst>
            </p:cNvPr>
            <p:cNvSpPr/>
            <p:nvPr/>
          </p:nvSpPr>
          <p:spPr>
            <a:xfrm>
              <a:off x="3405659" y="721731"/>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52" name="直线连接符 6">
              <a:extLst>
                <a:ext uri="{FF2B5EF4-FFF2-40B4-BE49-F238E27FC236}">
                  <a16:creationId xmlns:a16="http://schemas.microsoft.com/office/drawing/2014/main" id="{8339CCA1-47CE-0149-3C77-2A76DBAA546E}"/>
                </a:ext>
              </a:extLst>
            </p:cNvPr>
            <p:cNvCxnSpPr>
              <a:cxnSpLocks/>
              <a:endCxn id="151" idx="1"/>
            </p:cNvCxnSpPr>
            <p:nvPr/>
          </p:nvCxnSpPr>
          <p:spPr>
            <a:xfrm>
              <a:off x="3185486" y="865731"/>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直线连接符 6">
              <a:extLst>
                <a:ext uri="{FF2B5EF4-FFF2-40B4-BE49-F238E27FC236}">
                  <a16:creationId xmlns:a16="http://schemas.microsoft.com/office/drawing/2014/main" id="{3F95CB59-C1EE-BEA9-02D2-EF23A942FFC7}"/>
                </a:ext>
              </a:extLst>
            </p:cNvPr>
            <p:cNvCxnSpPr>
              <a:cxnSpLocks/>
              <a:stCxn id="149" idx="2"/>
              <a:endCxn id="151" idx="0"/>
            </p:cNvCxnSpPr>
            <p:nvPr/>
          </p:nvCxnSpPr>
          <p:spPr>
            <a:xfrm>
              <a:off x="3549659" y="560796"/>
              <a:ext cx="0" cy="160945"/>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4" name="圆角矩形 4">
              <a:extLst>
                <a:ext uri="{FF2B5EF4-FFF2-40B4-BE49-F238E27FC236}">
                  <a16:creationId xmlns:a16="http://schemas.microsoft.com/office/drawing/2014/main" id="{2A99E0A5-CE0D-E2A5-A73D-5A350CAB41CD}"/>
                </a:ext>
              </a:extLst>
            </p:cNvPr>
            <p:cNvSpPr/>
            <p:nvPr/>
          </p:nvSpPr>
          <p:spPr>
            <a:xfrm>
              <a:off x="3405659" y="1171433"/>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55" name="圆角矩形 4">
              <a:extLst>
                <a:ext uri="{FF2B5EF4-FFF2-40B4-BE49-F238E27FC236}">
                  <a16:creationId xmlns:a16="http://schemas.microsoft.com/office/drawing/2014/main" id="{9A917D75-2A70-9DAF-ECAD-D46ED13A03E5}"/>
                </a:ext>
              </a:extLst>
            </p:cNvPr>
            <p:cNvSpPr/>
            <p:nvPr/>
          </p:nvSpPr>
          <p:spPr>
            <a:xfrm>
              <a:off x="3403826" y="1618830"/>
              <a:ext cx="288000" cy="288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56" name="直线连接符 6">
              <a:extLst>
                <a:ext uri="{FF2B5EF4-FFF2-40B4-BE49-F238E27FC236}">
                  <a16:creationId xmlns:a16="http://schemas.microsoft.com/office/drawing/2014/main" id="{EB29D133-D937-3896-62CE-96FC4080C891}"/>
                </a:ext>
              </a:extLst>
            </p:cNvPr>
            <p:cNvCxnSpPr>
              <a:cxnSpLocks/>
              <a:endCxn id="154" idx="1"/>
            </p:cNvCxnSpPr>
            <p:nvPr/>
          </p:nvCxnSpPr>
          <p:spPr>
            <a:xfrm>
              <a:off x="3185486" y="1315433"/>
              <a:ext cx="220183"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直线连接符 6">
              <a:extLst>
                <a:ext uri="{FF2B5EF4-FFF2-40B4-BE49-F238E27FC236}">
                  <a16:creationId xmlns:a16="http://schemas.microsoft.com/office/drawing/2014/main" id="{16776EEA-ED1E-2122-BD2F-B22EF87FBC36}"/>
                </a:ext>
              </a:extLst>
            </p:cNvPr>
            <p:cNvCxnSpPr>
              <a:cxnSpLocks/>
            </p:cNvCxnSpPr>
            <p:nvPr/>
          </p:nvCxnSpPr>
          <p:spPr>
            <a:xfrm>
              <a:off x="3183653" y="1762830"/>
              <a:ext cx="223149" cy="0"/>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8" name="直线连接符 6">
              <a:extLst>
                <a:ext uri="{FF2B5EF4-FFF2-40B4-BE49-F238E27FC236}">
                  <a16:creationId xmlns:a16="http://schemas.microsoft.com/office/drawing/2014/main" id="{247AD5FE-21BF-D5E5-3B5A-B809F0BDA4AB}"/>
                </a:ext>
              </a:extLst>
            </p:cNvPr>
            <p:cNvCxnSpPr>
              <a:cxnSpLocks/>
              <a:stCxn id="151" idx="2"/>
              <a:endCxn id="154" idx="0"/>
            </p:cNvCxnSpPr>
            <p:nvPr/>
          </p:nvCxnSpPr>
          <p:spPr>
            <a:xfrm>
              <a:off x="3549659" y="1009731"/>
              <a:ext cx="0" cy="161702"/>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9" name="圆角矩形 21">
              <a:extLst>
                <a:ext uri="{FF2B5EF4-FFF2-40B4-BE49-F238E27FC236}">
                  <a16:creationId xmlns:a16="http://schemas.microsoft.com/office/drawing/2014/main" id="{81C14DD7-C669-9B2C-F923-9C05FD44255A}"/>
                </a:ext>
              </a:extLst>
            </p:cNvPr>
            <p:cNvSpPr/>
            <p:nvPr/>
          </p:nvSpPr>
          <p:spPr>
            <a:xfrm>
              <a:off x="3531096" y="271731"/>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60" name="圆角矩形 21">
              <a:extLst>
                <a:ext uri="{FF2B5EF4-FFF2-40B4-BE49-F238E27FC236}">
                  <a16:creationId xmlns:a16="http://schemas.microsoft.com/office/drawing/2014/main" id="{F6D84F14-1E68-8184-EC64-035DD57CE755}"/>
                </a:ext>
              </a:extLst>
            </p:cNvPr>
            <p:cNvSpPr/>
            <p:nvPr/>
          </p:nvSpPr>
          <p:spPr>
            <a:xfrm>
              <a:off x="3529826" y="721582"/>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61" name="圆角矩形 21">
              <a:extLst>
                <a:ext uri="{FF2B5EF4-FFF2-40B4-BE49-F238E27FC236}">
                  <a16:creationId xmlns:a16="http://schemas.microsoft.com/office/drawing/2014/main" id="{FA86DBFC-6578-ED40-41BE-CF0557AF0D04}"/>
                </a:ext>
              </a:extLst>
            </p:cNvPr>
            <p:cNvSpPr/>
            <p:nvPr/>
          </p:nvSpPr>
          <p:spPr>
            <a:xfrm>
              <a:off x="3530415" y="1170675"/>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sp>
          <p:nvSpPr>
            <p:cNvPr id="162" name="圆角矩形 21">
              <a:extLst>
                <a:ext uri="{FF2B5EF4-FFF2-40B4-BE49-F238E27FC236}">
                  <a16:creationId xmlns:a16="http://schemas.microsoft.com/office/drawing/2014/main" id="{4852C11C-E09B-A466-5E70-712785966A12}"/>
                </a:ext>
              </a:extLst>
            </p:cNvPr>
            <p:cNvSpPr/>
            <p:nvPr/>
          </p:nvSpPr>
          <p:spPr>
            <a:xfrm>
              <a:off x="3529825" y="1618867"/>
              <a:ext cx="162000" cy="16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chemeClr val="tx1"/>
                </a:solidFill>
                <a:latin typeface="Book Antiqua" panose="02040602050305030304" pitchFamily="18" charset="0"/>
                <a:ea typeface="SimSun" panose="02010600030101010101" pitchFamily="2" charset="-122"/>
              </a:endParaRPr>
            </a:p>
          </p:txBody>
        </p:sp>
        <p:cxnSp>
          <p:nvCxnSpPr>
            <p:cNvPr id="163" name="直线连接符 6">
              <a:extLst>
                <a:ext uri="{FF2B5EF4-FFF2-40B4-BE49-F238E27FC236}">
                  <a16:creationId xmlns:a16="http://schemas.microsoft.com/office/drawing/2014/main" id="{2F1D82E7-A78A-D60F-0B13-887B54F6F37F}"/>
                </a:ext>
              </a:extLst>
            </p:cNvPr>
            <p:cNvCxnSpPr>
              <a:cxnSpLocks/>
              <a:stCxn id="154" idx="2"/>
              <a:endCxn id="155" idx="0"/>
            </p:cNvCxnSpPr>
            <p:nvPr/>
          </p:nvCxnSpPr>
          <p:spPr>
            <a:xfrm flipH="1">
              <a:off x="3547830" y="1459437"/>
              <a:ext cx="1833" cy="159397"/>
            </a:xfrm>
            <a:prstGeom prst="line">
              <a:avLst/>
            </a:prstGeom>
            <a:ln w="2222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64" name="矩形 163">
              <a:extLst>
                <a:ext uri="{FF2B5EF4-FFF2-40B4-BE49-F238E27FC236}">
                  <a16:creationId xmlns:a16="http://schemas.microsoft.com/office/drawing/2014/main" id="{058DD4AD-1009-93EB-61E8-554330D1344E}"/>
                </a:ext>
              </a:extLst>
            </p:cNvPr>
            <p:cNvSpPr/>
            <p:nvPr/>
          </p:nvSpPr>
          <p:spPr>
            <a:xfrm>
              <a:off x="2318109" y="-87192"/>
              <a:ext cx="1037528" cy="263648"/>
            </a:xfrm>
            <a:prstGeom prst="rect">
              <a:avLst/>
            </a:prstGeom>
          </p:spPr>
          <p:txBody>
            <a:bodyPr wrap="square">
              <a:spAutoFit/>
            </a:bodyPr>
            <a:lstStyle/>
            <a:p>
              <a:pPr algn="ctr"/>
              <a:r>
                <a:rPr kumimoji="1" lang="en-US" altLang="zh-CN" sz="2400" dirty="0">
                  <a:latin typeface="Book Antiqua" panose="02040602050305030304" pitchFamily="18" charset="0"/>
                </a:rPr>
                <a:t>PE Array</a:t>
              </a:r>
              <a:endParaRPr kumimoji="1" lang="zh-CN" altLang="en-US" sz="2400" dirty="0">
                <a:latin typeface="Book Antiqua" panose="02040602050305030304" pitchFamily="18" charset="0"/>
              </a:endParaRPr>
            </a:p>
          </p:txBody>
        </p:sp>
        <p:sp>
          <p:nvSpPr>
            <p:cNvPr id="165" name="矩形 164">
              <a:extLst>
                <a:ext uri="{FF2B5EF4-FFF2-40B4-BE49-F238E27FC236}">
                  <a16:creationId xmlns:a16="http://schemas.microsoft.com/office/drawing/2014/main" id="{6F9D95CA-57D9-9BED-F2E1-2F91147EA302}"/>
                </a:ext>
              </a:extLst>
            </p:cNvPr>
            <p:cNvSpPr/>
            <p:nvPr/>
          </p:nvSpPr>
          <p:spPr>
            <a:xfrm>
              <a:off x="4439656" y="53307"/>
              <a:ext cx="453882" cy="270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Book Antiqua" panose="02040602050305030304" pitchFamily="18" charset="0"/>
                </a:rPr>
                <a:t>PE</a:t>
              </a:r>
              <a:endParaRPr kumimoji="1" lang="zh-CN" altLang="en-US" sz="2400" dirty="0">
                <a:solidFill>
                  <a:schemeClr val="tx1"/>
                </a:solidFill>
                <a:latin typeface="Book Antiqua" panose="02040602050305030304" pitchFamily="18" charset="0"/>
              </a:endParaRPr>
            </a:p>
          </p:txBody>
        </p:sp>
      </p:grpSp>
      <p:sp>
        <p:nvSpPr>
          <p:cNvPr id="168" name="文本框 167">
            <a:extLst>
              <a:ext uri="{FF2B5EF4-FFF2-40B4-BE49-F238E27FC236}">
                <a16:creationId xmlns:a16="http://schemas.microsoft.com/office/drawing/2014/main" id="{6B3F1F0A-D5D4-976A-63B7-AFE54D3313C1}"/>
              </a:ext>
            </a:extLst>
          </p:cNvPr>
          <p:cNvSpPr txBox="1"/>
          <p:nvPr/>
        </p:nvSpPr>
        <p:spPr>
          <a:xfrm>
            <a:off x="402562" y="961536"/>
            <a:ext cx="9826135" cy="853311"/>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PE</a:t>
            </a:r>
            <a:r>
              <a:rPr lang="zh-CN" altLang="en-US" sz="2400" dirty="0">
                <a:latin typeface="Book Antiqua" panose="02040602050305030304" pitchFamily="18" charset="0"/>
              </a:rPr>
              <a:t> </a:t>
            </a:r>
            <a:r>
              <a:rPr lang="en-US" altLang="zh-CN" sz="2400" dirty="0">
                <a:latin typeface="Book Antiqua" panose="02040602050305030304" pitchFamily="18" charset="0"/>
              </a:rPr>
              <a:t>Array:</a:t>
            </a:r>
            <a:r>
              <a:rPr lang="zh-CN" altLang="en-US" sz="2400" dirty="0">
                <a:latin typeface="Book Antiqua" panose="02040602050305030304" pitchFamily="18" charset="0"/>
              </a:rPr>
              <a:t> </a:t>
            </a:r>
            <a:r>
              <a:rPr lang="en-US" altLang="zh-CN" sz="2400" dirty="0">
                <a:latin typeface="Book Antiqua" panose="02040602050305030304" pitchFamily="18" charset="0"/>
              </a:rPr>
              <a:t>computation</a:t>
            </a:r>
            <a:r>
              <a:rPr lang="zh-CN" altLang="en-US" sz="2400" dirty="0">
                <a:latin typeface="Book Antiqua" panose="02040602050305030304" pitchFamily="18" charset="0"/>
              </a:rPr>
              <a:t> </a:t>
            </a:r>
            <a:r>
              <a:rPr lang="en-US" altLang="zh-CN" sz="2400" dirty="0">
                <a:latin typeface="Book Antiqua" panose="02040602050305030304" pitchFamily="18" charset="0"/>
              </a:rPr>
              <a:t>parallelism</a:t>
            </a:r>
          </a:p>
          <a:p>
            <a:pPr lvl="1">
              <a:buFont typeface="Wingdings" pitchFamily="2" charset="2"/>
              <a:buChar char="v"/>
            </a:pPr>
            <a:r>
              <a:rPr lang="en-US" altLang="zh-CN" sz="2400" dirty="0">
                <a:latin typeface="Book Antiqua" panose="02040602050305030304" pitchFamily="18" charset="0"/>
              </a:rPr>
              <a:t>Memory</a:t>
            </a:r>
            <a:r>
              <a:rPr lang="zh-CN" altLang="en-US" sz="2400" dirty="0">
                <a:latin typeface="Book Antiqua" panose="02040602050305030304" pitchFamily="18" charset="0"/>
              </a:rPr>
              <a:t> </a:t>
            </a:r>
            <a:r>
              <a:rPr lang="en-US" altLang="zh-CN" sz="2400" dirty="0">
                <a:latin typeface="Book Antiqua" panose="02040602050305030304" pitchFamily="18" charset="0"/>
              </a:rPr>
              <a:t>Hierarchy:</a:t>
            </a:r>
            <a:r>
              <a:rPr lang="zh-CN" altLang="en-US" sz="2400" dirty="0">
                <a:latin typeface="Book Antiqua" panose="02040602050305030304" pitchFamily="18" charset="0"/>
              </a:rPr>
              <a:t> </a:t>
            </a:r>
            <a:r>
              <a:rPr lang="en-US" altLang="zh-CN" sz="2400" dirty="0">
                <a:latin typeface="Book Antiqua" panose="02040602050305030304" pitchFamily="18" charset="0"/>
              </a:rPr>
              <a:t>data</a:t>
            </a:r>
            <a:r>
              <a:rPr lang="zh-CN" altLang="en-US" sz="2400" dirty="0">
                <a:latin typeface="Book Antiqua" panose="02040602050305030304" pitchFamily="18" charset="0"/>
              </a:rPr>
              <a:t> </a:t>
            </a:r>
            <a:r>
              <a:rPr lang="en-US" altLang="zh-CN" sz="2400" dirty="0">
                <a:latin typeface="Book Antiqua" panose="02040602050305030304" pitchFamily="18" charset="0"/>
              </a:rPr>
              <a:t>locality</a:t>
            </a:r>
          </a:p>
        </p:txBody>
      </p:sp>
      <p:sp>
        <p:nvSpPr>
          <p:cNvPr id="25" name="文本框 24">
            <a:extLst>
              <a:ext uri="{FF2B5EF4-FFF2-40B4-BE49-F238E27FC236}">
                <a16:creationId xmlns:a16="http://schemas.microsoft.com/office/drawing/2014/main" id="{CE89F71B-D76D-627F-A7CF-B8D905A98939}"/>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Background:</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Spatial</a:t>
            </a:r>
            <a:r>
              <a:rPr lang="zh-CN" altLang="en-US" sz="3200" dirty="0">
                <a:latin typeface="Book Antiqua" panose="02040602050305030304" pitchFamily="18" charset="0"/>
              </a:rPr>
              <a:t> </a:t>
            </a:r>
            <a:r>
              <a:rPr lang="en-US" altLang="zh-CN" sz="3200" dirty="0">
                <a:latin typeface="Book Antiqua" panose="02040602050305030304" pitchFamily="18" charset="0"/>
              </a:rPr>
              <a:t>Architecture</a:t>
            </a:r>
          </a:p>
        </p:txBody>
      </p:sp>
    </p:spTree>
    <p:extLst>
      <p:ext uri="{BB962C8B-B14F-4D97-AF65-F5344CB8AC3E}">
        <p14:creationId xmlns:p14="http://schemas.microsoft.com/office/powerpoint/2010/main" val="273826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Background:</a:t>
            </a:r>
            <a:r>
              <a:rPr lang="zh-CN" altLang="en-US" sz="3200" dirty="0">
                <a:latin typeface="Book Antiqua" panose="02040602050305030304" pitchFamily="18" charset="0"/>
                <a:cs typeface="Times New Roman" panose="02020603050405020304" pitchFamily="18" charset="0"/>
              </a:rPr>
              <a:t> </a:t>
            </a:r>
            <a:r>
              <a:rPr lang="en-US" altLang="zh-CN" sz="3200" dirty="0">
                <a:latin typeface="Book Antiqua" panose="02040602050305030304" pitchFamily="18" charset="0"/>
              </a:rPr>
              <a:t>Tensor</a:t>
            </a:r>
            <a:r>
              <a:rPr lang="zh-CN" altLang="en-US" sz="3200" dirty="0">
                <a:latin typeface="Book Antiqua" panose="02040602050305030304" pitchFamily="18" charset="0"/>
              </a:rPr>
              <a:t> </a:t>
            </a:r>
            <a:r>
              <a:rPr lang="en-US" altLang="zh-CN" sz="3200" dirty="0">
                <a:latin typeface="Book Antiqua" panose="02040602050305030304" pitchFamily="18" charset="0"/>
              </a:rPr>
              <a:t>Mapping</a:t>
            </a:r>
          </a:p>
        </p:txBody>
      </p:sp>
      <p:grpSp>
        <p:nvGrpSpPr>
          <p:cNvPr id="5" name="组合 5">
            <a:extLst>
              <a:ext uri="{FF2B5EF4-FFF2-40B4-BE49-F238E27FC236}">
                <a16:creationId xmlns:a16="http://schemas.microsoft.com/office/drawing/2014/main" id="{C4006A69-BAFD-B493-28B8-177F87BDF16A}"/>
              </a:ext>
            </a:extLst>
          </p:cNvPr>
          <p:cNvGrpSpPr/>
          <p:nvPr/>
        </p:nvGrpSpPr>
        <p:grpSpPr>
          <a:xfrm>
            <a:off x="6478393" y="2741578"/>
            <a:ext cx="6583388" cy="2766142"/>
            <a:chOff x="18963940" y="810400"/>
            <a:chExt cx="3539056" cy="2766142"/>
          </a:xfrm>
        </p:grpSpPr>
        <p:sp>
          <p:nvSpPr>
            <p:cNvPr id="7" name="文本框 17">
              <a:extLst>
                <a:ext uri="{FF2B5EF4-FFF2-40B4-BE49-F238E27FC236}">
                  <a16:creationId xmlns:a16="http://schemas.microsoft.com/office/drawing/2014/main" id="{840F6CC5-15F3-2096-3F10-F97B8F12D03B}"/>
                </a:ext>
              </a:extLst>
            </p:cNvPr>
            <p:cNvSpPr txBox="1"/>
            <p:nvPr/>
          </p:nvSpPr>
          <p:spPr>
            <a:xfrm>
              <a:off x="19144999" y="810400"/>
              <a:ext cx="3357997" cy="2763642"/>
            </a:xfrm>
            <a:prstGeom prst="rect">
              <a:avLst/>
            </a:prstGeom>
            <a:noFill/>
          </p:spPr>
          <p:txBody>
            <a:bodyPr wrap="square" rtlCol="0">
              <a:spAutoFit/>
            </a:bodyPr>
            <a:lstStyle/>
            <a:p>
              <a:pPr>
                <a:lnSpc>
                  <a:spcPts val="2130"/>
                </a:lnSpc>
              </a:pPr>
              <a:r>
                <a:rPr kumimoji="1" lang="en-US" altLang="zh-CN" dirty="0">
                  <a:solidFill>
                    <a:srgbClr val="0000FF"/>
                  </a:solidFill>
                  <a:latin typeface="Book Antiqua" panose="02040602050305030304" pitchFamily="18" charset="0"/>
                </a:rPr>
                <a:t>for</a:t>
              </a:r>
              <a:r>
                <a:rPr kumimoji="1" lang="zh-CN" altLang="en-US" dirty="0">
                  <a:latin typeface="Book Antiqua" panose="02040602050305030304" pitchFamily="18" charset="0"/>
                </a:rPr>
                <a:t> </a:t>
              </a:r>
              <a:r>
                <a:rPr kumimoji="1" lang="en-US" altLang="zh-CN" dirty="0">
                  <a:latin typeface="Book Antiqua" panose="02040602050305030304" pitchFamily="18" charset="0"/>
                </a:rPr>
                <a:t>n4 =</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0000FF"/>
                  </a:solidFill>
                  <a:latin typeface="Book Antiqua" panose="02040602050305030304" pitchFamily="18" charset="0"/>
                </a:rPr>
                <a:t>N4=32</a:t>
              </a:r>
              <a:r>
                <a:rPr kumimoji="1" lang="en-US" altLang="zh-CN" dirty="0">
                  <a:latin typeface="Book Antiqua" panose="02040602050305030304" pitchFamily="18" charset="0"/>
                </a:rPr>
                <a:t>) :   </a:t>
              </a:r>
              <a:r>
                <a:rPr kumimoji="1" lang="en-US" altLang="zh-CN" dirty="0">
                  <a:solidFill>
                    <a:schemeClr val="accent6">
                      <a:lumMod val="75000"/>
                    </a:schemeClr>
                  </a:solidFill>
                  <a:latin typeface="Book Antiqua" panose="02040602050305030304" pitchFamily="18" charset="0"/>
                </a:rPr>
                <a:t>//</a:t>
              </a:r>
              <a:r>
                <a:rPr kumimoji="1" lang="zh-CN" altLang="en-US" dirty="0">
                  <a:solidFill>
                    <a:schemeClr val="accent6">
                      <a:lumMod val="75000"/>
                    </a:schemeClr>
                  </a:solidFill>
                  <a:latin typeface="Book Antiqua" panose="02040602050305030304" pitchFamily="18" charset="0"/>
                </a:rPr>
                <a:t> </a:t>
              </a:r>
              <a:r>
                <a:rPr kumimoji="1" lang="en-US" altLang="zh-CN" dirty="0">
                  <a:solidFill>
                    <a:schemeClr val="accent6">
                      <a:lumMod val="75000"/>
                    </a:schemeClr>
                  </a:solidFill>
                  <a:latin typeface="Book Antiqua" panose="02040602050305030304" pitchFamily="18" charset="0"/>
                </a:rPr>
                <a:t>DRAM  [Step </a:t>
              </a:r>
              <a:r>
                <a:rPr kumimoji="1" lang="zh-CN" altLang="en-US" b="1" dirty="0">
                  <a:solidFill>
                    <a:schemeClr val="accent6">
                      <a:lumMod val="75000"/>
                    </a:schemeClr>
                  </a:solidFill>
                  <a:latin typeface="Book Antiqua" panose="02040602050305030304" pitchFamily="18" charset="0"/>
                </a:rPr>
                <a:t>①</a:t>
              </a:r>
              <a:r>
                <a:rPr kumimoji="1" lang="en-US" altLang="zh-CN" dirty="0">
                  <a:solidFill>
                    <a:schemeClr val="accent6">
                      <a:lumMod val="75000"/>
                    </a:schemeClr>
                  </a:solidFill>
                  <a:latin typeface="Book Antiqua" panose="02040602050305030304" pitchFamily="18" charset="0"/>
                </a:rPr>
                <a:t>]</a:t>
              </a:r>
              <a:endParaRPr kumimoji="1" lang="en-US" altLang="zh-CN" dirty="0">
                <a:latin typeface="Book Antiqua" panose="02040602050305030304" pitchFamily="18" charset="0"/>
              </a:endParaRPr>
            </a:p>
            <a:p>
              <a:pPr>
                <a:lnSpc>
                  <a:spcPts val="2130"/>
                </a:lnSpc>
              </a:pPr>
              <a:r>
                <a:rPr kumimoji="1" lang="zh-CN" altLang="en-US" dirty="0">
                  <a:latin typeface="Book Antiqua" panose="02040602050305030304" pitchFamily="18" charset="0"/>
                </a:rPr>
                <a:t> </a:t>
              </a:r>
              <a:r>
                <a:rPr kumimoji="1" lang="en-US" altLang="zh-CN" dirty="0">
                  <a:solidFill>
                    <a:srgbClr val="0000FF"/>
                  </a:solidFill>
                  <a:latin typeface="Book Antiqua" panose="02040602050305030304" pitchFamily="18" charset="0"/>
                </a:rPr>
                <a:t>for</a:t>
              </a:r>
              <a:r>
                <a:rPr kumimoji="1" lang="zh-CN" altLang="en-US" dirty="0">
                  <a:latin typeface="Book Antiqua" panose="02040602050305030304" pitchFamily="18" charset="0"/>
                </a:rPr>
                <a:t> </a:t>
              </a:r>
              <a:r>
                <a:rPr kumimoji="1" lang="en-US" altLang="zh-CN" dirty="0">
                  <a:latin typeface="Book Antiqua" panose="02040602050305030304" pitchFamily="18" charset="0"/>
                </a:rPr>
                <a:t>k4</a:t>
              </a:r>
              <a:r>
                <a:rPr kumimoji="1" lang="zh-CN" altLang="en-US" dirty="0">
                  <a:latin typeface="Book Antiqua" panose="02040602050305030304" pitchFamily="18" charset="0"/>
                </a:rPr>
                <a:t> </a:t>
              </a:r>
              <a:r>
                <a:rPr kumimoji="1" lang="en-US" altLang="zh-CN" dirty="0">
                  <a:latin typeface="Book Antiqua" panose="02040602050305030304" pitchFamily="18" charset="0"/>
                </a:rPr>
                <a:t>= [0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0000FF"/>
                  </a:solidFill>
                  <a:latin typeface="Book Antiqua" panose="02040602050305030304" pitchFamily="18" charset="0"/>
                </a:rPr>
                <a:t>K4=2</a:t>
              </a:r>
              <a:r>
                <a:rPr kumimoji="1" lang="en-US" altLang="zh-CN" dirty="0">
                  <a:latin typeface="Book Antiqua" panose="02040602050305030304" pitchFamily="18" charset="0"/>
                </a:rPr>
                <a:t>) :</a:t>
              </a:r>
              <a:r>
                <a:rPr kumimoji="1" lang="zh-CN" altLang="en-US" dirty="0">
                  <a:solidFill>
                    <a:schemeClr val="accent6">
                      <a:lumMod val="75000"/>
                    </a:schemeClr>
                  </a:solidFill>
                  <a:latin typeface="Book Antiqua" panose="02040602050305030304" pitchFamily="18" charset="0"/>
                </a:rPr>
                <a:t>   </a:t>
              </a:r>
              <a:endParaRPr kumimoji="1" lang="en-US" altLang="zh-CN" dirty="0">
                <a:solidFill>
                  <a:schemeClr val="accent6">
                    <a:lumMod val="75000"/>
                  </a:schemeClr>
                </a:solidFill>
                <a:latin typeface="Book Antiqua" panose="02040602050305030304" pitchFamily="18" charset="0"/>
              </a:endParaRPr>
            </a:p>
            <a:p>
              <a:pPr>
                <a:lnSpc>
                  <a:spcPts val="2130"/>
                </a:lnSpc>
              </a:pPr>
              <a:r>
                <a:rPr kumimoji="1" lang="en-US" altLang="zh-CN" b="1" dirty="0">
                  <a:solidFill>
                    <a:srgbClr val="0000FF"/>
                  </a:solidFill>
                  <a:latin typeface="Book Antiqua" panose="02040602050305030304" pitchFamily="18" charset="0"/>
                </a:rPr>
                <a:t>  </a:t>
              </a:r>
              <a:r>
                <a:rPr kumimoji="1" lang="en-US" altLang="zh-CN" b="1" dirty="0">
                  <a:latin typeface="Book Antiqua" panose="02040602050305030304" pitchFamily="18" charset="0"/>
                </a:rPr>
                <a:t>…</a:t>
              </a:r>
              <a:r>
                <a:rPr kumimoji="1" lang="en-US" altLang="zh-CN" b="1" dirty="0">
                  <a:solidFill>
                    <a:srgbClr val="0000FF"/>
                  </a:solidFill>
                  <a:latin typeface="Book Antiqua" panose="02040602050305030304" pitchFamily="18" charset="0"/>
                </a:rPr>
                <a:t>  </a:t>
              </a:r>
            </a:p>
            <a:p>
              <a:pPr>
                <a:lnSpc>
                  <a:spcPts val="2130"/>
                </a:lnSpc>
              </a:pPr>
              <a:r>
                <a:rPr kumimoji="1" lang="en-US" altLang="zh-CN" dirty="0">
                  <a:solidFill>
                    <a:srgbClr val="0000FF"/>
                  </a:solidFill>
                  <a:latin typeface="Book Antiqua" panose="02040602050305030304" pitchFamily="18" charset="0"/>
                </a:rPr>
                <a:t>   for</a:t>
              </a:r>
              <a:r>
                <a:rPr kumimoji="1" lang="zh-CN" altLang="en-US" dirty="0">
                  <a:latin typeface="Book Antiqua" panose="02040602050305030304" pitchFamily="18" charset="0"/>
                </a:rPr>
                <a:t> </a:t>
              </a:r>
              <a:r>
                <a:rPr kumimoji="1" lang="en-US" altLang="zh-CN" dirty="0">
                  <a:latin typeface="Book Antiqua" panose="02040602050305030304" pitchFamily="18" charset="0"/>
                </a:rPr>
                <a:t>c1 =</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0000FF"/>
                  </a:solidFill>
                  <a:latin typeface="Book Antiqua" panose="02040602050305030304" pitchFamily="18" charset="0"/>
                </a:rPr>
                <a:t>C1=64</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 </a:t>
              </a:r>
              <a:r>
                <a:rPr kumimoji="1" lang="en-US" altLang="zh-CN" dirty="0">
                  <a:solidFill>
                    <a:schemeClr val="accent6">
                      <a:lumMod val="75000"/>
                    </a:schemeClr>
                  </a:solidFill>
                  <a:latin typeface="Book Antiqua" panose="02040602050305030304" pitchFamily="18" charset="0"/>
                </a:rPr>
                <a:t>//</a:t>
              </a:r>
              <a:r>
                <a:rPr kumimoji="1" lang="zh-CN" altLang="en-US" dirty="0">
                  <a:solidFill>
                    <a:schemeClr val="accent6">
                      <a:lumMod val="75000"/>
                    </a:schemeClr>
                  </a:solidFill>
                  <a:latin typeface="Book Antiqua" panose="02040602050305030304" pitchFamily="18" charset="0"/>
                </a:rPr>
                <a:t> </a:t>
              </a:r>
              <a:r>
                <a:rPr kumimoji="1" lang="en-US" altLang="zh-CN" dirty="0">
                  <a:solidFill>
                    <a:schemeClr val="accent6">
                      <a:lumMod val="75000"/>
                    </a:schemeClr>
                  </a:solidFill>
                  <a:latin typeface="Book Antiqua" panose="02040602050305030304" pitchFamily="18" charset="0"/>
                </a:rPr>
                <a:t>PE [Step </a:t>
              </a:r>
              <a:r>
                <a:rPr kumimoji="1" lang="zh-CN" altLang="en-US" b="1" dirty="0">
                  <a:solidFill>
                    <a:schemeClr val="accent6">
                      <a:lumMod val="75000"/>
                    </a:schemeClr>
                  </a:solidFill>
                  <a:latin typeface="Book Antiqua" panose="02040602050305030304" pitchFamily="18" charset="0"/>
                </a:rPr>
                <a:t>③</a:t>
              </a:r>
              <a:r>
                <a:rPr kumimoji="1" lang="en-US" altLang="zh-CN" dirty="0">
                  <a:solidFill>
                    <a:schemeClr val="accent6">
                      <a:lumMod val="75000"/>
                    </a:schemeClr>
                  </a:solidFill>
                  <a:latin typeface="Book Antiqua" panose="02040602050305030304" pitchFamily="18" charset="0"/>
                </a:rPr>
                <a:t>]</a:t>
              </a:r>
              <a:endParaRPr kumimoji="1" lang="en-US" altLang="zh-CN" dirty="0">
                <a:solidFill>
                  <a:srgbClr val="0000FF"/>
                </a:solidFill>
                <a:latin typeface="Book Antiqua" panose="02040602050305030304" pitchFamily="18" charset="0"/>
              </a:endParaRPr>
            </a:p>
            <a:p>
              <a:pPr>
                <a:lnSpc>
                  <a:spcPts val="2130"/>
                </a:lnSpc>
              </a:pPr>
              <a:r>
                <a:rPr kumimoji="1" lang="en-US" altLang="zh-CN" dirty="0">
                  <a:solidFill>
                    <a:srgbClr val="0000FF"/>
                  </a:solidFill>
                  <a:latin typeface="Book Antiqua" panose="02040602050305030304" pitchFamily="18" charset="0"/>
                </a:rPr>
                <a:t>    for</a:t>
              </a:r>
              <a:r>
                <a:rPr kumimoji="1" lang="zh-CN" altLang="en-US" dirty="0">
                  <a:latin typeface="Book Antiqua" panose="02040602050305030304" pitchFamily="18" charset="0"/>
                </a:rPr>
                <a:t> </a:t>
              </a:r>
              <a:r>
                <a:rPr kumimoji="1" lang="en-US" altLang="zh-CN" dirty="0">
                  <a:latin typeface="Book Antiqua" panose="02040602050305030304" pitchFamily="18" charset="0"/>
                </a:rPr>
                <a:t>k1 =</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0000FF"/>
                  </a:solidFill>
                  <a:latin typeface="Book Antiqua" panose="02040602050305030304" pitchFamily="18" charset="0"/>
                </a:rPr>
                <a:t>K1=8</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p>
            <a:p>
              <a:pPr>
                <a:lnSpc>
                  <a:spcPts val="2130"/>
                </a:lnSpc>
              </a:pPr>
              <a:r>
                <a:rPr kumimoji="1" lang="en-US" altLang="zh-CN" dirty="0">
                  <a:solidFill>
                    <a:srgbClr val="FF0000"/>
                  </a:solidFill>
                  <a:latin typeface="Book Antiqua" panose="02040602050305030304" pitchFamily="18" charset="0"/>
                </a:rPr>
                <a:t>     </a:t>
              </a:r>
              <a:r>
                <a:rPr kumimoji="1" lang="en-US" altLang="zh-CN" dirty="0" err="1">
                  <a:solidFill>
                    <a:srgbClr val="FF0000"/>
                  </a:solidFill>
                  <a:latin typeface="Book Antiqua" panose="02040602050305030304" pitchFamily="18" charset="0"/>
                </a:rPr>
                <a:t>parallel_for</a:t>
              </a:r>
              <a:r>
                <a:rPr kumimoji="1" lang="zh-CN" altLang="en-US" dirty="0">
                  <a:solidFill>
                    <a:srgbClr val="FF0000"/>
                  </a:solidFill>
                  <a:latin typeface="Book Antiqua" panose="02040602050305030304" pitchFamily="18" charset="0"/>
                </a:rPr>
                <a:t> </a:t>
              </a:r>
              <a:r>
                <a:rPr kumimoji="1" lang="en-US" altLang="zh-CN" dirty="0">
                  <a:latin typeface="Book Antiqua" panose="02040602050305030304" pitchFamily="18" charset="0"/>
                </a:rPr>
                <a:t>c0</a:t>
              </a:r>
              <a:r>
                <a:rPr kumimoji="1" lang="zh-CN" altLang="en-US" dirty="0">
                  <a:latin typeface="Book Antiqua" panose="02040602050305030304" pitchFamily="18" charset="0"/>
                </a:rPr>
                <a:t> </a:t>
              </a:r>
              <a:r>
                <a:rPr kumimoji="1" lang="en-US" altLang="zh-CN" dirty="0">
                  <a:latin typeface="Book Antiqua" panose="02040602050305030304" pitchFamily="18" charset="0"/>
                </a:rPr>
                <a:t>= [0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FF0000"/>
                  </a:solidFill>
                  <a:latin typeface="Book Antiqua" panose="02040602050305030304" pitchFamily="18" charset="0"/>
                </a:rPr>
                <a:t>C0=4</a:t>
              </a:r>
              <a:r>
                <a:rPr kumimoji="1" lang="en-US" altLang="zh-CN" dirty="0">
                  <a:latin typeface="Book Antiqua" panose="02040602050305030304" pitchFamily="18" charset="0"/>
                </a:rPr>
                <a:t>) : </a:t>
              </a:r>
              <a:r>
                <a:rPr kumimoji="1" lang="en-US" altLang="zh-CN" dirty="0">
                  <a:solidFill>
                    <a:schemeClr val="accent6">
                      <a:lumMod val="75000"/>
                    </a:schemeClr>
                  </a:solidFill>
                  <a:latin typeface="Book Antiqua" panose="02040602050305030304" pitchFamily="18" charset="0"/>
                </a:rPr>
                <a:t>//</a:t>
              </a:r>
              <a:r>
                <a:rPr kumimoji="1" lang="zh-CN" altLang="en-US" dirty="0">
                  <a:solidFill>
                    <a:schemeClr val="accent6">
                      <a:lumMod val="75000"/>
                    </a:schemeClr>
                  </a:solidFill>
                  <a:latin typeface="Book Antiqua" panose="02040602050305030304" pitchFamily="18" charset="0"/>
                </a:rPr>
                <a:t> </a:t>
              </a:r>
              <a:r>
                <a:rPr kumimoji="1" lang="en-US" altLang="zh-CN" dirty="0">
                  <a:solidFill>
                    <a:schemeClr val="accent6">
                      <a:lumMod val="75000"/>
                    </a:schemeClr>
                  </a:solidFill>
                  <a:latin typeface="Book Antiqua" panose="02040602050305030304" pitchFamily="18" charset="0"/>
                </a:rPr>
                <a:t>MACs [Step </a:t>
              </a:r>
              <a:r>
                <a:rPr kumimoji="1" lang="zh-CN" altLang="en-US" b="1" dirty="0">
                  <a:solidFill>
                    <a:schemeClr val="accent6">
                      <a:lumMod val="75000"/>
                    </a:schemeClr>
                  </a:solidFill>
                  <a:latin typeface="Book Antiqua" panose="02040602050305030304" pitchFamily="18" charset="0"/>
                </a:rPr>
                <a:t>④</a:t>
              </a:r>
              <a:r>
                <a:rPr kumimoji="1" lang="en-US" altLang="zh-CN" dirty="0">
                  <a:solidFill>
                    <a:schemeClr val="accent6">
                      <a:lumMod val="75000"/>
                    </a:schemeClr>
                  </a:solidFill>
                  <a:latin typeface="Book Antiqua" panose="02040602050305030304" pitchFamily="18" charset="0"/>
                </a:rPr>
                <a:t>]</a:t>
              </a:r>
            </a:p>
            <a:p>
              <a:pPr>
                <a:lnSpc>
                  <a:spcPts val="2130"/>
                </a:lnSpc>
              </a:pPr>
              <a:r>
                <a:rPr kumimoji="1" lang="en-US" altLang="zh-CN" dirty="0">
                  <a:solidFill>
                    <a:srgbClr val="FF0000"/>
                  </a:solidFill>
                  <a:latin typeface="Book Antiqua" panose="02040602050305030304" pitchFamily="18" charset="0"/>
                </a:rPr>
                <a:t>      </a:t>
              </a:r>
              <a:r>
                <a:rPr kumimoji="1" lang="en-US" altLang="zh-CN" dirty="0" err="1">
                  <a:solidFill>
                    <a:srgbClr val="FF0000"/>
                  </a:solidFill>
                  <a:latin typeface="Book Antiqua" panose="02040602050305030304" pitchFamily="18" charset="0"/>
                </a:rPr>
                <a:t>parallel_for</a:t>
              </a:r>
              <a:r>
                <a:rPr kumimoji="1" lang="zh-CN" altLang="en-US" dirty="0">
                  <a:solidFill>
                    <a:srgbClr val="FF0000"/>
                  </a:solidFill>
                  <a:latin typeface="Book Antiqua" panose="02040602050305030304" pitchFamily="18" charset="0"/>
                </a:rPr>
                <a:t> </a:t>
              </a:r>
              <a:r>
                <a:rPr kumimoji="1" lang="en-US" altLang="zh-CN" dirty="0">
                  <a:latin typeface="Book Antiqua" panose="02040602050305030304" pitchFamily="18" charset="0"/>
                </a:rPr>
                <a:t>n0 =</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b="1" dirty="0">
                  <a:solidFill>
                    <a:srgbClr val="FF0000"/>
                  </a:solidFill>
                  <a:latin typeface="Book Antiqua" panose="02040602050305030304" pitchFamily="18" charset="0"/>
                </a:rPr>
                <a:t>N0=4</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p>
            <a:p>
              <a:pPr>
                <a:lnSpc>
                  <a:spcPts val="2130"/>
                </a:lnSpc>
              </a:pPr>
              <a:r>
                <a:rPr kumimoji="1" lang="en-US" altLang="zh-CN" dirty="0">
                  <a:latin typeface="Book Antiqua" panose="02040602050305030304" pitchFamily="18" charset="0"/>
                </a:rPr>
                <a:t>       n = …, k = …, c = …</a:t>
              </a:r>
            </a:p>
            <a:p>
              <a:pPr>
                <a:lnSpc>
                  <a:spcPts val="2130"/>
                </a:lnSpc>
              </a:pPr>
              <a:r>
                <a:rPr kumimoji="1" lang="en-US" altLang="zh-CN" dirty="0">
                  <a:latin typeface="Book Antiqua" panose="02040602050305030304" pitchFamily="18" charset="0"/>
                </a:rPr>
                <a:t>        </a:t>
              </a:r>
              <a:r>
                <a:rPr kumimoji="1" lang="pt-BR" altLang="zh-CN" dirty="0">
                  <a:latin typeface="Book Antiqua" panose="02040602050305030304" pitchFamily="18" charset="0"/>
                </a:rPr>
                <a:t>O[n,k] += I[n,c] * W[c,k]</a:t>
              </a:r>
              <a:endParaRPr kumimoji="1" lang="en-US" altLang="zh-CN" dirty="0">
                <a:latin typeface="Book Antiqua" panose="02040602050305030304" pitchFamily="18" charset="0"/>
              </a:endParaRPr>
            </a:p>
            <a:p>
              <a:pPr>
                <a:lnSpc>
                  <a:spcPts val="2130"/>
                </a:lnSpc>
              </a:pPr>
              <a:r>
                <a:rPr kumimoji="1" lang="en-US" altLang="zh-CN" dirty="0">
                  <a:latin typeface="Book Antiqua" panose="02040602050305030304" pitchFamily="18" charset="0"/>
                </a:rPr>
                <a:t>          …</a:t>
              </a:r>
              <a:r>
                <a:rPr kumimoji="1" lang="zh-CN" altLang="en-US" dirty="0">
                  <a:solidFill>
                    <a:schemeClr val="accent6">
                      <a:lumMod val="75000"/>
                    </a:schemeClr>
                  </a:solidFill>
                  <a:latin typeface="Book Antiqua" panose="02040602050305030304" pitchFamily="18" charset="0"/>
                </a:rPr>
                <a:t> </a:t>
              </a:r>
              <a:r>
                <a:rPr kumimoji="1" lang="en-US" altLang="zh-CN" dirty="0">
                  <a:solidFill>
                    <a:schemeClr val="accent6">
                      <a:lumMod val="75000"/>
                    </a:schemeClr>
                  </a:solidFill>
                  <a:latin typeface="Book Antiqua" panose="02040602050305030304" pitchFamily="18" charset="0"/>
                </a:rPr>
                <a:t>// Write back [Step </a:t>
              </a:r>
              <a:r>
                <a:rPr kumimoji="1" lang="zh-CN" altLang="en-US" b="1" dirty="0">
                  <a:solidFill>
                    <a:schemeClr val="accent6">
                      <a:lumMod val="75000"/>
                    </a:schemeClr>
                  </a:solidFill>
                  <a:latin typeface="Book Antiqua" panose="02040602050305030304" pitchFamily="18" charset="0"/>
                </a:rPr>
                <a:t>⑤</a:t>
              </a:r>
              <a:r>
                <a:rPr kumimoji="1" lang="en-US" altLang="zh-CN" dirty="0">
                  <a:solidFill>
                    <a:schemeClr val="accent6">
                      <a:lumMod val="75000"/>
                    </a:schemeClr>
                  </a:solidFill>
                  <a:latin typeface="Book Antiqua" panose="02040602050305030304" pitchFamily="18" charset="0"/>
                </a:rPr>
                <a:t>] </a:t>
              </a:r>
            </a:p>
          </p:txBody>
        </p:sp>
        <p:sp>
          <p:nvSpPr>
            <p:cNvPr id="8" name="文本框 21">
              <a:extLst>
                <a:ext uri="{FF2B5EF4-FFF2-40B4-BE49-F238E27FC236}">
                  <a16:creationId xmlns:a16="http://schemas.microsoft.com/office/drawing/2014/main" id="{F35E70AF-1718-0999-FEE5-7C47BB9BEB60}"/>
                </a:ext>
              </a:extLst>
            </p:cNvPr>
            <p:cNvSpPr txBox="1"/>
            <p:nvPr/>
          </p:nvSpPr>
          <p:spPr>
            <a:xfrm>
              <a:off x="18963940" y="810400"/>
              <a:ext cx="295221" cy="2766142"/>
            </a:xfrm>
            <a:prstGeom prst="rect">
              <a:avLst/>
            </a:prstGeom>
            <a:noFill/>
          </p:spPr>
          <p:txBody>
            <a:bodyPr wrap="square" rtlCol="0">
              <a:spAutoFit/>
            </a:bodyPr>
            <a:lstStyle/>
            <a:p>
              <a:pPr>
                <a:lnSpc>
                  <a:spcPts val="2100"/>
                </a:lnSpc>
              </a:pPr>
              <a:r>
                <a:rPr kumimoji="1" lang="en-US" altLang="zh-CN" dirty="0">
                  <a:latin typeface="Book Antiqua" panose="02040602050305030304" pitchFamily="18" charset="0"/>
                </a:rPr>
                <a:t>1</a:t>
              </a:r>
            </a:p>
            <a:p>
              <a:pPr>
                <a:lnSpc>
                  <a:spcPts val="2100"/>
                </a:lnSpc>
              </a:pPr>
              <a:r>
                <a:rPr kumimoji="1" lang="en-US" altLang="zh-CN" dirty="0">
                  <a:latin typeface="Book Antiqua" panose="02040602050305030304" pitchFamily="18" charset="0"/>
                </a:rPr>
                <a:t>2</a:t>
              </a:r>
            </a:p>
            <a:p>
              <a:pPr>
                <a:lnSpc>
                  <a:spcPts val="2100"/>
                </a:lnSpc>
              </a:pPr>
              <a:r>
                <a:rPr kumimoji="1" lang="en-US" altLang="zh-CN" dirty="0">
                  <a:latin typeface="Book Antiqua" panose="02040602050305030304" pitchFamily="18" charset="0"/>
                </a:rPr>
                <a:t>3</a:t>
              </a:r>
            </a:p>
            <a:p>
              <a:pPr>
                <a:lnSpc>
                  <a:spcPts val="2100"/>
                </a:lnSpc>
              </a:pPr>
              <a:r>
                <a:rPr kumimoji="1" lang="en-US" altLang="zh-CN" dirty="0">
                  <a:latin typeface="Book Antiqua" panose="02040602050305030304" pitchFamily="18" charset="0"/>
                </a:rPr>
                <a:t>4</a:t>
              </a:r>
            </a:p>
            <a:p>
              <a:pPr>
                <a:lnSpc>
                  <a:spcPts val="2100"/>
                </a:lnSpc>
              </a:pPr>
              <a:r>
                <a:rPr kumimoji="1" lang="en-US" altLang="zh-CN" dirty="0">
                  <a:latin typeface="Book Antiqua" panose="02040602050305030304" pitchFamily="18" charset="0"/>
                </a:rPr>
                <a:t>5</a:t>
              </a:r>
            </a:p>
            <a:p>
              <a:pPr>
                <a:lnSpc>
                  <a:spcPts val="2100"/>
                </a:lnSpc>
              </a:pPr>
              <a:r>
                <a:rPr kumimoji="1" lang="en-US" altLang="zh-CN" dirty="0">
                  <a:latin typeface="Book Antiqua" panose="02040602050305030304" pitchFamily="18" charset="0"/>
                </a:rPr>
                <a:t>6</a:t>
              </a:r>
            </a:p>
            <a:p>
              <a:pPr>
                <a:lnSpc>
                  <a:spcPts val="2100"/>
                </a:lnSpc>
              </a:pPr>
              <a:r>
                <a:rPr kumimoji="1" lang="en-US" altLang="zh-CN" dirty="0">
                  <a:latin typeface="Book Antiqua" panose="02040602050305030304" pitchFamily="18" charset="0"/>
                </a:rPr>
                <a:t>7</a:t>
              </a:r>
            </a:p>
            <a:p>
              <a:pPr>
                <a:lnSpc>
                  <a:spcPts val="2100"/>
                </a:lnSpc>
              </a:pPr>
              <a:r>
                <a:rPr kumimoji="1" lang="en-US" altLang="zh-CN" dirty="0">
                  <a:latin typeface="Book Antiqua" panose="02040602050305030304" pitchFamily="18" charset="0"/>
                </a:rPr>
                <a:t>8</a:t>
              </a:r>
            </a:p>
            <a:p>
              <a:pPr>
                <a:lnSpc>
                  <a:spcPts val="2100"/>
                </a:lnSpc>
              </a:pPr>
              <a:r>
                <a:rPr kumimoji="1" lang="en-US" altLang="zh-CN" dirty="0">
                  <a:latin typeface="Book Antiqua" panose="02040602050305030304" pitchFamily="18" charset="0"/>
                </a:rPr>
                <a:t>9</a:t>
              </a:r>
            </a:p>
            <a:p>
              <a:pPr>
                <a:lnSpc>
                  <a:spcPts val="2100"/>
                </a:lnSpc>
              </a:pPr>
              <a:r>
                <a:rPr kumimoji="1" lang="en-US" altLang="zh-CN" dirty="0">
                  <a:latin typeface="Book Antiqua" panose="02040602050305030304" pitchFamily="18" charset="0"/>
                </a:rPr>
                <a:t>10</a:t>
              </a:r>
            </a:p>
          </p:txBody>
        </p:sp>
      </p:grpSp>
      <p:sp>
        <p:nvSpPr>
          <p:cNvPr id="9" name="文本框 41">
            <a:extLst>
              <a:ext uri="{FF2B5EF4-FFF2-40B4-BE49-F238E27FC236}">
                <a16:creationId xmlns:a16="http://schemas.microsoft.com/office/drawing/2014/main" id="{995CCF1B-22F6-FD61-1839-4CF3456C97AF}"/>
              </a:ext>
            </a:extLst>
          </p:cNvPr>
          <p:cNvSpPr txBox="1"/>
          <p:nvPr/>
        </p:nvSpPr>
        <p:spPr>
          <a:xfrm>
            <a:off x="6478393" y="5757131"/>
            <a:ext cx="4978090" cy="400110"/>
          </a:xfrm>
          <a:prstGeom prst="rect">
            <a:avLst/>
          </a:prstGeom>
          <a:noFill/>
        </p:spPr>
        <p:txBody>
          <a:bodyPr wrap="square" rtlCol="0">
            <a:spAutoFit/>
          </a:bodyPr>
          <a:lstStyle/>
          <a:p>
            <a:pPr algn="ctr"/>
            <a:r>
              <a:rPr lang="en-US" altLang="zh-CN" sz="2000" b="1" dirty="0">
                <a:latin typeface="Book Antiqua" panose="02040602050305030304" pitchFamily="18" charset="0"/>
                <a:cs typeface="Times New Roman" panose="02020603050405020304" pitchFamily="18" charset="0"/>
              </a:rPr>
              <a:t>(b)</a:t>
            </a:r>
            <a:r>
              <a:rPr lang="zh-CN" altLang="en-US" sz="2000" b="1" dirty="0">
                <a:latin typeface="Book Antiqua" panose="02040602050305030304" pitchFamily="18" charset="0"/>
                <a:cs typeface="Times New Roman" panose="02020603050405020304" pitchFamily="18" charset="0"/>
              </a:rPr>
              <a:t> </a:t>
            </a:r>
            <a:r>
              <a:rPr lang="en" altLang="zh-CN" sz="2000" b="1" dirty="0">
                <a:latin typeface="Book Antiqua" panose="02040602050305030304" pitchFamily="18" charset="0"/>
                <a:cs typeface="Times New Roman" panose="02020603050405020304" pitchFamily="18" charset="0"/>
              </a:rPr>
              <a:t>Pseudo</a:t>
            </a:r>
            <a:r>
              <a:rPr lang="en-US" altLang="zh-CN" sz="2000" b="1" dirty="0">
                <a:latin typeface="Book Antiqua" panose="02040602050305030304" pitchFamily="18" charset="0"/>
                <a:cs typeface="Times New Roman" panose="02020603050405020304" pitchFamily="18" charset="0"/>
              </a:rPr>
              <a:t>-</a:t>
            </a:r>
            <a:r>
              <a:rPr lang="en" altLang="zh-CN" sz="2000" b="1" dirty="0">
                <a:latin typeface="Book Antiqua" panose="02040602050305030304" pitchFamily="18" charset="0"/>
                <a:cs typeface="Times New Roman" panose="02020603050405020304" pitchFamily="18" charset="0"/>
              </a:rPr>
              <a:t>code</a:t>
            </a:r>
            <a:r>
              <a:rPr lang="zh-CN" altLang="en-US" sz="2000" b="1" dirty="0">
                <a:latin typeface="Book Antiqua" panose="02040602050305030304" pitchFamily="18" charset="0"/>
                <a:cs typeface="Times New Roman" panose="02020603050405020304" pitchFamily="18" charset="0"/>
              </a:rPr>
              <a:t> </a:t>
            </a:r>
            <a:r>
              <a:rPr lang="en-US" altLang="zh-CN" sz="2000" b="1" dirty="0">
                <a:latin typeface="Book Antiqua" panose="02040602050305030304" pitchFamily="18" charset="0"/>
                <a:cs typeface="Times New Roman" panose="02020603050405020304" pitchFamily="18" charset="0"/>
              </a:rPr>
              <a:t>of</a:t>
            </a:r>
            <a:r>
              <a:rPr lang="zh-CN" altLang="en-US" sz="2000" b="1" dirty="0">
                <a:latin typeface="Book Antiqua" panose="02040602050305030304" pitchFamily="18" charset="0"/>
                <a:cs typeface="Times New Roman" panose="02020603050405020304" pitchFamily="18" charset="0"/>
              </a:rPr>
              <a:t> </a:t>
            </a:r>
            <a:r>
              <a:rPr lang="en-US" altLang="zh-CN" sz="2000" b="1" dirty="0">
                <a:latin typeface="Book Antiqua" panose="02040602050305030304" pitchFamily="18" charset="0"/>
                <a:cs typeface="Times New Roman" panose="02020603050405020304" pitchFamily="18" charset="0"/>
              </a:rPr>
              <a:t>the</a:t>
            </a:r>
            <a:r>
              <a:rPr lang="zh-CN" altLang="en-US" sz="2000" b="1" dirty="0">
                <a:latin typeface="Book Antiqua" panose="02040602050305030304" pitchFamily="18" charset="0"/>
                <a:cs typeface="Times New Roman" panose="02020603050405020304" pitchFamily="18" charset="0"/>
              </a:rPr>
              <a:t> </a:t>
            </a:r>
            <a:r>
              <a:rPr lang="en-US" altLang="zh-CN" sz="2000" b="1" dirty="0">
                <a:latin typeface="Book Antiqua" panose="02040602050305030304" pitchFamily="18" charset="0"/>
                <a:cs typeface="Times New Roman" panose="02020603050405020304" pitchFamily="18" charset="0"/>
              </a:rPr>
              <a:t>tensor</a:t>
            </a:r>
            <a:r>
              <a:rPr lang="zh-CN" altLang="en-US" sz="2000" b="1" dirty="0">
                <a:latin typeface="Book Antiqua" panose="02040602050305030304" pitchFamily="18" charset="0"/>
                <a:cs typeface="Times New Roman" panose="02020603050405020304" pitchFamily="18" charset="0"/>
              </a:rPr>
              <a:t> </a:t>
            </a:r>
            <a:r>
              <a:rPr lang="en-US" altLang="zh-CN" sz="2000" b="1" dirty="0">
                <a:latin typeface="Book Antiqua" panose="02040602050305030304" pitchFamily="18" charset="0"/>
                <a:cs typeface="Times New Roman" panose="02020603050405020304" pitchFamily="18" charset="0"/>
              </a:rPr>
              <a:t>program</a:t>
            </a:r>
          </a:p>
        </p:txBody>
      </p:sp>
      <p:sp>
        <p:nvSpPr>
          <p:cNvPr id="10" name="文本框 47">
            <a:extLst>
              <a:ext uri="{FF2B5EF4-FFF2-40B4-BE49-F238E27FC236}">
                <a16:creationId xmlns:a16="http://schemas.microsoft.com/office/drawing/2014/main" id="{8DBAE983-8C9A-FD40-CE6E-6BD3E841120B}"/>
              </a:ext>
            </a:extLst>
          </p:cNvPr>
          <p:cNvSpPr txBox="1"/>
          <p:nvPr/>
        </p:nvSpPr>
        <p:spPr>
          <a:xfrm>
            <a:off x="344095" y="2925837"/>
            <a:ext cx="6246580" cy="646331"/>
          </a:xfrm>
          <a:prstGeom prst="rect">
            <a:avLst/>
          </a:prstGeom>
          <a:noFill/>
        </p:spPr>
        <p:txBody>
          <a:bodyPr wrap="square" rtlCol="0">
            <a:spAutoFit/>
          </a:bodyPr>
          <a:lstStyle/>
          <a:p>
            <a:r>
              <a:rPr lang="zh-CN" altLang="en-US" b="1" dirty="0">
                <a:latin typeface="Book Antiqua" panose="02040602050305030304" pitchFamily="18" charset="0"/>
                <a:cs typeface="Times New Roman" panose="02020603050405020304" pitchFamily="18" charset="0"/>
              </a:rPr>
              <a:t>①  </a:t>
            </a:r>
            <a:r>
              <a:rPr lang="en-US" altLang="zh-CN" dirty="0">
                <a:latin typeface="Book Antiqua" panose="02040602050305030304" pitchFamily="18" charset="0"/>
                <a:cs typeface="Times New Roman" panose="02020603050405020304" pitchFamily="18" charset="0"/>
              </a:rPr>
              <a:t>Load to DRAM, decompose into 64 smaller GEMMs, </a:t>
            </a:r>
          </a:p>
          <a:p>
            <a:r>
              <a:rPr lang="en-US" altLang="zh-CN" dirty="0">
                <a:latin typeface="Book Antiqua" panose="02040602050305030304" pitchFamily="18" charset="0"/>
                <a:cs typeface="Times New Roman" panose="02020603050405020304" pitchFamily="18" charset="0"/>
              </a:rPr>
              <a:t>      deliver to global buffer</a:t>
            </a:r>
          </a:p>
        </p:txBody>
      </p:sp>
      <p:sp>
        <p:nvSpPr>
          <p:cNvPr id="11" name="矩形 42">
            <a:extLst>
              <a:ext uri="{FF2B5EF4-FFF2-40B4-BE49-F238E27FC236}">
                <a16:creationId xmlns:a16="http://schemas.microsoft.com/office/drawing/2014/main" id="{D2940B2E-2E95-55E1-1F9E-65A8584E4F99}"/>
              </a:ext>
            </a:extLst>
          </p:cNvPr>
          <p:cNvSpPr/>
          <p:nvPr/>
        </p:nvSpPr>
        <p:spPr>
          <a:xfrm>
            <a:off x="2229171" y="1951840"/>
            <a:ext cx="7733658" cy="483979"/>
          </a:xfrm>
          <a:prstGeom prst="rect">
            <a:avLst/>
          </a:prstGeom>
        </p:spPr>
        <p:txBody>
          <a:bodyPr wrap="square">
            <a:spAutoFit/>
          </a:bodyPr>
          <a:lstStyle/>
          <a:p>
            <a:pPr marL="0" lvl="1">
              <a:lnSpc>
                <a:spcPts val="3200"/>
              </a:lnSpc>
              <a:buClr>
                <a:schemeClr val="tx1"/>
              </a:buClr>
            </a:pPr>
            <a:r>
              <a:rPr lang="en-US" altLang="zh-CN" sz="2400" dirty="0">
                <a:latin typeface="Book Antiqua" panose="02040602050305030304" pitchFamily="18" charset="0"/>
                <a:cs typeface="Times" panose="02020603050405020304" pitchFamily="18" charset="0"/>
              </a:rPr>
              <a:t>GEMM(I: [1024, 1024], W: [1024, 1024], O:[1024, 1024])</a:t>
            </a:r>
          </a:p>
        </p:txBody>
      </p:sp>
      <p:sp>
        <p:nvSpPr>
          <p:cNvPr id="12" name="文本框 45">
            <a:extLst>
              <a:ext uri="{FF2B5EF4-FFF2-40B4-BE49-F238E27FC236}">
                <a16:creationId xmlns:a16="http://schemas.microsoft.com/office/drawing/2014/main" id="{C3AA4A10-FEBC-750C-9D37-0951EC9213D2}"/>
              </a:ext>
            </a:extLst>
          </p:cNvPr>
          <p:cNvSpPr txBox="1"/>
          <p:nvPr/>
        </p:nvSpPr>
        <p:spPr>
          <a:xfrm>
            <a:off x="344094" y="4368659"/>
            <a:ext cx="4732169" cy="646331"/>
          </a:xfrm>
          <a:prstGeom prst="rect">
            <a:avLst/>
          </a:prstGeom>
          <a:noFill/>
        </p:spPr>
        <p:txBody>
          <a:bodyPr wrap="square" rtlCol="0">
            <a:spAutoFit/>
          </a:bodyPr>
          <a:lstStyle/>
          <a:p>
            <a:r>
              <a:rPr lang="en-US" altLang="zh-CN" b="1" dirty="0">
                <a:latin typeface="Book Antiqua" panose="02040602050305030304" pitchFamily="18" charset="0"/>
                <a:cs typeface="Times New Roman" panose="02020603050405020304" pitchFamily="18" charset="0"/>
              </a:rPr>
              <a:t>④  </a:t>
            </a:r>
            <a:r>
              <a:rPr lang="en-US" altLang="zh-CN" dirty="0">
                <a:latin typeface="Book Antiqua" panose="02040602050305030304" pitchFamily="18" charset="0"/>
                <a:cs typeface="Times New Roman" panose="02020603050405020304" pitchFamily="18" charset="0"/>
              </a:rPr>
              <a:t>Use 64 MAC units for the GEMM, </a:t>
            </a:r>
          </a:p>
          <a:p>
            <a:r>
              <a:rPr lang="en-US" altLang="zh-CN" dirty="0">
                <a:latin typeface="Book Antiqua" panose="02040602050305030304" pitchFamily="18" charset="0"/>
                <a:cs typeface="Times New Roman" panose="02020603050405020304" pitchFamily="18" charset="0"/>
              </a:rPr>
              <a:t>      write the results to accumulation buffer</a:t>
            </a:r>
          </a:p>
        </p:txBody>
      </p:sp>
      <p:sp>
        <p:nvSpPr>
          <p:cNvPr id="13" name="文本框 46">
            <a:extLst>
              <a:ext uri="{FF2B5EF4-FFF2-40B4-BE49-F238E27FC236}">
                <a16:creationId xmlns:a16="http://schemas.microsoft.com/office/drawing/2014/main" id="{99BE00E3-493F-2899-762A-0867B24FBE1B}"/>
              </a:ext>
            </a:extLst>
          </p:cNvPr>
          <p:cNvSpPr txBox="1"/>
          <p:nvPr/>
        </p:nvSpPr>
        <p:spPr>
          <a:xfrm>
            <a:off x="338602" y="5360472"/>
            <a:ext cx="5205892" cy="369332"/>
          </a:xfrm>
          <a:prstGeom prst="rect">
            <a:avLst/>
          </a:prstGeom>
          <a:noFill/>
        </p:spPr>
        <p:txBody>
          <a:bodyPr wrap="square" rtlCol="0">
            <a:spAutoFit/>
          </a:bodyPr>
          <a:lstStyle/>
          <a:p>
            <a:r>
              <a:rPr lang="en-US" altLang="zh-CN" b="1" dirty="0">
                <a:latin typeface="Book Antiqua" panose="02040602050305030304" pitchFamily="18" charset="0"/>
                <a:cs typeface="Times New Roman" panose="02020603050405020304" pitchFamily="18" charset="0"/>
              </a:rPr>
              <a:t>⑤  </a:t>
            </a:r>
            <a:r>
              <a:rPr lang="en-US" altLang="zh-CN" dirty="0">
                <a:latin typeface="Book Antiqua" panose="02040602050305030304" pitchFamily="18" charset="0"/>
                <a:cs typeface="Times New Roman" panose="02020603050405020304" pitchFamily="18" charset="0"/>
              </a:rPr>
              <a:t>Stores the results from all PEs to global buffer.</a:t>
            </a:r>
          </a:p>
        </p:txBody>
      </p:sp>
      <mc:AlternateContent xmlns:mc="http://schemas.openxmlformats.org/markup-compatibility/2006" xmlns:a14="http://schemas.microsoft.com/office/drawing/2010/main">
        <mc:Choice Requires="a14">
          <p:sp>
            <p:nvSpPr>
              <p:cNvPr id="14" name="矩形 48">
                <a:extLst>
                  <a:ext uri="{FF2B5EF4-FFF2-40B4-BE49-F238E27FC236}">
                    <a16:creationId xmlns:a16="http://schemas.microsoft.com/office/drawing/2014/main" id="{A856797C-7F1B-7980-358D-2BCF6CC01F63}"/>
                  </a:ext>
                </a:extLst>
              </p:cNvPr>
              <p:cNvSpPr/>
              <p:nvPr/>
            </p:nvSpPr>
            <p:spPr>
              <a:xfrm>
                <a:off x="555248" y="2575936"/>
                <a:ext cx="3898720" cy="404012"/>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sz="2000" b="1" i="1" dirty="0">
                        <a:solidFill>
                          <a:schemeClr val="tx1"/>
                        </a:solidFill>
                        <a:latin typeface="Cambria Math" panose="02040503050406030204" pitchFamily="18" charset="0"/>
                      </a:rPr>
                      <m:t>𝑰</m:t>
                    </m:r>
                  </m:oMath>
                </a14:m>
                <a:r>
                  <a:rPr lang="en-US" altLang="zh-CN" sz="2000" b="1" dirty="0">
                    <a:solidFill>
                      <a:schemeClr val="tx1"/>
                    </a:solidFill>
                    <a:latin typeface="Book Antiqua" panose="02040602050305030304" pitchFamily="18" charset="0"/>
                    <a:cs typeface="Times New Roman" panose="02020603050405020304" pitchFamily="18" charset="0"/>
                  </a:rPr>
                  <a:t>: 1024x1024   </a:t>
                </a:r>
                <a14:m>
                  <m:oMath xmlns:m="http://schemas.openxmlformats.org/officeDocument/2006/math">
                    <m:r>
                      <a:rPr lang="en-US" altLang="zh-CN" sz="2000" b="1" i="1">
                        <a:solidFill>
                          <a:schemeClr val="tx1"/>
                        </a:solidFill>
                        <a:latin typeface="Cambria Math" panose="02040503050406030204" pitchFamily="18" charset="0"/>
                        <a:cs typeface="Times New Roman" panose="02020603050405020304" pitchFamily="18" charset="0"/>
                      </a:rPr>
                      <m:t>𝑾</m:t>
                    </m:r>
                  </m:oMath>
                </a14:m>
                <a:r>
                  <a:rPr lang="en-US" altLang="zh-CN" sz="2000" b="1" dirty="0">
                    <a:solidFill>
                      <a:schemeClr val="tx1"/>
                    </a:solidFill>
                    <a:latin typeface="Book Antiqua" panose="02040602050305030304" pitchFamily="18" charset="0"/>
                    <a:cs typeface="Times New Roman" panose="02020603050405020304" pitchFamily="18" charset="0"/>
                  </a:rPr>
                  <a:t>: 1024x1024</a:t>
                </a:r>
                <a:endParaRPr lang="zh-CN" altLang="en-US"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14" name="矩形 48">
                <a:extLst>
                  <a:ext uri="{FF2B5EF4-FFF2-40B4-BE49-F238E27FC236}">
                    <a16:creationId xmlns:a16="http://schemas.microsoft.com/office/drawing/2014/main" id="{A856797C-7F1B-7980-358D-2BCF6CC01F63}"/>
                  </a:ext>
                </a:extLst>
              </p:cNvPr>
              <p:cNvSpPr>
                <a:spLocks noRot="1" noChangeAspect="1" noMove="1" noResize="1" noEditPoints="1" noAdjustHandles="1" noChangeArrowheads="1" noChangeShapeType="1" noTextEdit="1"/>
              </p:cNvSpPr>
              <p:nvPr/>
            </p:nvSpPr>
            <p:spPr>
              <a:xfrm>
                <a:off x="555248" y="2575936"/>
                <a:ext cx="3898720" cy="404012"/>
              </a:xfrm>
              <a:prstGeom prst="rect">
                <a:avLst/>
              </a:prstGeom>
              <a:blipFill>
                <a:blip r:embed="rId3"/>
                <a:stretch>
                  <a:fillRect t="-5882" b="-20588"/>
                </a:stretch>
              </a:blipFill>
              <a:ln w="15875">
                <a:solidFill>
                  <a:schemeClr val="accent6"/>
                </a:solidFill>
              </a:ln>
            </p:spPr>
            <p:txBody>
              <a:bodyPr/>
              <a:lstStyle/>
              <a:p>
                <a:r>
                  <a:rPr lang="zh-CN" altLang="en-US">
                    <a:noFill/>
                  </a:rPr>
                  <a:t> </a:t>
                </a:r>
              </a:p>
            </p:txBody>
          </p:sp>
        </mc:Fallback>
      </mc:AlternateContent>
      <p:cxnSp>
        <p:nvCxnSpPr>
          <p:cNvPr id="15" name="直线连接符 6">
            <a:extLst>
              <a:ext uri="{FF2B5EF4-FFF2-40B4-BE49-F238E27FC236}">
                <a16:creationId xmlns:a16="http://schemas.microsoft.com/office/drawing/2014/main" id="{57D56ECA-6016-E3FA-D005-F73B94517474}"/>
              </a:ext>
            </a:extLst>
          </p:cNvPr>
          <p:cNvCxnSpPr>
            <a:cxnSpLocks/>
          </p:cNvCxnSpPr>
          <p:nvPr/>
        </p:nvCxnSpPr>
        <p:spPr>
          <a:xfrm>
            <a:off x="705290" y="2979948"/>
            <a:ext cx="0" cy="592220"/>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矩形 50">
                <a:extLst>
                  <a:ext uri="{FF2B5EF4-FFF2-40B4-BE49-F238E27FC236}">
                    <a16:creationId xmlns:a16="http://schemas.microsoft.com/office/drawing/2014/main" id="{7EB97FD4-661C-61E7-4E8F-D9DED023A199}"/>
                  </a:ext>
                </a:extLst>
              </p:cNvPr>
              <p:cNvSpPr/>
              <p:nvPr/>
            </p:nvSpPr>
            <p:spPr>
              <a:xfrm>
                <a:off x="555248" y="3557461"/>
                <a:ext cx="3898720" cy="404012"/>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CN" sz="2000" b="1" i="1">
                            <a:solidFill>
                              <a:schemeClr val="tx1"/>
                            </a:solidFill>
                            <a:latin typeface="Cambria Math" panose="02040503050406030204" pitchFamily="18" charset="0"/>
                            <a:cs typeface="Times New Roman" panose="02020603050405020304" pitchFamily="18" charset="0"/>
                          </a:rPr>
                        </m:ctrlPr>
                      </m:sSubPr>
                      <m:e>
                        <m:r>
                          <a:rPr lang="en-US" altLang="zh-CN" sz="2000" b="1" i="1">
                            <a:solidFill>
                              <a:schemeClr val="tx1"/>
                            </a:solidFill>
                            <a:latin typeface="Cambria Math" panose="02040503050406030204" pitchFamily="18" charset="0"/>
                            <a:cs typeface="Times New Roman" panose="02020603050405020304" pitchFamily="18" charset="0"/>
                          </a:rPr>
                          <m:t>𝑰</m:t>
                        </m:r>
                      </m:e>
                      <m:sub>
                        <m:r>
                          <a:rPr lang="en-US" altLang="zh-CN" sz="2000" b="1" i="1">
                            <a:solidFill>
                              <a:schemeClr val="tx1"/>
                            </a:solidFill>
                            <a:latin typeface="Cambria Math" panose="02040503050406030204" pitchFamily="18" charset="0"/>
                            <a:cs typeface="Times New Roman" panose="02020603050405020304" pitchFamily="18" charset="0"/>
                          </a:rPr>
                          <m:t>𝟏</m:t>
                        </m:r>
                      </m:sub>
                    </m:sSub>
                    <m:r>
                      <a:rPr lang="en-US" altLang="zh-CN" sz="2000" b="1" i="1">
                        <a:solidFill>
                          <a:schemeClr val="tx1"/>
                        </a:solidFill>
                        <a:latin typeface="Cambria Math" panose="02040503050406030204" pitchFamily="18" charset="0"/>
                        <a:cs typeface="Times New Roman" panose="02020603050405020304" pitchFamily="18" charset="0"/>
                      </a:rPr>
                      <m:t> </m:t>
                    </m:r>
                  </m:oMath>
                </a14:m>
                <a:r>
                  <a:rPr lang="en-US" altLang="zh-CN" sz="2000" b="1" dirty="0">
                    <a:solidFill>
                      <a:schemeClr val="tx1"/>
                    </a:solidFill>
                    <a:latin typeface="Book Antiqua" panose="02040602050305030304" pitchFamily="18" charset="0"/>
                    <a:cs typeface="Times New Roman" panose="02020603050405020304" pitchFamily="18" charset="0"/>
                  </a:rPr>
                  <a:t>: 32x1024   </a:t>
                </a:r>
                <a14:m>
                  <m:oMath xmlns:m="http://schemas.openxmlformats.org/officeDocument/2006/math">
                    <m:sSub>
                      <m:sSubPr>
                        <m:ctrlPr>
                          <a:rPr lang="en-US" altLang="zh-CN" sz="2000" b="1" i="1">
                            <a:solidFill>
                              <a:schemeClr val="tx1"/>
                            </a:solidFill>
                            <a:latin typeface="Cambria Math" panose="02040503050406030204" pitchFamily="18" charset="0"/>
                            <a:cs typeface="Times New Roman" panose="02020603050405020304" pitchFamily="18" charset="0"/>
                          </a:rPr>
                        </m:ctrlPr>
                      </m:sSubPr>
                      <m:e>
                        <m:r>
                          <a:rPr lang="en-US" altLang="zh-CN" sz="2000" b="1" i="1">
                            <a:solidFill>
                              <a:schemeClr val="tx1"/>
                            </a:solidFill>
                            <a:latin typeface="Cambria Math" panose="02040503050406030204" pitchFamily="18" charset="0"/>
                            <a:cs typeface="Times New Roman" panose="02020603050405020304" pitchFamily="18" charset="0"/>
                          </a:rPr>
                          <m:t>𝑾</m:t>
                        </m:r>
                      </m:e>
                      <m:sub>
                        <m:r>
                          <a:rPr lang="en-US" altLang="zh-CN" sz="2000" b="1" i="1">
                            <a:solidFill>
                              <a:schemeClr val="tx1"/>
                            </a:solidFill>
                            <a:latin typeface="Cambria Math" panose="02040503050406030204" pitchFamily="18" charset="0"/>
                            <a:cs typeface="Times New Roman" panose="02020603050405020304" pitchFamily="18" charset="0"/>
                          </a:rPr>
                          <m:t>𝟏</m:t>
                        </m:r>
                      </m:sub>
                    </m:sSub>
                    <m:r>
                      <a:rPr lang="en-US" altLang="zh-CN" sz="2000" b="1" i="1">
                        <a:solidFill>
                          <a:schemeClr val="tx1"/>
                        </a:solidFill>
                        <a:latin typeface="Cambria Math" panose="02040503050406030204" pitchFamily="18" charset="0"/>
                        <a:cs typeface="Times New Roman" panose="02020603050405020304" pitchFamily="18" charset="0"/>
                      </a:rPr>
                      <m:t> </m:t>
                    </m:r>
                  </m:oMath>
                </a14:m>
                <a:r>
                  <a:rPr lang="en-US" altLang="zh-CN" sz="2000" b="1" dirty="0">
                    <a:solidFill>
                      <a:schemeClr val="tx1"/>
                    </a:solidFill>
                    <a:latin typeface="Book Antiqua" panose="02040602050305030304" pitchFamily="18" charset="0"/>
                    <a:cs typeface="Times New Roman" panose="02020603050405020304" pitchFamily="18" charset="0"/>
                  </a:rPr>
                  <a:t>: 1024x512</a:t>
                </a:r>
                <a:endParaRPr lang="zh-CN" altLang="en-US"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16" name="矩形 50">
                <a:extLst>
                  <a:ext uri="{FF2B5EF4-FFF2-40B4-BE49-F238E27FC236}">
                    <a16:creationId xmlns:a16="http://schemas.microsoft.com/office/drawing/2014/main" id="{7EB97FD4-661C-61E7-4E8F-D9DED023A199}"/>
                  </a:ext>
                </a:extLst>
              </p:cNvPr>
              <p:cNvSpPr>
                <a:spLocks noRot="1" noChangeAspect="1" noMove="1" noResize="1" noEditPoints="1" noAdjustHandles="1" noChangeArrowheads="1" noChangeShapeType="1" noTextEdit="1"/>
              </p:cNvSpPr>
              <p:nvPr/>
            </p:nvSpPr>
            <p:spPr>
              <a:xfrm>
                <a:off x="555248" y="3557461"/>
                <a:ext cx="3898720" cy="404012"/>
              </a:xfrm>
              <a:prstGeom prst="rect">
                <a:avLst/>
              </a:prstGeom>
              <a:blipFill>
                <a:blip r:embed="rId4"/>
                <a:stretch>
                  <a:fillRect t="-5882" b="-23529"/>
                </a:stretch>
              </a:blipFill>
              <a:ln w="15875">
                <a:solidFill>
                  <a:schemeClr val="accent6"/>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53">
                <a:extLst>
                  <a:ext uri="{FF2B5EF4-FFF2-40B4-BE49-F238E27FC236}">
                    <a16:creationId xmlns:a16="http://schemas.microsoft.com/office/drawing/2014/main" id="{CCE19263-292C-CE25-2BAA-FC0F6AD922A6}"/>
                  </a:ext>
                </a:extLst>
              </p:cNvPr>
              <p:cNvSpPr/>
              <p:nvPr/>
            </p:nvSpPr>
            <p:spPr>
              <a:xfrm>
                <a:off x="555246" y="4988971"/>
                <a:ext cx="3898721" cy="40320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altLang="zh-CN" sz="2000" b="1" i="1">
                            <a:solidFill>
                              <a:schemeClr val="tx1"/>
                            </a:solidFill>
                            <a:latin typeface="Cambria Math" panose="02040503050406030204" pitchFamily="18" charset="0"/>
                            <a:cs typeface="Times New Roman" panose="02020603050405020304" pitchFamily="18" charset="0"/>
                          </a:rPr>
                        </m:ctrlPr>
                      </m:sSubPr>
                      <m:e>
                        <m:r>
                          <a:rPr lang="en-US" altLang="zh-CN" sz="2000" b="1" i="1">
                            <a:solidFill>
                              <a:schemeClr val="tx1"/>
                            </a:solidFill>
                            <a:latin typeface="Cambria Math" panose="02040503050406030204" pitchFamily="18" charset="0"/>
                            <a:cs typeface="Times New Roman" panose="02020603050405020304" pitchFamily="18" charset="0"/>
                          </a:rPr>
                          <m:t>𝑶</m:t>
                        </m:r>
                      </m:e>
                      <m:sub>
                        <m:r>
                          <a:rPr lang="en-US" altLang="zh-CN" sz="2000" b="1" i="1">
                            <a:solidFill>
                              <a:schemeClr val="tx1"/>
                            </a:solidFill>
                            <a:latin typeface="Cambria Math" panose="02040503050406030204" pitchFamily="18" charset="0"/>
                            <a:cs typeface="Times New Roman" panose="02020603050405020304" pitchFamily="18" charset="0"/>
                          </a:rPr>
                          <m:t>𝟐</m:t>
                        </m:r>
                      </m:sub>
                    </m:sSub>
                    <m:r>
                      <a:rPr lang="en-US" altLang="zh-CN" sz="2000" b="1" i="1">
                        <a:solidFill>
                          <a:schemeClr val="tx1"/>
                        </a:solidFill>
                        <a:latin typeface="Cambria Math" panose="02040503050406030204" pitchFamily="18" charset="0"/>
                        <a:cs typeface="Times New Roman" panose="02020603050405020304" pitchFamily="18" charset="0"/>
                      </a:rPr>
                      <m:t> </m:t>
                    </m:r>
                  </m:oMath>
                </a14:m>
                <a:r>
                  <a:rPr lang="en-US" altLang="zh-CN" sz="2000" b="1" dirty="0">
                    <a:solidFill>
                      <a:schemeClr val="tx1"/>
                    </a:solidFill>
                    <a:latin typeface="Book Antiqua" panose="02040602050305030304" pitchFamily="18" charset="0"/>
                    <a:cs typeface="Times New Roman" panose="02020603050405020304" pitchFamily="18" charset="0"/>
                  </a:rPr>
                  <a:t>: 4x8</a:t>
                </a:r>
                <a:endParaRPr lang="zh-CN" altLang="en-US"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17" name="矩形 53">
                <a:extLst>
                  <a:ext uri="{FF2B5EF4-FFF2-40B4-BE49-F238E27FC236}">
                    <a16:creationId xmlns:a16="http://schemas.microsoft.com/office/drawing/2014/main" id="{CCE19263-292C-CE25-2BAA-FC0F6AD922A6}"/>
                  </a:ext>
                </a:extLst>
              </p:cNvPr>
              <p:cNvSpPr>
                <a:spLocks noRot="1" noChangeAspect="1" noMove="1" noResize="1" noEditPoints="1" noAdjustHandles="1" noChangeArrowheads="1" noChangeShapeType="1" noTextEdit="1"/>
              </p:cNvSpPr>
              <p:nvPr/>
            </p:nvSpPr>
            <p:spPr>
              <a:xfrm>
                <a:off x="555246" y="4988971"/>
                <a:ext cx="3898721" cy="403200"/>
              </a:xfrm>
              <a:prstGeom prst="rect">
                <a:avLst/>
              </a:prstGeom>
              <a:blipFill>
                <a:blip r:embed="rId5"/>
                <a:stretch>
                  <a:fillRect t="-5882" b="-20588"/>
                </a:stretch>
              </a:blipFill>
              <a:ln w="15875">
                <a:solidFill>
                  <a:schemeClr val="accent6"/>
                </a:solidFill>
              </a:ln>
            </p:spPr>
            <p:txBody>
              <a:bodyPr/>
              <a:lstStyle/>
              <a:p>
                <a:r>
                  <a:rPr lang="zh-CN" altLang="en-US">
                    <a:noFill/>
                  </a:rPr>
                  <a:t> </a:t>
                </a:r>
              </a:p>
            </p:txBody>
          </p:sp>
        </mc:Fallback>
      </mc:AlternateContent>
      <p:cxnSp>
        <p:nvCxnSpPr>
          <p:cNvPr id="19" name="直线连接符 6">
            <a:extLst>
              <a:ext uri="{FF2B5EF4-FFF2-40B4-BE49-F238E27FC236}">
                <a16:creationId xmlns:a16="http://schemas.microsoft.com/office/drawing/2014/main" id="{EF8EAF5F-D312-CA76-476B-21CE9752D99E}"/>
              </a:ext>
            </a:extLst>
          </p:cNvPr>
          <p:cNvCxnSpPr>
            <a:cxnSpLocks/>
          </p:cNvCxnSpPr>
          <p:nvPr/>
        </p:nvCxnSpPr>
        <p:spPr>
          <a:xfrm>
            <a:off x="705290" y="3967832"/>
            <a:ext cx="0" cy="277530"/>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线连接符 6">
            <a:extLst>
              <a:ext uri="{FF2B5EF4-FFF2-40B4-BE49-F238E27FC236}">
                <a16:creationId xmlns:a16="http://schemas.microsoft.com/office/drawing/2014/main" id="{D36636D4-1F2B-8CEA-4DA1-E3BC8A2198F1}"/>
              </a:ext>
            </a:extLst>
          </p:cNvPr>
          <p:cNvCxnSpPr>
            <a:cxnSpLocks/>
          </p:cNvCxnSpPr>
          <p:nvPr/>
        </p:nvCxnSpPr>
        <p:spPr>
          <a:xfrm>
            <a:off x="705290" y="4437145"/>
            <a:ext cx="0" cy="554389"/>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线连接符 6">
            <a:extLst>
              <a:ext uri="{FF2B5EF4-FFF2-40B4-BE49-F238E27FC236}">
                <a16:creationId xmlns:a16="http://schemas.microsoft.com/office/drawing/2014/main" id="{F669EF46-0D31-925A-A88C-2331616D5C24}"/>
              </a:ext>
            </a:extLst>
          </p:cNvPr>
          <p:cNvCxnSpPr>
            <a:cxnSpLocks/>
          </p:cNvCxnSpPr>
          <p:nvPr/>
        </p:nvCxnSpPr>
        <p:spPr>
          <a:xfrm>
            <a:off x="705290" y="5385400"/>
            <a:ext cx="0" cy="349200"/>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文本框 66">
            <a:extLst>
              <a:ext uri="{FF2B5EF4-FFF2-40B4-BE49-F238E27FC236}">
                <a16:creationId xmlns:a16="http://schemas.microsoft.com/office/drawing/2014/main" id="{4FA5DBEE-147D-74E0-A825-0C5CABC5C927}"/>
              </a:ext>
            </a:extLst>
          </p:cNvPr>
          <p:cNvSpPr txBox="1"/>
          <p:nvPr/>
        </p:nvSpPr>
        <p:spPr>
          <a:xfrm>
            <a:off x="382194" y="5757131"/>
            <a:ext cx="5118709" cy="400110"/>
          </a:xfrm>
          <a:prstGeom prst="rect">
            <a:avLst/>
          </a:prstGeom>
          <a:noFill/>
        </p:spPr>
        <p:txBody>
          <a:bodyPr wrap="none" rtlCol="0">
            <a:spAutoFit/>
          </a:bodyPr>
          <a:lstStyle/>
          <a:p>
            <a:r>
              <a:rPr kumimoji="1" lang="en-US" altLang="zh-CN" sz="2000" b="1" dirty="0">
                <a:latin typeface="Book Antiqua" panose="02040602050305030304" pitchFamily="18" charset="0"/>
              </a:rPr>
              <a:t>(a)</a:t>
            </a:r>
            <a:r>
              <a:rPr kumimoji="1" lang="zh-CN" altLang="en-US" sz="2000" b="1" dirty="0">
                <a:latin typeface="Book Antiqua" panose="02040602050305030304" pitchFamily="18" charset="0"/>
              </a:rPr>
              <a:t> </a:t>
            </a:r>
            <a:r>
              <a:rPr kumimoji="1" lang="en" altLang="zh-CN" sz="2000" b="1" dirty="0">
                <a:latin typeface="Book Antiqua" panose="02040602050305030304" pitchFamily="18" charset="0"/>
              </a:rPr>
              <a:t>Workflow of using the tensor program</a:t>
            </a:r>
            <a:r>
              <a:rPr kumimoji="1" lang="zh-CN" altLang="en-US" sz="2000" b="1" dirty="0">
                <a:latin typeface="Book Antiqua" panose="02040602050305030304" pitchFamily="18" charset="0"/>
              </a:rPr>
              <a:t> </a:t>
            </a:r>
          </a:p>
        </p:txBody>
      </p:sp>
      <p:sp>
        <p:nvSpPr>
          <p:cNvPr id="24" name="矩形 23">
            <a:extLst>
              <a:ext uri="{FF2B5EF4-FFF2-40B4-BE49-F238E27FC236}">
                <a16:creationId xmlns:a16="http://schemas.microsoft.com/office/drawing/2014/main" id="{25DFF765-71BD-C59A-30B0-16F797917550}"/>
              </a:ext>
            </a:extLst>
          </p:cNvPr>
          <p:cNvSpPr/>
          <p:nvPr/>
        </p:nvSpPr>
        <p:spPr>
          <a:xfrm>
            <a:off x="499992" y="4062186"/>
            <a:ext cx="441146" cy="400110"/>
          </a:xfrm>
          <a:prstGeom prst="rect">
            <a:avLst/>
          </a:prstGeom>
        </p:spPr>
        <p:txBody>
          <a:bodyPr wrap="none">
            <a:spAutoFit/>
          </a:bodyPr>
          <a:lstStyle/>
          <a:p>
            <a:r>
              <a:rPr kumimoji="1" lang="en-US" altLang="zh-CN" sz="2000" b="1" dirty="0">
                <a:latin typeface="Book Antiqua" panose="02040602050305030304" pitchFamily="18" charset="0"/>
              </a:rPr>
              <a:t>…</a:t>
            </a:r>
            <a:endParaRPr lang="zh-CN" altLang="en-US" sz="2000" b="1" dirty="0">
              <a:latin typeface="Book Antiqua" panose="02040602050305030304" pitchFamily="18" charset="0"/>
            </a:endParaRPr>
          </a:p>
        </p:txBody>
      </p:sp>
      <p:sp>
        <p:nvSpPr>
          <p:cNvPr id="28" name="文本框 27">
            <a:extLst>
              <a:ext uri="{FF2B5EF4-FFF2-40B4-BE49-F238E27FC236}">
                <a16:creationId xmlns:a16="http://schemas.microsoft.com/office/drawing/2014/main" id="{9C286024-7433-6263-72DD-BBAA9A18B374}"/>
              </a:ext>
            </a:extLst>
          </p:cNvPr>
          <p:cNvSpPr txBox="1"/>
          <p:nvPr/>
        </p:nvSpPr>
        <p:spPr>
          <a:xfrm>
            <a:off x="402562" y="961536"/>
            <a:ext cx="11053921"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Divide</a:t>
            </a:r>
            <a:r>
              <a:rPr lang="zh-CN" altLang="en-US" sz="2400" dirty="0">
                <a:latin typeface="Book Antiqua" panose="02040602050305030304" pitchFamily="18" charset="0"/>
              </a:rPr>
              <a:t> </a:t>
            </a:r>
            <a:r>
              <a:rPr lang="en-US" altLang="zh-CN" sz="2400" dirty="0">
                <a:latin typeface="Book Antiqua" panose="02040602050305030304" pitchFamily="18" charset="0"/>
              </a:rPr>
              <a:t>tensor</a:t>
            </a:r>
            <a:r>
              <a:rPr lang="zh-CN" altLang="en-US" sz="2400" dirty="0">
                <a:latin typeface="Book Antiqua" panose="02040602050305030304" pitchFamily="18" charset="0"/>
              </a:rPr>
              <a:t> </a:t>
            </a:r>
            <a:r>
              <a:rPr lang="en-US" altLang="zh-CN" sz="2400" dirty="0">
                <a:latin typeface="Book Antiqua" panose="02040602050305030304" pitchFamily="18" charset="0"/>
              </a:rPr>
              <a:t>computation</a:t>
            </a:r>
            <a:r>
              <a:rPr lang="zh-CN" altLang="en-US" sz="2400" dirty="0">
                <a:latin typeface="Book Antiqua" panose="02040602050305030304" pitchFamily="18" charset="0"/>
              </a:rPr>
              <a:t> </a:t>
            </a:r>
            <a:r>
              <a:rPr lang="en-US" altLang="zh-CN" sz="2400" dirty="0">
                <a:latin typeface="Book Antiqua" panose="02040602050305030304" pitchFamily="18" charset="0"/>
              </a:rPr>
              <a:t>into</a:t>
            </a:r>
            <a:r>
              <a:rPr lang="zh-CN" altLang="en-US" sz="2400" dirty="0">
                <a:latin typeface="Book Antiqua" panose="02040602050305030304" pitchFamily="18" charset="0"/>
              </a:rPr>
              <a:t> </a:t>
            </a:r>
            <a:r>
              <a:rPr lang="en-US" altLang="zh-CN" sz="2400" dirty="0">
                <a:latin typeface="Book Antiqua" panose="02040602050305030304" pitchFamily="18" charset="0"/>
              </a:rPr>
              <a:t>sub-tasks</a:t>
            </a:r>
            <a:r>
              <a:rPr lang="zh-CN" altLang="en-US" sz="2400" dirty="0">
                <a:latin typeface="Book Antiqua" panose="02040602050305030304" pitchFamily="18" charset="0"/>
              </a:rPr>
              <a:t> </a:t>
            </a:r>
            <a:r>
              <a:rPr lang="en-US" altLang="zh-CN" sz="2400" dirty="0">
                <a:latin typeface="Book Antiqua" panose="02040602050305030304" pitchFamily="18" charset="0"/>
              </a:rPr>
              <a:t>and</a:t>
            </a:r>
            <a:r>
              <a:rPr lang="zh-CN" altLang="en-US" sz="2400" dirty="0">
                <a:latin typeface="Book Antiqua" panose="02040602050305030304" pitchFamily="18" charset="0"/>
              </a:rPr>
              <a:t> </a:t>
            </a:r>
            <a:r>
              <a:rPr lang="en-US" altLang="zh-CN" sz="2400" dirty="0">
                <a:latin typeface="Book Antiqua" panose="02040602050305030304" pitchFamily="18" charset="0"/>
              </a:rPr>
              <a:t>schedule</a:t>
            </a:r>
            <a:r>
              <a:rPr lang="zh-CN" altLang="en-US" sz="2400" dirty="0">
                <a:latin typeface="Book Antiqua" panose="02040602050305030304" pitchFamily="18" charset="0"/>
              </a:rPr>
              <a:t> </a:t>
            </a:r>
            <a:r>
              <a:rPr lang="en-US" altLang="zh-CN" sz="2400" dirty="0">
                <a:latin typeface="Book Antiqua" panose="02040602050305030304" pitchFamily="18" charset="0"/>
              </a:rPr>
              <a:t>them</a:t>
            </a:r>
            <a:r>
              <a:rPr lang="zh-CN" altLang="en-US" sz="2400" dirty="0">
                <a:latin typeface="Book Antiqua" panose="02040602050305030304" pitchFamily="18" charset="0"/>
              </a:rPr>
              <a:t> </a:t>
            </a:r>
            <a:r>
              <a:rPr lang="en-US" altLang="zh-CN" sz="2400" dirty="0">
                <a:latin typeface="Book Antiqua" panose="02040602050305030304" pitchFamily="18" charset="0"/>
              </a:rPr>
              <a:t>on</a:t>
            </a:r>
            <a:r>
              <a:rPr lang="zh-CN" altLang="en-US" sz="2400" dirty="0">
                <a:latin typeface="Book Antiqua" panose="02040602050305030304" pitchFamily="18" charset="0"/>
              </a:rPr>
              <a:t> </a:t>
            </a:r>
            <a:r>
              <a:rPr lang="en-US" altLang="zh-CN" sz="2400" dirty="0">
                <a:latin typeface="Book Antiqua" panose="02040602050305030304" pitchFamily="18" charset="0"/>
              </a:rPr>
              <a:t>PE</a:t>
            </a:r>
            <a:r>
              <a:rPr lang="zh-CN" altLang="en-US" sz="2400" dirty="0">
                <a:latin typeface="Book Antiqua" panose="02040602050305030304" pitchFamily="18" charset="0"/>
              </a:rPr>
              <a:t> </a:t>
            </a:r>
            <a:r>
              <a:rPr lang="en-US" altLang="zh-CN" sz="2400" dirty="0">
                <a:latin typeface="Book Antiqua" panose="02040602050305030304" pitchFamily="18" charset="0"/>
              </a:rPr>
              <a:t>array</a:t>
            </a:r>
          </a:p>
          <a:p>
            <a:pPr lvl="1">
              <a:buFont typeface="Wingdings" pitchFamily="2" charset="2"/>
              <a:buChar char="v"/>
            </a:pPr>
            <a:r>
              <a:rPr lang="en-US" altLang="zh-CN" sz="2400" dirty="0">
                <a:latin typeface="Book Antiqua" panose="02040602050305030304" pitchFamily="18" charset="0"/>
              </a:rPr>
              <a:t>Loop optimization:</a:t>
            </a:r>
            <a:r>
              <a:rPr lang="zh-CN" altLang="en-US" sz="2400" dirty="0">
                <a:latin typeface="Book Antiqua" panose="02040602050305030304" pitchFamily="18" charset="0"/>
              </a:rPr>
              <a:t> </a:t>
            </a:r>
            <a:r>
              <a:rPr lang="en-US" altLang="zh-CN" sz="2400" dirty="0">
                <a:latin typeface="Book Antiqua" panose="02040602050305030304" pitchFamily="18" charset="0"/>
              </a:rPr>
              <a:t>tiling,</a:t>
            </a:r>
            <a:r>
              <a:rPr lang="zh-CN" altLang="en-US" sz="2400" dirty="0">
                <a:latin typeface="Book Antiqua" panose="02040602050305030304" pitchFamily="18" charset="0"/>
              </a:rPr>
              <a:t> </a:t>
            </a:r>
            <a:r>
              <a:rPr lang="en-US" altLang="zh-CN" sz="2400" dirty="0">
                <a:latin typeface="Book Antiqua" panose="02040602050305030304" pitchFamily="18" charset="0"/>
              </a:rPr>
              <a:t>reordering</a:t>
            </a:r>
            <a:r>
              <a:rPr lang="zh-CN" altLang="en-US" sz="2400" dirty="0">
                <a:latin typeface="Book Antiqua" panose="02040602050305030304" pitchFamily="18" charset="0"/>
              </a:rPr>
              <a:t> </a:t>
            </a:r>
            <a:r>
              <a:rPr lang="en-US" altLang="zh-CN" sz="2400" dirty="0">
                <a:latin typeface="Book Antiqua" panose="02040602050305030304" pitchFamily="18" charset="0"/>
              </a:rPr>
              <a:t>and</a:t>
            </a:r>
            <a:r>
              <a:rPr lang="zh-CN" altLang="en-US" sz="2400" dirty="0">
                <a:latin typeface="Book Antiqua" panose="02040602050305030304" pitchFamily="18" charset="0"/>
              </a:rPr>
              <a:t> </a:t>
            </a:r>
            <a:r>
              <a:rPr lang="en-US" altLang="zh-CN" sz="2400" dirty="0">
                <a:latin typeface="Book Antiqua" panose="02040602050305030304" pitchFamily="18" charset="0"/>
              </a:rPr>
              <a:t>parallelization</a:t>
            </a:r>
          </a:p>
        </p:txBody>
      </p:sp>
    </p:spTree>
    <p:extLst>
      <p:ext uri="{BB962C8B-B14F-4D97-AF65-F5344CB8AC3E}">
        <p14:creationId xmlns:p14="http://schemas.microsoft.com/office/powerpoint/2010/main" val="28703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animBg="1"/>
      <p:bldP spid="16" grpId="0" animBg="1"/>
      <p:bldP spid="17"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27221F9B-20EC-D674-1E02-DFBCF4F10000}"/>
              </a:ext>
            </a:extLst>
          </p:cNvPr>
          <p:cNvSpPr txBox="1"/>
          <p:nvPr/>
        </p:nvSpPr>
        <p:spPr>
          <a:xfrm>
            <a:off x="402562" y="961536"/>
            <a:ext cx="11053921"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The sequence-guided mappers require to evaluate incomplete programs, which is either inaccurate or time-consuming.</a:t>
            </a:r>
          </a:p>
        </p:txBody>
      </p:sp>
      <p:sp>
        <p:nvSpPr>
          <p:cNvPr id="67" name="文本框 66">
            <a:extLst>
              <a:ext uri="{FF2B5EF4-FFF2-40B4-BE49-F238E27FC236}">
                <a16:creationId xmlns:a16="http://schemas.microsoft.com/office/drawing/2014/main" id="{80BE7189-0767-1CF6-629D-D648265CEE51}"/>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rPr>
              <a:t>Existing</a:t>
            </a:r>
            <a:r>
              <a:rPr lang="zh-CN" altLang="en-US" sz="3200" dirty="0">
                <a:latin typeface="Book Antiqua" panose="02040602050305030304" pitchFamily="18" charset="0"/>
              </a:rPr>
              <a:t> </a:t>
            </a:r>
            <a:r>
              <a:rPr lang="en-US" altLang="zh-CN" sz="3200" dirty="0">
                <a:latin typeface="Book Antiqua" panose="02040602050305030304" pitchFamily="18" charset="0"/>
              </a:rPr>
              <a:t>Solutions:</a:t>
            </a:r>
            <a:r>
              <a:rPr lang="zh-CN" altLang="en-US" sz="3200" dirty="0">
                <a:latin typeface="Book Antiqua" panose="02040602050305030304" pitchFamily="18" charset="0"/>
              </a:rPr>
              <a:t> </a:t>
            </a:r>
            <a:r>
              <a:rPr lang="en-US" altLang="zh-CN" sz="3200" dirty="0">
                <a:latin typeface="Book Antiqua" panose="02040602050305030304" pitchFamily="18" charset="0"/>
              </a:rPr>
              <a:t>Sequence-guided</a:t>
            </a:r>
            <a:r>
              <a:rPr lang="zh-CN" altLang="en-US" sz="3200" dirty="0">
                <a:latin typeface="Book Antiqua" panose="02040602050305030304" pitchFamily="18" charset="0"/>
              </a:rPr>
              <a:t> </a:t>
            </a:r>
            <a:r>
              <a:rPr lang="en-US" altLang="zh-CN" sz="3200" dirty="0">
                <a:latin typeface="Book Antiqua" panose="02040602050305030304" pitchFamily="18" charset="0"/>
              </a:rPr>
              <a:t>Mapper</a:t>
            </a:r>
            <a:endParaRPr lang="en-US" altLang="zh-CN" dirty="0">
              <a:latin typeface="Book Antiqua" panose="020406020503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53">
                <a:extLst>
                  <a:ext uri="{FF2B5EF4-FFF2-40B4-BE49-F238E27FC236}">
                    <a16:creationId xmlns:a16="http://schemas.microsoft.com/office/drawing/2014/main" id="{343B7FC9-0D57-1012-131D-2F0CA37EC173}"/>
                  </a:ext>
                </a:extLst>
              </p:cNvPr>
              <p:cNvSpPr/>
              <p:nvPr/>
            </p:nvSpPr>
            <p:spPr>
              <a:xfrm>
                <a:off x="1092841" y="3952301"/>
                <a:ext cx="2296002" cy="123486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① </a:t>
                </a:r>
                <a:r>
                  <a:rPr lang="en-US" altLang="zh-CN" dirty="0">
                    <a:solidFill>
                      <a:schemeClr val="tx1"/>
                    </a:solidFill>
                    <a:latin typeface="Book Antiqua" panose="02040602050305030304" pitchFamily="18" charset="0"/>
                    <a:cs typeface="Times New Roman" panose="02020603050405020304" pitchFamily="18" charset="0"/>
                  </a:rPr>
                  <a:t>Append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b="0" i="1" smtClean="0">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 to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a:t>
                </a: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②</a:t>
                </a:r>
                <a:r>
                  <a:rPr lang="en-US" altLang="zh-CN" dirty="0">
                    <a:solidFill>
                      <a:schemeClr val="tx1"/>
                    </a:solidFill>
                    <a:latin typeface="Book Antiqua" panose="02040602050305030304" pitchFamily="18" charset="0"/>
                    <a:cs typeface="Times New Roman" panose="02020603050405020304" pitchFamily="18" charset="0"/>
                  </a:rPr>
                  <a:t> Evaluate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smtClean="0">
                            <a:solidFill>
                              <a:schemeClr val="tx1"/>
                            </a:solidFill>
                            <a:latin typeface="Cambria Math" panose="02040503050406030204" pitchFamily="18" charset="0"/>
                            <a:cs typeface="Times New Roman" panose="02020603050405020304" pitchFamily="18" charset="0"/>
                          </a:rPr>
                          <m:t> </m:t>
                        </m:r>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a:t>
                </a: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③ </a:t>
                </a:r>
                <a:r>
                  <a:rPr lang="en-US" altLang="zh-CN" dirty="0">
                    <a:solidFill>
                      <a:schemeClr val="tx1"/>
                    </a:solidFill>
                    <a:latin typeface="Book Antiqua" panose="02040602050305030304" pitchFamily="18" charset="0"/>
                    <a:cs typeface="Times New Roman" panose="02020603050405020304" pitchFamily="18" charset="0"/>
                  </a:rPr>
                  <a:t>Determine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b="0" i="1" smtClean="0">
                            <a:solidFill>
                              <a:schemeClr val="tx1"/>
                            </a:solidFill>
                            <a:latin typeface="Cambria Math" panose="02040503050406030204" pitchFamily="18" charset="0"/>
                            <a:cs typeface="Times New Roman" panose="02020603050405020304" pitchFamily="18" charset="0"/>
                          </a:rPr>
                          <m:t>2</m:t>
                        </m:r>
                      </m:sub>
                    </m:sSub>
                  </m:oMath>
                </a14:m>
                <a:endParaRPr lang="en-US" altLang="zh-CN" dirty="0">
                  <a:solidFill>
                    <a:schemeClr val="tx1"/>
                  </a:solidFill>
                  <a:latin typeface="Book Antiqua" panose="02040602050305030304" pitchFamily="18" charset="0"/>
                  <a:cs typeface="Times New Roman" panose="02020603050405020304" pitchFamily="18" charset="0"/>
                </a:endParaRPr>
              </a:p>
            </p:txBody>
          </p:sp>
        </mc:Choice>
        <mc:Fallback xmlns="">
          <p:sp>
            <p:nvSpPr>
              <p:cNvPr id="3" name="矩形 53">
                <a:extLst>
                  <a:ext uri="{FF2B5EF4-FFF2-40B4-BE49-F238E27FC236}">
                    <a16:creationId xmlns:a16="http://schemas.microsoft.com/office/drawing/2014/main" id="{343B7FC9-0D57-1012-131D-2F0CA37EC173}"/>
                  </a:ext>
                </a:extLst>
              </p:cNvPr>
              <p:cNvSpPr>
                <a:spLocks noRot="1" noChangeAspect="1" noMove="1" noResize="1" noEditPoints="1" noAdjustHandles="1" noChangeArrowheads="1" noChangeShapeType="1" noTextEdit="1"/>
              </p:cNvSpPr>
              <p:nvPr/>
            </p:nvSpPr>
            <p:spPr>
              <a:xfrm>
                <a:off x="1092841" y="3952301"/>
                <a:ext cx="2296002" cy="1234860"/>
              </a:xfrm>
              <a:prstGeom prst="rect">
                <a:avLst/>
              </a:prstGeom>
              <a:blipFill>
                <a:blip r:embed="rId3"/>
                <a:stretch>
                  <a:fillRect l="-1648" r="-549"/>
                </a:stretch>
              </a:blipFill>
              <a:ln w="158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4447A615-4E28-255F-E7D8-AD1961FE6E6C}"/>
                  </a:ext>
                </a:extLst>
              </p:cNvPr>
              <p:cNvSpPr/>
              <p:nvPr/>
            </p:nvSpPr>
            <p:spPr>
              <a:xfrm>
                <a:off x="1092841" y="4400232"/>
                <a:ext cx="2285241" cy="369332"/>
              </a:xfrm>
              <a:prstGeom prst="rect">
                <a:avLst/>
              </a:prstGeom>
              <a:solidFill>
                <a:schemeClr val="bg1"/>
              </a:solidFill>
            </p:spPr>
            <p:txBody>
              <a:bodyPr wrap="none">
                <a:spAutoFit/>
              </a:bodyPr>
              <a:lstStyle/>
              <a:p>
                <a:r>
                  <a:rPr lang="zh-CN" altLang="en-US" dirty="0">
                    <a:solidFill>
                      <a:srgbClr val="FF0000"/>
                    </a:solidFill>
                    <a:latin typeface="Book Antiqua" panose="02040602050305030304" pitchFamily="18" charset="0"/>
                    <a:cs typeface="Times New Roman" panose="02020603050405020304" pitchFamily="18" charset="0"/>
                  </a:rPr>
                  <a:t>②</a:t>
                </a:r>
                <a:r>
                  <a:rPr lang="en-US" altLang="zh-CN" dirty="0">
                    <a:solidFill>
                      <a:srgbClr val="FF0000"/>
                    </a:solidFill>
                    <a:latin typeface="Book Antiqua" panose="02040602050305030304" pitchFamily="18" charset="0"/>
                    <a:cs typeface="Times New Roman" panose="02020603050405020304" pitchFamily="18" charset="0"/>
                  </a:rPr>
                  <a:t> </a:t>
                </a:r>
                <a:r>
                  <a:rPr lang="en-US" altLang="zh-CN" b="1" dirty="0">
                    <a:solidFill>
                      <a:srgbClr val="FF0000"/>
                    </a:solidFill>
                    <a:latin typeface="Book Antiqua" panose="02040602050305030304" pitchFamily="18" charset="0"/>
                    <a:cs typeface="Times New Roman" panose="02020603050405020304" pitchFamily="18" charset="0"/>
                  </a:rPr>
                  <a:t>Evaluate </a:t>
                </a:r>
                <a:r>
                  <a:rPr lang="en-US" altLang="zh-CN" dirty="0">
                    <a:solidFill>
                      <a:srgbClr val="FF0000"/>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rgbClr val="FF0000"/>
                            </a:solidFill>
                            <a:latin typeface="Cambria Math" panose="02040503050406030204" pitchFamily="18" charset="0"/>
                            <a:cs typeface="Times New Roman" panose="02020603050405020304" pitchFamily="18" charset="0"/>
                          </a:rPr>
                        </m:ctrlPr>
                      </m:sSubPr>
                      <m:e>
                        <m:r>
                          <a:rPr lang="en-US" altLang="zh-CN" sz="1600" i="1">
                            <a:solidFill>
                              <a:srgbClr val="FF0000"/>
                            </a:solidFill>
                            <a:latin typeface="Cambria Math" panose="02040503050406030204" pitchFamily="18" charset="0"/>
                            <a:cs typeface="Times New Roman" panose="02020603050405020304" pitchFamily="18" charset="0"/>
                          </a:rPr>
                          <m:t>𝑋</m:t>
                        </m:r>
                      </m:e>
                      <m:sub>
                        <m:r>
                          <a:rPr lang="en-US" altLang="zh-CN" sz="1600" i="1">
                            <a:solidFill>
                              <a:srgbClr val="FF0000"/>
                            </a:solidFill>
                            <a:latin typeface="Cambria Math" panose="02040503050406030204" pitchFamily="18" charset="0"/>
                            <a:cs typeface="Times New Roman" panose="02020603050405020304" pitchFamily="18" charset="0"/>
                          </a:rPr>
                          <m:t>1</m:t>
                        </m:r>
                      </m:sub>
                    </m:sSub>
                  </m:oMath>
                </a14:m>
                <a:r>
                  <a:rPr lang="en-US" altLang="zh-CN" sz="1600" dirty="0">
                    <a:solidFill>
                      <a:srgbClr val="FF0000"/>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rgbClr val="FF0000"/>
                            </a:solidFill>
                            <a:latin typeface="Cambria Math" panose="02040503050406030204" pitchFamily="18" charset="0"/>
                            <a:cs typeface="Times New Roman" panose="02020603050405020304" pitchFamily="18" charset="0"/>
                          </a:rPr>
                        </m:ctrlPr>
                      </m:sSubPr>
                      <m:e>
                        <m:r>
                          <a:rPr lang="en-US" altLang="zh-CN" sz="1600" i="1">
                            <a:solidFill>
                              <a:srgbClr val="FF0000"/>
                            </a:solidFill>
                            <a:latin typeface="Cambria Math" panose="02040503050406030204" pitchFamily="18" charset="0"/>
                            <a:cs typeface="Times New Roman" panose="02020603050405020304" pitchFamily="18" charset="0"/>
                          </a:rPr>
                          <m:t> </m:t>
                        </m:r>
                        <m:r>
                          <a:rPr lang="en-US" altLang="zh-CN" sz="1600" i="1">
                            <a:solidFill>
                              <a:srgbClr val="FF0000"/>
                            </a:solidFill>
                            <a:latin typeface="Cambria Math" panose="02040503050406030204" pitchFamily="18" charset="0"/>
                            <a:cs typeface="Times New Roman" panose="02020603050405020304" pitchFamily="18" charset="0"/>
                          </a:rPr>
                          <m:t>𝑋</m:t>
                        </m:r>
                      </m:e>
                      <m:sub>
                        <m:r>
                          <a:rPr lang="en-US" altLang="zh-CN" sz="1600" i="1">
                            <a:solidFill>
                              <a:srgbClr val="FF0000"/>
                            </a:solidFill>
                            <a:latin typeface="Cambria Math" panose="02040503050406030204" pitchFamily="18" charset="0"/>
                            <a:cs typeface="Times New Roman" panose="02020603050405020304" pitchFamily="18" charset="0"/>
                          </a:rPr>
                          <m:t>2</m:t>
                        </m:r>
                      </m:sub>
                    </m:sSub>
                  </m:oMath>
                </a14:m>
                <a:r>
                  <a:rPr lang="en-US" altLang="zh-CN" dirty="0">
                    <a:solidFill>
                      <a:srgbClr val="FF0000"/>
                    </a:solidFill>
                    <a:latin typeface="Book Antiqua" panose="02040602050305030304" pitchFamily="18" charset="0"/>
                    <a:cs typeface="Times New Roman" panose="02020603050405020304" pitchFamily="18" charset="0"/>
                  </a:rPr>
                  <a:t>]</a:t>
                </a:r>
                <a:r>
                  <a:rPr lang="en-US" altLang="zh-CN" b="1" dirty="0">
                    <a:solidFill>
                      <a:srgbClr val="FF0000"/>
                    </a:solidFill>
                    <a:latin typeface="Book Antiqua" panose="02040602050305030304" pitchFamily="18" charset="0"/>
                    <a:cs typeface="Times New Roman" panose="02020603050405020304" pitchFamily="18" charset="0"/>
                  </a:rPr>
                  <a:t> ?</a:t>
                </a:r>
              </a:p>
            </p:txBody>
          </p:sp>
        </mc:Choice>
        <mc:Fallback xmlns="">
          <p:sp>
            <p:nvSpPr>
              <p:cNvPr id="4" name="矩形 3">
                <a:extLst>
                  <a:ext uri="{FF2B5EF4-FFF2-40B4-BE49-F238E27FC236}">
                    <a16:creationId xmlns:a16="http://schemas.microsoft.com/office/drawing/2014/main" id="{4447A615-4E28-255F-E7D8-AD1961FE6E6C}"/>
                  </a:ext>
                </a:extLst>
              </p:cNvPr>
              <p:cNvSpPr>
                <a:spLocks noRot="1" noChangeAspect="1" noMove="1" noResize="1" noEditPoints="1" noAdjustHandles="1" noChangeArrowheads="1" noChangeShapeType="1" noTextEdit="1"/>
              </p:cNvSpPr>
              <p:nvPr/>
            </p:nvSpPr>
            <p:spPr>
              <a:xfrm>
                <a:off x="1092841" y="4400232"/>
                <a:ext cx="2285241" cy="369332"/>
              </a:xfrm>
              <a:prstGeom prst="rect">
                <a:avLst/>
              </a:prstGeom>
              <a:blipFill>
                <a:blip r:embed="rId4"/>
                <a:stretch>
                  <a:fillRect l="-1657" t="-6667" r="-1657"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7">
                <a:extLst>
                  <a:ext uri="{FF2B5EF4-FFF2-40B4-BE49-F238E27FC236}">
                    <a16:creationId xmlns:a16="http://schemas.microsoft.com/office/drawing/2014/main" id="{08BD775F-EFFE-797F-4E75-3913D9282EEC}"/>
                  </a:ext>
                </a:extLst>
              </p:cNvPr>
              <p:cNvSpPr/>
              <p:nvPr/>
            </p:nvSpPr>
            <p:spPr>
              <a:xfrm>
                <a:off x="1092841" y="2357026"/>
                <a:ext cx="2292094" cy="123486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① </a:t>
                </a:r>
                <a:r>
                  <a:rPr lang="en-US" altLang="zh-CN" dirty="0">
                    <a:solidFill>
                      <a:schemeClr val="tx1"/>
                    </a:solidFill>
                    <a:latin typeface="Book Antiqua" panose="02040602050305030304" pitchFamily="18" charset="0"/>
                    <a:cs typeface="Times New Roman" panose="02020603050405020304" pitchFamily="18" charset="0"/>
                  </a:rPr>
                  <a:t>Append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b="0" i="1" smtClean="0">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r>
                  <a:rPr lang="en-US" altLang="zh-CN" dirty="0">
                    <a:solidFill>
                      <a:schemeClr val="tx1"/>
                    </a:solidFill>
                    <a:latin typeface="Book Antiqua" panose="02040602050305030304" pitchFamily="18" charset="0"/>
                    <a:cs typeface="Times New Roman" panose="02020603050405020304" pitchFamily="18" charset="0"/>
                  </a:rPr>
                  <a:t>to []</a:t>
                </a: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②</a:t>
                </a:r>
                <a:r>
                  <a:rPr lang="en-US" altLang="zh-CN" dirty="0">
                    <a:solidFill>
                      <a:schemeClr val="tx1"/>
                    </a:solidFill>
                    <a:latin typeface="Book Antiqua" panose="02040602050305030304" pitchFamily="18" charset="0"/>
                    <a:cs typeface="Times New Roman" panose="02020603050405020304" pitchFamily="18" charset="0"/>
                  </a:rPr>
                  <a:t> Evaluate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a:t>
                </a: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③ </a:t>
                </a:r>
                <a:r>
                  <a:rPr lang="en-US" altLang="zh-CN" dirty="0">
                    <a:solidFill>
                      <a:schemeClr val="tx1"/>
                    </a:solidFill>
                    <a:latin typeface="Book Antiqua" panose="02040602050305030304" pitchFamily="18" charset="0"/>
                    <a:cs typeface="Times New Roman" panose="02020603050405020304" pitchFamily="18" charset="0"/>
                  </a:rPr>
                  <a:t>Determine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endParaRPr lang="en-US" altLang="zh-CN" dirty="0">
                  <a:solidFill>
                    <a:schemeClr val="tx1"/>
                  </a:solidFill>
                  <a:latin typeface="Book Antiqua" panose="02040602050305030304" pitchFamily="18" charset="0"/>
                  <a:cs typeface="Times New Roman" panose="02020603050405020304" pitchFamily="18" charset="0"/>
                </a:endParaRPr>
              </a:p>
            </p:txBody>
          </p:sp>
        </mc:Choice>
        <mc:Fallback xmlns="">
          <p:sp>
            <p:nvSpPr>
              <p:cNvPr id="5" name="矩形 47">
                <a:extLst>
                  <a:ext uri="{FF2B5EF4-FFF2-40B4-BE49-F238E27FC236}">
                    <a16:creationId xmlns:a16="http://schemas.microsoft.com/office/drawing/2014/main" id="{08BD775F-EFFE-797F-4E75-3913D9282EEC}"/>
                  </a:ext>
                </a:extLst>
              </p:cNvPr>
              <p:cNvSpPr>
                <a:spLocks noRot="1" noChangeAspect="1" noMove="1" noResize="1" noEditPoints="1" noAdjustHandles="1" noChangeArrowheads="1" noChangeShapeType="1" noTextEdit="1"/>
              </p:cNvSpPr>
              <p:nvPr/>
            </p:nvSpPr>
            <p:spPr>
              <a:xfrm>
                <a:off x="1092841" y="2357026"/>
                <a:ext cx="2292094" cy="1234860"/>
              </a:xfrm>
              <a:prstGeom prst="rect">
                <a:avLst/>
              </a:prstGeom>
              <a:blipFill>
                <a:blip r:embed="rId5"/>
                <a:stretch>
                  <a:fillRect l="-1648"/>
                </a:stretch>
              </a:blipFill>
              <a:ln w="158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48">
                <a:extLst>
                  <a:ext uri="{FF2B5EF4-FFF2-40B4-BE49-F238E27FC236}">
                    <a16:creationId xmlns:a16="http://schemas.microsoft.com/office/drawing/2014/main" id="{BF1E3801-DA8F-23AB-F8FD-505656392A2D}"/>
                  </a:ext>
                </a:extLst>
              </p:cNvPr>
              <p:cNvSpPr/>
              <p:nvPr/>
            </p:nvSpPr>
            <p:spPr>
              <a:xfrm>
                <a:off x="1059107" y="3531576"/>
                <a:ext cx="2200253" cy="598131"/>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Incomplete </a:t>
                </a:r>
              </a:p>
              <a:p>
                <a:pPr algn="ctr"/>
                <a:r>
                  <a:rPr lang="en-US" altLang="zh-CN" dirty="0">
                    <a:solidFill>
                      <a:schemeClr val="tx1"/>
                    </a:solidFill>
                    <a:latin typeface="Book Antiqua" panose="02040602050305030304" pitchFamily="18" charset="0"/>
                    <a:cs typeface="Times New Roman" panose="02020603050405020304" pitchFamily="18" charset="0"/>
                  </a:rPr>
                  <a:t>Programs: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a:t>
                </a:r>
                <a:endParaRPr lang="zh-CN" altLang="en-US" dirty="0">
                  <a:solidFill>
                    <a:schemeClr val="tx1"/>
                  </a:solidFill>
                  <a:latin typeface="Book Antiqua" panose="02040602050305030304" pitchFamily="18" charset="0"/>
                  <a:cs typeface="Times New Roman" panose="02020603050405020304" pitchFamily="18" charset="0"/>
                </a:endParaRPr>
              </a:p>
            </p:txBody>
          </p:sp>
        </mc:Choice>
        <mc:Fallback xmlns="">
          <p:sp>
            <p:nvSpPr>
              <p:cNvPr id="7" name="矩形 48">
                <a:extLst>
                  <a:ext uri="{FF2B5EF4-FFF2-40B4-BE49-F238E27FC236}">
                    <a16:creationId xmlns:a16="http://schemas.microsoft.com/office/drawing/2014/main" id="{BF1E3801-DA8F-23AB-F8FD-505656392A2D}"/>
                  </a:ext>
                </a:extLst>
              </p:cNvPr>
              <p:cNvSpPr>
                <a:spLocks noRot="1" noChangeAspect="1" noMove="1" noResize="1" noEditPoints="1" noAdjustHandles="1" noChangeArrowheads="1" noChangeShapeType="1" noTextEdit="1"/>
              </p:cNvSpPr>
              <p:nvPr/>
            </p:nvSpPr>
            <p:spPr>
              <a:xfrm>
                <a:off x="1059107" y="3531576"/>
                <a:ext cx="2200253" cy="598131"/>
              </a:xfrm>
              <a:prstGeom prst="rect">
                <a:avLst/>
              </a:prstGeom>
              <a:blipFill>
                <a:blip r:embed="rId6"/>
                <a:stretch>
                  <a:fillRect t="-6122" b="-18367"/>
                </a:stretch>
              </a:blipFill>
              <a:ln w="15875">
                <a:solidFill>
                  <a:schemeClr val="accent5">
                    <a:lumMod val="75000"/>
                  </a:schemeClr>
                </a:solidFill>
              </a:ln>
            </p:spPr>
            <p:txBody>
              <a:bodyPr/>
              <a:lstStyle/>
              <a:p>
                <a:r>
                  <a:rPr lang="zh-CN" altLang="en-US">
                    <a:noFill/>
                  </a:rPr>
                  <a:t> </a:t>
                </a:r>
              </a:p>
            </p:txBody>
          </p:sp>
        </mc:Fallback>
      </mc:AlternateContent>
      <p:sp>
        <p:nvSpPr>
          <p:cNvPr id="8" name="矩形 50">
            <a:extLst>
              <a:ext uri="{FF2B5EF4-FFF2-40B4-BE49-F238E27FC236}">
                <a16:creationId xmlns:a16="http://schemas.microsoft.com/office/drawing/2014/main" id="{D829E646-61D3-1932-70FC-E2EC38EDC449}"/>
              </a:ext>
            </a:extLst>
          </p:cNvPr>
          <p:cNvSpPr/>
          <p:nvPr/>
        </p:nvSpPr>
        <p:spPr>
          <a:xfrm>
            <a:off x="1047424" y="1933552"/>
            <a:ext cx="2211936" cy="604151"/>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Incomplete </a:t>
            </a:r>
          </a:p>
          <a:p>
            <a:pPr algn="ctr"/>
            <a:r>
              <a:rPr lang="en-US" altLang="zh-CN" dirty="0">
                <a:solidFill>
                  <a:schemeClr val="tx1"/>
                </a:solidFill>
                <a:latin typeface="Book Antiqua" panose="02040602050305030304" pitchFamily="18" charset="0"/>
                <a:cs typeface="Times New Roman" panose="02020603050405020304" pitchFamily="18" charset="0"/>
              </a:rPr>
              <a:t>Programs: []</a:t>
            </a:r>
            <a:endParaRPr lang="zh-CN" altLang="en-US" dirty="0">
              <a:solidFill>
                <a:schemeClr val="tx1"/>
              </a:solidFill>
              <a:latin typeface="Book Antiqua" panose="020406020503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51">
                <a:extLst>
                  <a:ext uri="{FF2B5EF4-FFF2-40B4-BE49-F238E27FC236}">
                    <a16:creationId xmlns:a16="http://schemas.microsoft.com/office/drawing/2014/main" id="{2EE5B89F-3CC9-F2D7-A965-4A594E3F12B7}"/>
                  </a:ext>
                </a:extLst>
              </p:cNvPr>
              <p:cNvSpPr/>
              <p:nvPr/>
            </p:nvSpPr>
            <p:spPr>
              <a:xfrm>
                <a:off x="1047424" y="5655274"/>
                <a:ext cx="2211928" cy="604154"/>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Complete Programs: </a:t>
                </a:r>
              </a:p>
              <a:p>
                <a:pPr algn="ctr"/>
                <a:r>
                  <a:rPr lang="en-US" altLang="zh-CN"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3</m:t>
                        </m:r>
                      </m:sub>
                    </m:sSub>
                  </m:oMath>
                </a14:m>
                <a:r>
                  <a:rPr lang="en-US" altLang="zh-CN" dirty="0">
                    <a:solidFill>
                      <a:schemeClr val="tx1"/>
                    </a:solidFill>
                    <a:latin typeface="Book Antiqua" panose="02040602050305030304" pitchFamily="18" charset="0"/>
                    <a:cs typeface="Times New Roman" panose="02020603050405020304" pitchFamily="18" charset="0"/>
                  </a:rPr>
                  <a:t>, …]</a:t>
                </a:r>
                <a:endParaRPr lang="zh-CN" altLang="en-US" dirty="0">
                  <a:solidFill>
                    <a:schemeClr val="tx1"/>
                  </a:solidFill>
                  <a:latin typeface="Book Antiqua" panose="02040602050305030304" pitchFamily="18" charset="0"/>
                  <a:cs typeface="Times New Roman" panose="02020603050405020304" pitchFamily="18" charset="0"/>
                </a:endParaRPr>
              </a:p>
            </p:txBody>
          </p:sp>
        </mc:Choice>
        <mc:Fallback xmlns="">
          <p:sp>
            <p:nvSpPr>
              <p:cNvPr id="9" name="矩形 51">
                <a:extLst>
                  <a:ext uri="{FF2B5EF4-FFF2-40B4-BE49-F238E27FC236}">
                    <a16:creationId xmlns:a16="http://schemas.microsoft.com/office/drawing/2014/main" id="{2EE5B89F-3CC9-F2D7-A965-4A594E3F12B7}"/>
                  </a:ext>
                </a:extLst>
              </p:cNvPr>
              <p:cNvSpPr>
                <a:spLocks noRot="1" noChangeAspect="1" noMove="1" noResize="1" noEditPoints="1" noAdjustHandles="1" noChangeArrowheads="1" noChangeShapeType="1" noTextEdit="1"/>
              </p:cNvSpPr>
              <p:nvPr/>
            </p:nvSpPr>
            <p:spPr>
              <a:xfrm>
                <a:off x="1047424" y="5655274"/>
                <a:ext cx="2211928" cy="604154"/>
              </a:xfrm>
              <a:prstGeom prst="rect">
                <a:avLst/>
              </a:prstGeom>
              <a:blipFill>
                <a:blip r:embed="rId7"/>
                <a:stretch>
                  <a:fillRect l="-3409" t="-6000" r="-5682" b="-16000"/>
                </a:stretch>
              </a:blipFill>
              <a:ln w="15875">
                <a:solidFill>
                  <a:schemeClr val="accent5">
                    <a:lumMod val="75000"/>
                  </a:schemeClr>
                </a:solidFill>
              </a:ln>
            </p:spPr>
            <p:txBody>
              <a:bodyPr/>
              <a:lstStyle/>
              <a:p>
                <a:r>
                  <a:rPr lang="zh-CN" altLang="en-US">
                    <a:noFill/>
                  </a:rPr>
                  <a:t> </a:t>
                </a:r>
              </a:p>
            </p:txBody>
          </p:sp>
        </mc:Fallback>
      </mc:AlternateContent>
      <p:sp>
        <p:nvSpPr>
          <p:cNvPr id="10" name="矩形 55">
            <a:extLst>
              <a:ext uri="{FF2B5EF4-FFF2-40B4-BE49-F238E27FC236}">
                <a16:creationId xmlns:a16="http://schemas.microsoft.com/office/drawing/2014/main" id="{04586F92-150C-A434-0E3D-0CC9B3D2FA6D}"/>
              </a:ext>
            </a:extLst>
          </p:cNvPr>
          <p:cNvSpPr/>
          <p:nvPr/>
        </p:nvSpPr>
        <p:spPr>
          <a:xfrm>
            <a:off x="940578" y="4944289"/>
            <a:ext cx="415498" cy="369332"/>
          </a:xfrm>
          <a:prstGeom prst="rect">
            <a:avLst/>
          </a:prstGeom>
        </p:spPr>
        <p:txBody>
          <a:bodyPr wrap="none">
            <a:spAutoFit/>
          </a:bodyPr>
          <a:lstStyle/>
          <a:p>
            <a:r>
              <a:rPr kumimoji="1" lang="en-US" altLang="zh-CN" b="1" dirty="0">
                <a:latin typeface="Book Antiqua" panose="02040602050305030304" pitchFamily="18" charset="0"/>
              </a:rPr>
              <a:t>…</a:t>
            </a:r>
            <a:endParaRPr lang="zh-CN" altLang="en-US" b="1" dirty="0">
              <a:latin typeface="Book Antiqua" panose="02040602050305030304" pitchFamily="18" charset="0"/>
            </a:endParaRPr>
          </a:p>
        </p:txBody>
      </p:sp>
      <p:cxnSp>
        <p:nvCxnSpPr>
          <p:cNvPr id="11" name="直接箭头连接符 115">
            <a:extLst>
              <a:ext uri="{FF2B5EF4-FFF2-40B4-BE49-F238E27FC236}">
                <a16:creationId xmlns:a16="http://schemas.microsoft.com/office/drawing/2014/main" id="{43CE29A7-9E11-3D27-2E38-1B9D91D446E6}"/>
              </a:ext>
            </a:extLst>
          </p:cNvPr>
          <p:cNvCxnSpPr>
            <a:cxnSpLocks/>
          </p:cNvCxnSpPr>
          <p:nvPr/>
        </p:nvCxnSpPr>
        <p:spPr>
          <a:xfrm>
            <a:off x="1148327" y="5296688"/>
            <a:ext cx="0" cy="358586"/>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接箭头连接符 80">
            <a:extLst>
              <a:ext uri="{FF2B5EF4-FFF2-40B4-BE49-F238E27FC236}">
                <a16:creationId xmlns:a16="http://schemas.microsoft.com/office/drawing/2014/main" id="{74AF56B8-96F5-35C9-44EC-C10442D7311E}"/>
              </a:ext>
            </a:extLst>
          </p:cNvPr>
          <p:cNvCxnSpPr>
            <a:cxnSpLocks/>
          </p:cNvCxnSpPr>
          <p:nvPr/>
        </p:nvCxnSpPr>
        <p:spPr>
          <a:xfrm>
            <a:off x="1180077" y="3155657"/>
            <a:ext cx="1780841" cy="0"/>
          </a:xfrm>
          <a:prstGeom prst="straightConnector1">
            <a:avLst/>
          </a:prstGeom>
          <a:ln w="15875">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3" name="文本框 32">
            <a:extLst>
              <a:ext uri="{FF2B5EF4-FFF2-40B4-BE49-F238E27FC236}">
                <a16:creationId xmlns:a16="http://schemas.microsoft.com/office/drawing/2014/main" id="{9665101F-E8E6-33B2-31C9-EF42C22DAE57}"/>
              </a:ext>
            </a:extLst>
          </p:cNvPr>
          <p:cNvSpPr txBox="1"/>
          <p:nvPr/>
        </p:nvSpPr>
        <p:spPr>
          <a:xfrm>
            <a:off x="4095729" y="4343905"/>
            <a:ext cx="6476041" cy="461665"/>
          </a:xfrm>
          <a:prstGeom prst="rect">
            <a:avLst/>
          </a:prstGeom>
          <a:noFill/>
        </p:spPr>
        <p:txBody>
          <a:bodyPr wrap="square">
            <a:spAutoFit/>
          </a:bodyPr>
          <a:lstStyle/>
          <a:p>
            <a:r>
              <a:rPr lang="en" altLang="zh-CN" sz="2400" b="1" dirty="0">
                <a:effectLst/>
                <a:latin typeface="Book Antiqua" panose="02040602050305030304" pitchFamily="18" charset="0"/>
              </a:rPr>
              <a:t>The challenge stems from the step </a:t>
            </a:r>
            <a:r>
              <a:rPr lang="en-US" altLang="zh-CN" sz="2400" b="1" dirty="0">
                <a:latin typeface="Book Antiqua" panose="02040602050305030304" pitchFamily="18" charset="0"/>
              </a:rPr>
              <a:t>②</a:t>
            </a:r>
            <a:r>
              <a:rPr lang="en" altLang="zh-CN" sz="2400" b="1" dirty="0">
                <a:effectLst/>
                <a:latin typeface="Book Antiqua" panose="02040602050305030304" pitchFamily="18" charset="0"/>
              </a:rPr>
              <a:t>.</a:t>
            </a:r>
          </a:p>
        </p:txBody>
      </p:sp>
      <mc:AlternateContent xmlns:mc="http://schemas.openxmlformats.org/markup-compatibility/2006" xmlns:a14="http://schemas.microsoft.com/office/drawing/2010/main">
        <mc:Choice Requires="a14">
          <p:sp>
            <p:nvSpPr>
              <p:cNvPr id="14" name="矩形 60">
                <a:extLst>
                  <a:ext uri="{FF2B5EF4-FFF2-40B4-BE49-F238E27FC236}">
                    <a16:creationId xmlns:a16="http://schemas.microsoft.com/office/drawing/2014/main" id="{B0AD98F4-DE6E-3DE8-B3EE-AD63610A4DEB}"/>
                  </a:ext>
                </a:extLst>
              </p:cNvPr>
              <p:cNvSpPr/>
              <p:nvPr/>
            </p:nvSpPr>
            <p:spPr>
              <a:xfrm>
                <a:off x="4095729" y="1931079"/>
                <a:ext cx="8479518" cy="1200329"/>
              </a:xfrm>
              <a:prstGeom prst="rect">
                <a:avLst/>
              </a:prstGeom>
            </p:spPr>
            <p:txBody>
              <a:bodyPr wrap="square">
                <a:spAutoFit/>
              </a:bodyPr>
              <a:lstStyle/>
              <a:p>
                <a:r>
                  <a:rPr lang="en-US" altLang="zh-CN" sz="2400" dirty="0">
                    <a:latin typeface="Book Antiqua" panose="02040602050305030304" pitchFamily="18" charset="0"/>
                  </a:rPr>
                  <a:t>GEMM(I: [1024, 1024], W: [1024, 1024], </a:t>
                </a:r>
                <a:r>
                  <a:rPr lang="zh-CN" altLang="en-US" sz="2400" dirty="0">
                    <a:latin typeface="Book Antiqua" panose="02040602050305030304" pitchFamily="18" charset="0"/>
                  </a:rPr>
                  <a:t> </a:t>
                </a:r>
                <a:r>
                  <a:rPr lang="en-US" altLang="zh-CN" sz="2400" dirty="0">
                    <a:latin typeface="Book Antiqua" panose="02040602050305030304" pitchFamily="18" charset="0"/>
                  </a:rPr>
                  <a:t>O:[1024, 1024])</a:t>
                </a:r>
              </a:p>
              <a:p>
                <a:r>
                  <a:rPr lang="en-US" altLang="zh-CN" sz="2400" dirty="0">
                    <a:latin typeface="Book Antiqua" panose="02040602050305030304" pitchFamily="18" charset="0"/>
                  </a:rPr>
                  <a:t>for i.0 in range(</a:t>
                </a:r>
                <a14:m>
                  <m:oMath xmlns:m="http://schemas.openxmlformats.org/officeDocument/2006/math">
                    <m:sSub>
                      <m:sSubPr>
                        <m:ctrlPr>
                          <a:rPr lang="en-US" altLang="zh-CN" sz="2400" i="1" smtClean="0">
                            <a:solidFill>
                              <a:srgbClr val="FF0000"/>
                            </a:solidFill>
                            <a:latin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cs typeface="Times New Roman" panose="02020603050405020304" pitchFamily="18" charset="0"/>
                          </a:rPr>
                          <m:t>𝑋</m:t>
                        </m:r>
                      </m:e>
                      <m:sub>
                        <m:r>
                          <a:rPr lang="en-US" altLang="zh-CN" sz="2400" i="1">
                            <a:solidFill>
                              <a:srgbClr val="FF0000"/>
                            </a:solidFill>
                            <a:latin typeface="Cambria Math" panose="02040503050406030204" pitchFamily="18" charset="0"/>
                            <a:cs typeface="Times New Roman" panose="02020603050405020304" pitchFamily="18" charset="0"/>
                          </a:rPr>
                          <m:t>1</m:t>
                        </m:r>
                      </m:sub>
                    </m:sSub>
                  </m:oMath>
                </a14:m>
                <a:r>
                  <a:rPr lang="en-US" altLang="zh-CN" sz="2400" dirty="0">
                    <a:solidFill>
                      <a:srgbClr val="FF0000"/>
                    </a:solidFill>
                    <a:latin typeface="Book Antiqua" panose="02040602050305030304" pitchFamily="18" charset="0"/>
                  </a:rPr>
                  <a:t>?</a:t>
                </a:r>
                <a:r>
                  <a:rPr lang="en-US" altLang="zh-CN" sz="2400" dirty="0">
                    <a:latin typeface="Book Antiqua" panose="02040602050305030304" pitchFamily="18" charset="0"/>
                  </a:rPr>
                  <a:t>):</a:t>
                </a:r>
              </a:p>
              <a:p>
                <a:r>
                  <a:rPr lang="en-US" altLang="zh-CN" sz="2400" dirty="0">
                    <a:latin typeface="Book Antiqua" panose="02040602050305030304" pitchFamily="18" charset="0"/>
                  </a:rPr>
                  <a:t>  </a:t>
                </a:r>
                <a:endParaRPr lang="zh-CN" altLang="en-US" sz="2400" dirty="0">
                  <a:latin typeface="Book Antiqua" panose="02040602050305030304" pitchFamily="18" charset="0"/>
                </a:endParaRPr>
              </a:p>
            </p:txBody>
          </p:sp>
        </mc:Choice>
        <mc:Fallback xmlns="">
          <p:sp>
            <p:nvSpPr>
              <p:cNvPr id="14" name="矩形 60">
                <a:extLst>
                  <a:ext uri="{FF2B5EF4-FFF2-40B4-BE49-F238E27FC236}">
                    <a16:creationId xmlns:a16="http://schemas.microsoft.com/office/drawing/2014/main" id="{B0AD98F4-DE6E-3DE8-B3EE-AD63610A4DEB}"/>
                  </a:ext>
                </a:extLst>
              </p:cNvPr>
              <p:cNvSpPr>
                <a:spLocks noRot="1" noChangeAspect="1" noMove="1" noResize="1" noEditPoints="1" noAdjustHandles="1" noChangeArrowheads="1" noChangeShapeType="1" noTextEdit="1"/>
              </p:cNvSpPr>
              <p:nvPr/>
            </p:nvSpPr>
            <p:spPr>
              <a:xfrm>
                <a:off x="4095729" y="1931079"/>
                <a:ext cx="8479518" cy="1200329"/>
              </a:xfrm>
              <a:prstGeom prst="rect">
                <a:avLst/>
              </a:prstGeom>
              <a:blipFill>
                <a:blip r:embed="rId8"/>
                <a:stretch>
                  <a:fillRect l="-1196" t="-4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8760194C-DA0B-F920-76A7-BC441CB0FA34}"/>
                  </a:ext>
                </a:extLst>
              </p:cNvPr>
              <p:cNvSpPr/>
              <p:nvPr/>
            </p:nvSpPr>
            <p:spPr>
              <a:xfrm>
                <a:off x="4868689" y="3137492"/>
                <a:ext cx="6096000" cy="1200329"/>
              </a:xfrm>
              <a:prstGeom prst="rect">
                <a:avLst/>
              </a:prstGeom>
            </p:spPr>
            <p:txBody>
              <a:bodyPr>
                <a:spAutoFit/>
              </a:bodyPr>
              <a:lstStyle/>
              <a:p>
                <a:r>
                  <a:rPr lang="en-US" altLang="zh-CN" sz="2400" dirty="0">
                    <a:latin typeface="Book Antiqua" panose="02040602050305030304" pitchFamily="18" charset="0"/>
                  </a:rPr>
                  <a:t>for k.0 in range(</a:t>
                </a:r>
                <a14:m>
                  <m:oMath xmlns:m="http://schemas.openxmlformats.org/officeDocument/2006/math">
                    <m:sSub>
                      <m:sSubPr>
                        <m:ctrlPr>
                          <a:rPr lang="en-US" altLang="zh-CN" sz="2400" i="1">
                            <a:solidFill>
                              <a:srgbClr val="FF0000"/>
                            </a:solidFill>
                            <a:latin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cs typeface="Times New Roman" panose="02020603050405020304" pitchFamily="18" charset="0"/>
                          </a:rPr>
                          <m:t>𝑋</m:t>
                        </m:r>
                      </m:e>
                      <m:sub>
                        <m:r>
                          <a:rPr lang="en-US" altLang="zh-CN" sz="2400" i="1">
                            <a:solidFill>
                              <a:srgbClr val="FF0000"/>
                            </a:solidFill>
                            <a:latin typeface="Cambria Math" panose="02040503050406030204" pitchFamily="18" charset="0"/>
                            <a:cs typeface="Times New Roman" panose="02020603050405020304" pitchFamily="18" charset="0"/>
                          </a:rPr>
                          <m:t>3</m:t>
                        </m:r>
                      </m:sub>
                    </m:sSub>
                  </m:oMath>
                </a14:m>
                <a:r>
                  <a:rPr lang="en-US" altLang="zh-CN" sz="2400" dirty="0">
                    <a:solidFill>
                      <a:srgbClr val="FF0000"/>
                    </a:solidFill>
                    <a:latin typeface="Book Antiqua" panose="02040602050305030304" pitchFamily="18" charset="0"/>
                  </a:rPr>
                  <a:t>?</a:t>
                </a:r>
                <a:r>
                  <a:rPr lang="en-US" altLang="zh-CN" sz="2400" dirty="0">
                    <a:latin typeface="Book Antiqua" panose="02040602050305030304" pitchFamily="18" charset="0"/>
                  </a:rPr>
                  <a:t>):</a:t>
                </a:r>
              </a:p>
              <a:p>
                <a:r>
                  <a:rPr lang="en-US" altLang="zh-CN" sz="2400" dirty="0">
                    <a:latin typeface="Book Antiqua" panose="02040602050305030304" pitchFamily="18" charset="0"/>
                  </a:rPr>
                  <a:t>      for i.1 in range(</a:t>
                </a:r>
                <a14:m>
                  <m:oMath xmlns:m="http://schemas.openxmlformats.org/officeDocument/2006/math">
                    <m:sSub>
                      <m:sSubPr>
                        <m:ctrlPr>
                          <a:rPr lang="en-US" altLang="zh-CN" sz="2400" i="1">
                            <a:solidFill>
                              <a:srgbClr val="FF0000"/>
                            </a:solidFill>
                            <a:latin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cs typeface="Times New Roman" panose="02020603050405020304" pitchFamily="18" charset="0"/>
                          </a:rPr>
                          <m:t>𝑋</m:t>
                        </m:r>
                      </m:e>
                      <m:sub>
                        <m:r>
                          <a:rPr lang="en-US" altLang="zh-CN" sz="2400" i="1">
                            <a:solidFill>
                              <a:srgbClr val="FF0000"/>
                            </a:solidFill>
                            <a:latin typeface="Cambria Math" panose="02040503050406030204" pitchFamily="18" charset="0"/>
                            <a:cs typeface="Times New Roman" panose="02020603050405020304" pitchFamily="18" charset="0"/>
                          </a:rPr>
                          <m:t>4</m:t>
                        </m:r>
                      </m:sub>
                    </m:sSub>
                  </m:oMath>
                </a14:m>
                <a:r>
                  <a:rPr lang="en-US" altLang="zh-CN" sz="2400" dirty="0">
                    <a:solidFill>
                      <a:srgbClr val="FF0000"/>
                    </a:solidFill>
                    <a:latin typeface="Book Antiqua" panose="02040602050305030304" pitchFamily="18" charset="0"/>
                  </a:rPr>
                  <a:t>?</a:t>
                </a:r>
                <a:r>
                  <a:rPr lang="en-US" altLang="zh-CN" sz="2400" dirty="0">
                    <a:latin typeface="Book Antiqua" panose="02040602050305030304" pitchFamily="18" charset="0"/>
                  </a:rPr>
                  <a:t>):</a:t>
                </a:r>
              </a:p>
              <a:p>
                <a:r>
                  <a:rPr lang="en-US" altLang="zh-CN" sz="2400" dirty="0">
                    <a:latin typeface="Book Antiqua" panose="02040602050305030304" pitchFamily="18" charset="0"/>
                  </a:rPr>
                  <a:t>            …</a:t>
                </a:r>
                <a:endParaRPr lang="zh-CN" altLang="en-US" sz="2400" dirty="0">
                  <a:latin typeface="Book Antiqua" panose="02040602050305030304" pitchFamily="18" charset="0"/>
                </a:endParaRPr>
              </a:p>
            </p:txBody>
          </p:sp>
        </mc:Choice>
        <mc:Fallback xmlns="">
          <p:sp>
            <p:nvSpPr>
              <p:cNvPr id="15" name="矩形 14">
                <a:extLst>
                  <a:ext uri="{FF2B5EF4-FFF2-40B4-BE49-F238E27FC236}">
                    <a16:creationId xmlns:a16="http://schemas.microsoft.com/office/drawing/2014/main" id="{8760194C-DA0B-F920-76A7-BC441CB0FA34}"/>
                  </a:ext>
                </a:extLst>
              </p:cNvPr>
              <p:cNvSpPr>
                <a:spLocks noRot="1" noChangeAspect="1" noMove="1" noResize="1" noEditPoints="1" noAdjustHandles="1" noChangeArrowheads="1" noChangeShapeType="1" noTextEdit="1"/>
              </p:cNvSpPr>
              <p:nvPr/>
            </p:nvSpPr>
            <p:spPr>
              <a:xfrm>
                <a:off x="4868689" y="3137492"/>
                <a:ext cx="6096000" cy="1200329"/>
              </a:xfrm>
              <a:prstGeom prst="rect">
                <a:avLst/>
              </a:prstGeom>
              <a:blipFill>
                <a:blip r:embed="rId9"/>
                <a:stretch>
                  <a:fillRect l="-1663" t="-4211" b="-11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F83D2B8B-CF65-FFBF-992C-07C6225F0FF2}"/>
                  </a:ext>
                </a:extLst>
              </p:cNvPr>
              <p:cNvSpPr/>
              <p:nvPr/>
            </p:nvSpPr>
            <p:spPr>
              <a:xfrm>
                <a:off x="4491616" y="2714909"/>
                <a:ext cx="2900987" cy="461665"/>
              </a:xfrm>
              <a:prstGeom prst="rect">
                <a:avLst/>
              </a:prstGeom>
            </p:spPr>
            <p:txBody>
              <a:bodyPr wrap="none">
                <a:spAutoFit/>
              </a:bodyPr>
              <a:lstStyle/>
              <a:p>
                <a:r>
                  <a:rPr lang="en-US" altLang="zh-CN" sz="2400" dirty="0">
                    <a:latin typeface="Book Antiqua" panose="02040602050305030304" pitchFamily="18" charset="0"/>
                  </a:rPr>
                  <a:t>for j.0 in range(</a:t>
                </a:r>
                <a14:m>
                  <m:oMath xmlns:m="http://schemas.openxmlformats.org/officeDocument/2006/math">
                    <m:sSub>
                      <m:sSubPr>
                        <m:ctrlPr>
                          <a:rPr lang="en-US" altLang="zh-CN" sz="2400" i="1">
                            <a:solidFill>
                              <a:srgbClr val="FF0000"/>
                            </a:solidFill>
                            <a:latin typeface="Cambria Math" panose="02040503050406030204" pitchFamily="18" charset="0"/>
                            <a:cs typeface="Times New Roman" panose="02020603050405020304" pitchFamily="18" charset="0"/>
                          </a:rPr>
                        </m:ctrlPr>
                      </m:sSubPr>
                      <m:e>
                        <m:r>
                          <a:rPr lang="en-US" altLang="zh-CN" sz="2400" i="1">
                            <a:solidFill>
                              <a:srgbClr val="FF0000"/>
                            </a:solidFill>
                            <a:latin typeface="Cambria Math" panose="02040503050406030204" pitchFamily="18" charset="0"/>
                            <a:cs typeface="Times New Roman" panose="02020603050405020304" pitchFamily="18" charset="0"/>
                          </a:rPr>
                          <m:t>𝑋</m:t>
                        </m:r>
                      </m:e>
                      <m:sub>
                        <m:r>
                          <a:rPr lang="en-US" altLang="zh-CN" sz="2400" i="1">
                            <a:solidFill>
                              <a:srgbClr val="FF0000"/>
                            </a:solidFill>
                            <a:latin typeface="Cambria Math" panose="02040503050406030204" pitchFamily="18" charset="0"/>
                            <a:cs typeface="Times New Roman" panose="02020603050405020304" pitchFamily="18" charset="0"/>
                          </a:rPr>
                          <m:t>2</m:t>
                        </m:r>
                      </m:sub>
                    </m:sSub>
                  </m:oMath>
                </a14:m>
                <a:r>
                  <a:rPr lang="en-US" altLang="zh-CN" sz="2400" dirty="0">
                    <a:solidFill>
                      <a:srgbClr val="FF0000"/>
                    </a:solidFill>
                    <a:latin typeface="Book Antiqua" panose="02040602050305030304" pitchFamily="18" charset="0"/>
                  </a:rPr>
                  <a:t>?</a:t>
                </a:r>
                <a:r>
                  <a:rPr lang="en-US" altLang="zh-CN" sz="2400" dirty="0">
                    <a:latin typeface="Book Antiqua" panose="02040602050305030304" pitchFamily="18" charset="0"/>
                  </a:rPr>
                  <a:t>):</a:t>
                </a:r>
              </a:p>
            </p:txBody>
          </p:sp>
        </mc:Choice>
        <mc:Fallback xmlns="">
          <p:sp>
            <p:nvSpPr>
              <p:cNvPr id="16" name="矩形 15">
                <a:extLst>
                  <a:ext uri="{FF2B5EF4-FFF2-40B4-BE49-F238E27FC236}">
                    <a16:creationId xmlns:a16="http://schemas.microsoft.com/office/drawing/2014/main" id="{F83D2B8B-CF65-FFBF-992C-07C6225F0FF2}"/>
                  </a:ext>
                </a:extLst>
              </p:cNvPr>
              <p:cNvSpPr>
                <a:spLocks noRot="1" noChangeAspect="1" noMove="1" noResize="1" noEditPoints="1" noAdjustHandles="1" noChangeArrowheads="1" noChangeShapeType="1" noTextEdit="1"/>
              </p:cNvSpPr>
              <p:nvPr/>
            </p:nvSpPr>
            <p:spPr>
              <a:xfrm>
                <a:off x="4491616" y="2714909"/>
                <a:ext cx="2900987" cy="461665"/>
              </a:xfrm>
              <a:prstGeom prst="rect">
                <a:avLst/>
              </a:prstGeom>
              <a:blipFill>
                <a:blip r:embed="rId10"/>
                <a:stretch>
                  <a:fillRect l="-3043" t="-10526" r="-2174"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97E01257-904D-A2B6-1C67-B27F88A8C0D9}"/>
                  </a:ext>
                </a:extLst>
              </p:cNvPr>
              <p:cNvSpPr/>
              <p:nvPr/>
            </p:nvSpPr>
            <p:spPr>
              <a:xfrm>
                <a:off x="1083004" y="2807100"/>
                <a:ext cx="2066273" cy="369332"/>
              </a:xfrm>
              <a:prstGeom prst="rect">
                <a:avLst/>
              </a:prstGeom>
              <a:solidFill>
                <a:schemeClr val="bg1"/>
              </a:solidFill>
            </p:spPr>
            <p:txBody>
              <a:bodyPr wrap="square">
                <a:spAutoFit/>
              </a:bodyPr>
              <a:lstStyle/>
              <a:p>
                <a:r>
                  <a:rPr lang="zh-CN" altLang="en-US" dirty="0">
                    <a:solidFill>
                      <a:srgbClr val="FF0000"/>
                    </a:solidFill>
                    <a:latin typeface="Book Antiqua" panose="02040602050305030304" pitchFamily="18" charset="0"/>
                    <a:cs typeface="Times New Roman" panose="02020603050405020304" pitchFamily="18" charset="0"/>
                  </a:rPr>
                  <a:t>②</a:t>
                </a:r>
                <a:r>
                  <a:rPr lang="en-US" altLang="zh-CN" dirty="0">
                    <a:solidFill>
                      <a:srgbClr val="FF0000"/>
                    </a:solidFill>
                    <a:latin typeface="Book Antiqua" panose="02040602050305030304" pitchFamily="18" charset="0"/>
                    <a:cs typeface="Times New Roman" panose="02020603050405020304" pitchFamily="18" charset="0"/>
                  </a:rPr>
                  <a:t> </a:t>
                </a:r>
                <a:r>
                  <a:rPr lang="en-US" altLang="zh-CN" b="1" dirty="0">
                    <a:solidFill>
                      <a:srgbClr val="FF0000"/>
                    </a:solidFill>
                    <a:latin typeface="Book Antiqua" panose="02040602050305030304" pitchFamily="18" charset="0"/>
                    <a:cs typeface="Times New Roman" panose="02020603050405020304" pitchFamily="18" charset="0"/>
                  </a:rPr>
                  <a:t>Evaluate </a:t>
                </a:r>
                <a:r>
                  <a:rPr lang="en-US" altLang="zh-CN" dirty="0">
                    <a:solidFill>
                      <a:srgbClr val="FF0000"/>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rgbClr val="FF0000"/>
                            </a:solidFill>
                            <a:latin typeface="Cambria Math" panose="02040503050406030204" pitchFamily="18" charset="0"/>
                            <a:cs typeface="Times New Roman" panose="02020603050405020304" pitchFamily="18" charset="0"/>
                          </a:rPr>
                        </m:ctrlPr>
                      </m:sSubPr>
                      <m:e>
                        <m:r>
                          <a:rPr lang="en-US" altLang="zh-CN" sz="1600" i="1">
                            <a:solidFill>
                              <a:srgbClr val="FF0000"/>
                            </a:solidFill>
                            <a:latin typeface="Cambria Math" panose="02040503050406030204" pitchFamily="18" charset="0"/>
                            <a:cs typeface="Times New Roman" panose="02020603050405020304" pitchFamily="18" charset="0"/>
                          </a:rPr>
                          <m:t>𝑋</m:t>
                        </m:r>
                      </m:e>
                      <m:sub>
                        <m:r>
                          <a:rPr lang="en-US" altLang="zh-CN" sz="1600" i="1">
                            <a:solidFill>
                              <a:srgbClr val="FF0000"/>
                            </a:solidFill>
                            <a:latin typeface="Cambria Math" panose="02040503050406030204" pitchFamily="18" charset="0"/>
                            <a:cs typeface="Times New Roman" panose="02020603050405020304" pitchFamily="18" charset="0"/>
                          </a:rPr>
                          <m:t>1</m:t>
                        </m:r>
                      </m:sub>
                    </m:sSub>
                  </m:oMath>
                </a14:m>
                <a:r>
                  <a:rPr lang="en-US" altLang="zh-CN" dirty="0">
                    <a:solidFill>
                      <a:srgbClr val="FF0000"/>
                    </a:solidFill>
                    <a:latin typeface="Book Antiqua" panose="02040602050305030304" pitchFamily="18" charset="0"/>
                    <a:cs typeface="Times New Roman" panose="02020603050405020304" pitchFamily="18" charset="0"/>
                  </a:rPr>
                  <a:t>]</a:t>
                </a:r>
                <a:r>
                  <a:rPr lang="en-US" altLang="zh-CN" b="1" dirty="0">
                    <a:solidFill>
                      <a:srgbClr val="FF0000"/>
                    </a:solidFill>
                    <a:latin typeface="Book Antiqua" panose="02040602050305030304" pitchFamily="18" charset="0"/>
                    <a:cs typeface="Times New Roman" panose="02020603050405020304" pitchFamily="18" charset="0"/>
                  </a:rPr>
                  <a:t> ?</a:t>
                </a:r>
              </a:p>
            </p:txBody>
          </p:sp>
        </mc:Choice>
        <mc:Fallback xmlns="">
          <p:sp>
            <p:nvSpPr>
              <p:cNvPr id="17" name="矩形 16">
                <a:extLst>
                  <a:ext uri="{FF2B5EF4-FFF2-40B4-BE49-F238E27FC236}">
                    <a16:creationId xmlns:a16="http://schemas.microsoft.com/office/drawing/2014/main" id="{97E01257-904D-A2B6-1C67-B27F88A8C0D9}"/>
                  </a:ext>
                </a:extLst>
              </p:cNvPr>
              <p:cNvSpPr>
                <a:spLocks noRot="1" noChangeAspect="1" noMove="1" noResize="1" noEditPoints="1" noAdjustHandles="1" noChangeArrowheads="1" noChangeShapeType="1" noTextEdit="1"/>
              </p:cNvSpPr>
              <p:nvPr/>
            </p:nvSpPr>
            <p:spPr>
              <a:xfrm>
                <a:off x="1083004" y="2807100"/>
                <a:ext cx="2066273" cy="369332"/>
              </a:xfrm>
              <a:prstGeom prst="rect">
                <a:avLst/>
              </a:prstGeom>
              <a:blipFill>
                <a:blip r:embed="rId11"/>
                <a:stretch>
                  <a:fillRect l="-2439" t="-6452" b="-22581"/>
                </a:stretch>
              </a:blipFill>
            </p:spPr>
            <p:txBody>
              <a:bodyPr/>
              <a:lstStyle/>
              <a:p>
                <a:r>
                  <a:rPr lang="zh-CN" altLang="en-US">
                    <a:noFill/>
                  </a:rPr>
                  <a:t> </a:t>
                </a:r>
              </a:p>
            </p:txBody>
          </p:sp>
        </mc:Fallback>
      </mc:AlternateContent>
      <p:cxnSp>
        <p:nvCxnSpPr>
          <p:cNvPr id="18" name="直接箭头连接符 7">
            <a:extLst>
              <a:ext uri="{FF2B5EF4-FFF2-40B4-BE49-F238E27FC236}">
                <a16:creationId xmlns:a16="http://schemas.microsoft.com/office/drawing/2014/main" id="{E94D60BB-3CB5-B315-D303-EE2315C469AA}"/>
              </a:ext>
            </a:extLst>
          </p:cNvPr>
          <p:cNvCxnSpPr>
            <a:cxnSpLocks/>
          </p:cNvCxnSpPr>
          <p:nvPr/>
        </p:nvCxnSpPr>
        <p:spPr>
          <a:xfrm>
            <a:off x="1137860" y="2537703"/>
            <a:ext cx="0" cy="993873"/>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接箭头连接符 113">
            <a:extLst>
              <a:ext uri="{FF2B5EF4-FFF2-40B4-BE49-F238E27FC236}">
                <a16:creationId xmlns:a16="http://schemas.microsoft.com/office/drawing/2014/main" id="{1762CF4F-0318-7F68-FD85-F6102972BA79}"/>
              </a:ext>
            </a:extLst>
          </p:cNvPr>
          <p:cNvCxnSpPr>
            <a:cxnSpLocks/>
          </p:cNvCxnSpPr>
          <p:nvPr/>
        </p:nvCxnSpPr>
        <p:spPr>
          <a:xfrm>
            <a:off x="1137860" y="4141077"/>
            <a:ext cx="0" cy="98787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接箭头连接符 79">
            <a:extLst>
              <a:ext uri="{FF2B5EF4-FFF2-40B4-BE49-F238E27FC236}">
                <a16:creationId xmlns:a16="http://schemas.microsoft.com/office/drawing/2014/main" id="{208D9ADD-7C01-0F6F-1B90-4A3D1DC90BF5}"/>
              </a:ext>
            </a:extLst>
          </p:cNvPr>
          <p:cNvCxnSpPr>
            <a:cxnSpLocks/>
          </p:cNvCxnSpPr>
          <p:nvPr/>
        </p:nvCxnSpPr>
        <p:spPr>
          <a:xfrm>
            <a:off x="1203454" y="4769564"/>
            <a:ext cx="2055914" cy="0"/>
          </a:xfrm>
          <a:prstGeom prst="straightConnector1">
            <a:avLst/>
          </a:prstGeom>
          <a:ln w="15875">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D7DABC07-EF4D-C4A8-523D-67942DA8A41C}"/>
              </a:ext>
            </a:extLst>
          </p:cNvPr>
          <p:cNvSpPr/>
          <p:nvPr/>
        </p:nvSpPr>
        <p:spPr>
          <a:xfrm>
            <a:off x="8092569" y="2499465"/>
            <a:ext cx="2734745" cy="1105525"/>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latin typeface="Book Antiqua" panose="02040602050305030304" pitchFamily="18" charset="0"/>
              </a:rPr>
              <a:t>Evaluate all candidates of each tile factor</a:t>
            </a:r>
            <a:endParaRPr lang="zh-CN" altLang="en-US" dirty="0">
              <a:solidFill>
                <a:srgbClr val="FF0000"/>
              </a:solidFill>
              <a:latin typeface="Book Antiqua" panose="02040602050305030304" pitchFamily="18" charset="0"/>
            </a:endParaRPr>
          </a:p>
        </p:txBody>
      </p:sp>
      <p:cxnSp>
        <p:nvCxnSpPr>
          <p:cNvPr id="22" name="直接箭头连接符 115">
            <a:extLst>
              <a:ext uri="{FF2B5EF4-FFF2-40B4-BE49-F238E27FC236}">
                <a16:creationId xmlns:a16="http://schemas.microsoft.com/office/drawing/2014/main" id="{B3DF79B2-9E5E-1BB5-6BB9-47527DC193E5}"/>
              </a:ext>
            </a:extLst>
          </p:cNvPr>
          <p:cNvCxnSpPr>
            <a:cxnSpLocks/>
          </p:cNvCxnSpPr>
          <p:nvPr/>
        </p:nvCxnSpPr>
        <p:spPr>
          <a:xfrm>
            <a:off x="6627131" y="2661107"/>
            <a:ext cx="1534207" cy="20669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直接箭头连接符 115">
            <a:extLst>
              <a:ext uri="{FF2B5EF4-FFF2-40B4-BE49-F238E27FC236}">
                <a16:creationId xmlns:a16="http://schemas.microsoft.com/office/drawing/2014/main" id="{8FF37DA3-7027-8740-8A68-76B23A5A31AD}"/>
              </a:ext>
            </a:extLst>
          </p:cNvPr>
          <p:cNvCxnSpPr>
            <a:cxnSpLocks/>
            <a:endCxn id="21" idx="2"/>
          </p:cNvCxnSpPr>
          <p:nvPr/>
        </p:nvCxnSpPr>
        <p:spPr>
          <a:xfrm flipV="1">
            <a:off x="7018741" y="3052228"/>
            <a:ext cx="1073828" cy="27569"/>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EA92C0DF-9759-CDC8-AC6F-63AF38227143}"/>
              </a:ext>
            </a:extLst>
          </p:cNvPr>
          <p:cNvSpPr/>
          <p:nvPr/>
        </p:nvSpPr>
        <p:spPr>
          <a:xfrm>
            <a:off x="4099107" y="4756862"/>
            <a:ext cx="6804940" cy="830997"/>
          </a:xfrm>
          <a:prstGeom prst="rect">
            <a:avLst/>
          </a:prstGeom>
        </p:spPr>
        <p:txBody>
          <a:bodyPr wrap="square">
            <a:spAutoFit/>
          </a:bodyPr>
          <a:lstStyle/>
          <a:p>
            <a:r>
              <a:rPr lang="en-US" altLang="zh-CN" sz="2400" dirty="0">
                <a:latin typeface="Book Antiqua" panose="02040602050305030304" pitchFamily="18" charset="0"/>
              </a:rPr>
              <a:t>Existing</a:t>
            </a:r>
            <a:r>
              <a:rPr lang="en" altLang="zh-CN" sz="2400" dirty="0">
                <a:latin typeface="Book Antiqua" panose="02040602050305030304" pitchFamily="18" charset="0"/>
              </a:rPr>
              <a:t> cost models are efficient to the complete programs instead of the incomplete ones</a:t>
            </a:r>
            <a:r>
              <a:rPr lang="en-US" altLang="zh-CN" sz="2400" dirty="0">
                <a:latin typeface="Book Antiqua" panose="02040602050305030304" pitchFamily="18" charset="0"/>
              </a:rPr>
              <a:t>.</a:t>
            </a:r>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9539A073-47F7-1924-1CF3-336CDA6F8C68}"/>
                  </a:ext>
                </a:extLst>
              </p:cNvPr>
              <p:cNvSpPr/>
              <p:nvPr/>
            </p:nvSpPr>
            <p:spPr>
              <a:xfrm>
                <a:off x="4099106" y="5478432"/>
                <a:ext cx="7189573" cy="830997"/>
              </a:xfrm>
              <a:prstGeom prst="rect">
                <a:avLst/>
              </a:prstGeom>
            </p:spPr>
            <p:txBody>
              <a:bodyPr wrap="square">
                <a:spAutoFit/>
              </a:bodyPr>
              <a:lstStyle/>
              <a:p>
                <a:r>
                  <a:rPr lang="en-US" altLang="zh-CN" sz="2400" dirty="0">
                    <a:latin typeface="Book Antiqua" panose="02040602050305030304" pitchFamily="18" charset="0"/>
                  </a:rPr>
                  <a:t>The number of generated programs</a:t>
                </a:r>
                <a:r>
                  <a:rPr lang="zh-CN" altLang="en-US" sz="2400" dirty="0">
                    <a:latin typeface="Book Antiqua" panose="02040602050305030304" pitchFamily="18" charset="0"/>
                  </a:rPr>
                  <a:t> </a:t>
                </a:r>
                <a:r>
                  <a:rPr lang="en-US" altLang="zh-CN" sz="2400" dirty="0">
                    <a:latin typeface="Book Antiqua" panose="02040602050305030304" pitchFamily="18" charset="0"/>
                  </a:rPr>
                  <a:t>is</a:t>
                </a:r>
                <a:r>
                  <a:rPr lang="zh-CN" altLang="en-US" sz="2400" dirty="0">
                    <a:latin typeface="Book Antiqua" panose="02040602050305030304" pitchFamily="18" charset="0"/>
                  </a:rPr>
                  <a:t> </a:t>
                </a:r>
                <a:r>
                  <a:rPr lang="en" altLang="zh-CN" sz="2400" dirty="0">
                    <a:latin typeface="Book Antiqua" panose="02040602050305030304" pitchFamily="18" charset="0"/>
                  </a:rPr>
                  <a:t>(</a:t>
                </a:r>
                <a14:m>
                  <m:oMath xmlns:m="http://schemas.openxmlformats.org/officeDocument/2006/math">
                    <m:r>
                      <a:rPr lang="en" altLang="zh-CN" sz="2400" i="1" dirty="0">
                        <a:latin typeface="Cambria Math" panose="02040503050406030204" pitchFamily="18" charset="0"/>
                      </a:rPr>
                      <m:t>𝑂</m:t>
                    </m:r>
                    <m:r>
                      <a:rPr lang="en" altLang="zh-CN" sz="2400" i="1" dirty="0">
                        <a:latin typeface="Cambria Math" panose="02040503050406030204" pitchFamily="18" charset="0"/>
                      </a:rPr>
                      <m:t>(</m:t>
                    </m:r>
                    <m:sSup>
                      <m:sSupPr>
                        <m:ctrlPr>
                          <a:rPr lang="en" altLang="zh-CN" sz="2400" i="1" dirty="0">
                            <a:latin typeface="Cambria Math" panose="02040503050406030204" pitchFamily="18" charset="0"/>
                          </a:rPr>
                        </m:ctrlPr>
                      </m:sSupPr>
                      <m:e>
                        <m:r>
                          <a:rPr lang="en-US" altLang="zh-CN" sz="2400" i="1" dirty="0">
                            <a:latin typeface="Cambria Math" panose="02040503050406030204" pitchFamily="18" charset="0"/>
                          </a:rPr>
                          <m:t>𝑘</m:t>
                        </m:r>
                      </m:e>
                      <m:sup>
                        <m:r>
                          <a:rPr lang="en-US" altLang="zh-CN" sz="2400" i="1" dirty="0">
                            <a:latin typeface="Cambria Math" panose="02040503050406030204" pitchFamily="18" charset="0"/>
                          </a:rPr>
                          <m:t>𝑇</m:t>
                        </m:r>
                      </m:sup>
                    </m:sSup>
                    <m:r>
                      <a:rPr lang="en" altLang="zh-CN" sz="2400" i="1" dirty="0">
                        <a:latin typeface="Cambria Math" panose="02040503050406030204" pitchFamily="18" charset="0"/>
                      </a:rPr>
                      <m:t> )</m:t>
                    </m:r>
                  </m:oMath>
                </a14:m>
                <a:r>
                  <a:rPr lang="en" altLang="zh-CN" sz="2400" dirty="0">
                    <a:latin typeface="Book Antiqua" panose="02040602050305030304" pitchFamily="18" charset="0"/>
                  </a:rPr>
                  <a:t>)</a:t>
                </a:r>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leading</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a</a:t>
                </a:r>
                <a:r>
                  <a:rPr lang="zh-CN" altLang="en-US" sz="2400" dirty="0">
                    <a:latin typeface="Book Antiqua" panose="02040602050305030304" pitchFamily="18" charset="0"/>
                  </a:rPr>
                  <a:t> </a:t>
                </a:r>
                <a:r>
                  <a:rPr lang="en-US" altLang="zh-CN" sz="2400" dirty="0">
                    <a:latin typeface="Book Antiqua" panose="02040602050305030304" pitchFamily="18" charset="0"/>
                  </a:rPr>
                  <a:t>time-consuming</a:t>
                </a:r>
                <a:r>
                  <a:rPr lang="zh-CN" altLang="en-US" sz="2400" dirty="0">
                    <a:latin typeface="Book Antiqua" panose="02040602050305030304" pitchFamily="18" charset="0"/>
                  </a:rPr>
                  <a:t> </a:t>
                </a:r>
                <a:r>
                  <a:rPr lang="en-US" altLang="zh-CN" sz="2400" dirty="0">
                    <a:latin typeface="Book Antiqua" panose="02040602050305030304" pitchFamily="18" charset="0"/>
                  </a:rPr>
                  <a:t>evaluation.</a:t>
                </a:r>
                <a:endParaRPr lang="en" altLang="zh-CN" sz="2400" dirty="0">
                  <a:latin typeface="Book Antiqua" panose="02040602050305030304" pitchFamily="18" charset="0"/>
                </a:endParaRPr>
              </a:p>
            </p:txBody>
          </p:sp>
        </mc:Choice>
        <mc:Fallback xmlns="">
          <p:sp>
            <p:nvSpPr>
              <p:cNvPr id="25" name="矩形 24">
                <a:extLst>
                  <a:ext uri="{FF2B5EF4-FFF2-40B4-BE49-F238E27FC236}">
                    <a16:creationId xmlns:a16="http://schemas.microsoft.com/office/drawing/2014/main" id="{9539A073-47F7-1924-1CF3-336CDA6F8C68}"/>
                  </a:ext>
                </a:extLst>
              </p:cNvPr>
              <p:cNvSpPr>
                <a:spLocks noRot="1" noChangeAspect="1" noMove="1" noResize="1" noEditPoints="1" noAdjustHandles="1" noChangeArrowheads="1" noChangeShapeType="1" noTextEdit="1"/>
              </p:cNvSpPr>
              <p:nvPr/>
            </p:nvSpPr>
            <p:spPr>
              <a:xfrm>
                <a:off x="4099106" y="5478432"/>
                <a:ext cx="7189573" cy="830997"/>
              </a:xfrm>
              <a:prstGeom prst="rect">
                <a:avLst/>
              </a:prstGeom>
              <a:blipFill>
                <a:blip r:embed="rId12"/>
                <a:stretch>
                  <a:fillRect l="-1235" t="-4545"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05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animBg="1"/>
      <p:bldP spid="9" grpId="0" animBg="1"/>
      <p:bldP spid="10" grpId="0"/>
      <p:bldP spid="13" grpId="0"/>
      <p:bldP spid="14" grpId="0"/>
      <p:bldP spid="15" grpId="0"/>
      <p:bldP spid="16" grpId="0"/>
      <p:bldP spid="17" grpId="0" animBg="1"/>
      <p:bldP spid="21"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AC5F485-6FF6-0B65-2CDD-38DD8D9594A0}"/>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rPr>
              <a:t>Existing</a:t>
            </a:r>
            <a:r>
              <a:rPr lang="zh-CN" altLang="en-US" sz="3200" dirty="0">
                <a:latin typeface="Book Antiqua" panose="02040602050305030304" pitchFamily="18" charset="0"/>
              </a:rPr>
              <a:t> </a:t>
            </a:r>
            <a:r>
              <a:rPr lang="en-US" altLang="zh-CN" sz="3200" dirty="0">
                <a:latin typeface="Book Antiqua" panose="02040602050305030304" pitchFamily="18" charset="0"/>
              </a:rPr>
              <a:t>Solutions:</a:t>
            </a:r>
            <a:r>
              <a:rPr lang="zh-CN" altLang="en-US" sz="3200" dirty="0">
                <a:latin typeface="Book Antiqua" panose="02040602050305030304" pitchFamily="18" charset="0"/>
              </a:rPr>
              <a:t> </a:t>
            </a:r>
            <a:r>
              <a:rPr lang="en-US" altLang="zh-CN" sz="3200" dirty="0">
                <a:latin typeface="Book Antiqua" panose="02040602050305030304" pitchFamily="18" charset="0"/>
              </a:rPr>
              <a:t>Template-guided</a:t>
            </a:r>
            <a:r>
              <a:rPr lang="zh-CN" altLang="en-US" sz="3200" dirty="0">
                <a:latin typeface="Book Antiqua" panose="02040602050305030304" pitchFamily="18" charset="0"/>
              </a:rPr>
              <a:t> </a:t>
            </a:r>
            <a:r>
              <a:rPr lang="en-US" altLang="zh-CN" sz="3200" dirty="0">
                <a:latin typeface="Book Antiqua" panose="02040602050305030304" pitchFamily="18" charset="0"/>
              </a:rPr>
              <a:t>Mapper</a:t>
            </a:r>
            <a:endParaRPr lang="en-US" altLang="zh-CN" dirty="0">
              <a:latin typeface="Book Antiqua" panose="0204060205030503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EFE120FC-EC8A-168C-756B-AAD6DEB3C59E}"/>
              </a:ext>
            </a:extLst>
          </p:cNvPr>
          <p:cNvSpPr txBox="1"/>
          <p:nvPr/>
        </p:nvSpPr>
        <p:spPr>
          <a:xfrm>
            <a:off x="402562" y="961536"/>
            <a:ext cx="11789438" cy="830997"/>
          </a:xfrm>
          <a:prstGeom prst="rect">
            <a:avLst/>
          </a:prstGeom>
          <a:noFill/>
        </p:spPr>
        <p:txBody>
          <a:bodyPr wrap="square" rtlCol="0">
            <a:spAutoFit/>
          </a:bodyPr>
          <a:lstStyle/>
          <a:p>
            <a:pPr lvl="1">
              <a:buFont typeface="Wingdings" pitchFamily="2" charset="2"/>
              <a:buChar char="v"/>
            </a:pPr>
            <a:r>
              <a:rPr lang="en-US" altLang="zh-CN" sz="2400" dirty="0">
                <a:latin typeface="Book Antiqua" panose="02040602050305030304" pitchFamily="18" charset="0"/>
              </a:rPr>
              <a:t>The template-guided mappers require to determine all of the tunable parameters simultaneously, which leads to a large number of invalid programs.</a:t>
            </a:r>
          </a:p>
        </p:txBody>
      </p:sp>
      <mc:AlternateContent xmlns:mc="http://schemas.openxmlformats.org/markup-compatibility/2006" xmlns:a14="http://schemas.microsoft.com/office/drawing/2010/main">
        <mc:Choice Requires="a14">
          <p:sp>
            <p:nvSpPr>
              <p:cNvPr id="14" name="矩形 16">
                <a:extLst>
                  <a:ext uri="{FF2B5EF4-FFF2-40B4-BE49-F238E27FC236}">
                    <a16:creationId xmlns:a16="http://schemas.microsoft.com/office/drawing/2014/main" id="{545E827B-EF64-DFD7-1F20-404BE99F8960}"/>
                  </a:ext>
                </a:extLst>
              </p:cNvPr>
              <p:cNvSpPr/>
              <p:nvPr/>
            </p:nvSpPr>
            <p:spPr>
              <a:xfrm>
                <a:off x="493435" y="1956037"/>
                <a:ext cx="2090254" cy="604151"/>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Initial Programs: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3</m:t>
                        </m:r>
                      </m:sub>
                    </m:sSub>
                  </m:oMath>
                </a14:m>
                <a:r>
                  <a:rPr lang="en-US" altLang="zh-CN" dirty="0">
                    <a:solidFill>
                      <a:schemeClr val="tx1"/>
                    </a:solidFill>
                    <a:latin typeface="Book Antiqua" panose="02040602050305030304" pitchFamily="18" charset="0"/>
                    <a:cs typeface="Times New Roman" panose="02020603050405020304" pitchFamily="18" charset="0"/>
                  </a:rPr>
                  <a:t>, …]</a:t>
                </a:r>
                <a:endParaRPr lang="zh-CN" altLang="en-US" dirty="0">
                  <a:solidFill>
                    <a:schemeClr val="tx1"/>
                  </a:solidFill>
                  <a:latin typeface="Book Antiqua" panose="02040602050305030304" pitchFamily="18" charset="0"/>
                  <a:cs typeface="Times New Roman" panose="02020603050405020304" pitchFamily="18" charset="0"/>
                </a:endParaRPr>
              </a:p>
            </p:txBody>
          </p:sp>
        </mc:Choice>
        <mc:Fallback xmlns="">
          <p:sp>
            <p:nvSpPr>
              <p:cNvPr id="14" name="矩形 16">
                <a:extLst>
                  <a:ext uri="{FF2B5EF4-FFF2-40B4-BE49-F238E27FC236}">
                    <a16:creationId xmlns:a16="http://schemas.microsoft.com/office/drawing/2014/main" id="{545E827B-EF64-DFD7-1F20-404BE99F8960}"/>
                  </a:ext>
                </a:extLst>
              </p:cNvPr>
              <p:cNvSpPr>
                <a:spLocks noRot="1" noChangeAspect="1" noMove="1" noResize="1" noEditPoints="1" noAdjustHandles="1" noChangeArrowheads="1" noChangeShapeType="1" noTextEdit="1"/>
              </p:cNvSpPr>
              <p:nvPr/>
            </p:nvSpPr>
            <p:spPr>
              <a:xfrm>
                <a:off x="493435" y="1956037"/>
                <a:ext cx="2090254" cy="604151"/>
              </a:xfrm>
              <a:prstGeom prst="rect">
                <a:avLst/>
              </a:prstGeom>
              <a:blipFill>
                <a:blip r:embed="rId3"/>
                <a:stretch>
                  <a:fillRect t="-6000" b="-16000"/>
                </a:stretch>
              </a:blipFill>
              <a:ln w="15875">
                <a:solidFill>
                  <a:schemeClr val="accent5">
                    <a:lumMod val="7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8">
                <a:extLst>
                  <a:ext uri="{FF2B5EF4-FFF2-40B4-BE49-F238E27FC236}">
                    <a16:creationId xmlns:a16="http://schemas.microsoft.com/office/drawing/2014/main" id="{B3526924-2220-C7F4-1737-7686E0E1E121}"/>
                  </a:ext>
                </a:extLst>
              </p:cNvPr>
              <p:cNvSpPr/>
              <p:nvPr/>
            </p:nvSpPr>
            <p:spPr>
              <a:xfrm>
                <a:off x="493455" y="5360941"/>
                <a:ext cx="2100007" cy="604154"/>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Final Programs: </a:t>
                </a:r>
              </a:p>
              <a:p>
                <a:pPr algn="ctr"/>
                <a:r>
                  <a:rPr lang="en-US" altLang="zh-CN"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3</m:t>
                        </m:r>
                      </m:sub>
                    </m:sSub>
                  </m:oMath>
                </a14:m>
                <a:r>
                  <a:rPr lang="en-US" altLang="zh-CN" dirty="0">
                    <a:solidFill>
                      <a:schemeClr val="tx1"/>
                    </a:solidFill>
                    <a:latin typeface="Book Antiqua" panose="02040602050305030304" pitchFamily="18" charset="0"/>
                    <a:cs typeface="Times New Roman" panose="02020603050405020304" pitchFamily="18" charset="0"/>
                  </a:rPr>
                  <a:t>, …]</a:t>
                </a:r>
                <a:endParaRPr lang="zh-CN" altLang="en-US" dirty="0">
                  <a:solidFill>
                    <a:schemeClr val="tx1"/>
                  </a:solidFill>
                  <a:latin typeface="Book Antiqua" panose="02040602050305030304" pitchFamily="18" charset="0"/>
                  <a:cs typeface="Times New Roman" panose="02020603050405020304" pitchFamily="18" charset="0"/>
                </a:endParaRPr>
              </a:p>
            </p:txBody>
          </p:sp>
        </mc:Choice>
        <mc:Fallback xmlns="">
          <p:sp>
            <p:nvSpPr>
              <p:cNvPr id="15" name="矩形 18">
                <a:extLst>
                  <a:ext uri="{FF2B5EF4-FFF2-40B4-BE49-F238E27FC236}">
                    <a16:creationId xmlns:a16="http://schemas.microsoft.com/office/drawing/2014/main" id="{B3526924-2220-C7F4-1737-7686E0E1E121}"/>
                  </a:ext>
                </a:extLst>
              </p:cNvPr>
              <p:cNvSpPr>
                <a:spLocks noRot="1" noChangeAspect="1" noMove="1" noResize="1" noEditPoints="1" noAdjustHandles="1" noChangeArrowheads="1" noChangeShapeType="1" noTextEdit="1"/>
              </p:cNvSpPr>
              <p:nvPr/>
            </p:nvSpPr>
            <p:spPr>
              <a:xfrm>
                <a:off x="493455" y="5360941"/>
                <a:ext cx="2100007" cy="604154"/>
              </a:xfrm>
              <a:prstGeom prst="rect">
                <a:avLst/>
              </a:prstGeom>
              <a:blipFill>
                <a:blip r:embed="rId4"/>
                <a:stretch>
                  <a:fillRect t="-6000" b="-16000"/>
                </a:stretch>
              </a:blipFill>
              <a:ln w="15875">
                <a:solidFill>
                  <a:schemeClr val="accent5">
                    <a:lumMod val="7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9">
                <a:extLst>
                  <a:ext uri="{FF2B5EF4-FFF2-40B4-BE49-F238E27FC236}">
                    <a16:creationId xmlns:a16="http://schemas.microsoft.com/office/drawing/2014/main" id="{5DEA2FC8-C84C-1625-1BF3-804D86702702}"/>
                  </a:ext>
                </a:extLst>
              </p:cNvPr>
              <p:cNvSpPr/>
              <p:nvPr/>
            </p:nvSpPr>
            <p:spPr>
              <a:xfrm>
                <a:off x="488558" y="3333314"/>
                <a:ext cx="2100007" cy="610472"/>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tx1"/>
                    </a:solidFill>
                    <a:latin typeface="Book Antiqua" panose="02040602050305030304" pitchFamily="18" charset="0"/>
                    <a:cs typeface="Times New Roman" panose="02020603050405020304" pitchFamily="18" charset="0"/>
                  </a:rPr>
                  <a:t> New Programs: </a:t>
                </a:r>
              </a:p>
              <a:p>
                <a:pPr algn="ctr"/>
                <a:r>
                  <a:rPr lang="en-US" altLang="zh-CN"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1</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2</m:t>
                        </m:r>
                      </m:sub>
                    </m:sSub>
                  </m:oMath>
                </a14:m>
                <a:r>
                  <a:rPr lang="en-US" altLang="zh-CN"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chemeClr val="tx1"/>
                            </a:solidFill>
                            <a:latin typeface="Cambria Math" panose="02040503050406030204" pitchFamily="18" charset="0"/>
                            <a:cs typeface="Times New Roman" panose="02020603050405020304" pitchFamily="18" charset="0"/>
                          </a:rPr>
                        </m:ctrlPr>
                      </m:sSubPr>
                      <m:e>
                        <m:r>
                          <a:rPr lang="en-US" altLang="zh-CN" i="1">
                            <a:solidFill>
                              <a:schemeClr val="tx1"/>
                            </a:solidFill>
                            <a:latin typeface="Cambria Math" panose="02040503050406030204" pitchFamily="18" charset="0"/>
                            <a:cs typeface="Times New Roman" panose="02020603050405020304" pitchFamily="18" charset="0"/>
                          </a:rPr>
                          <m:t>𝑋</m:t>
                        </m:r>
                      </m:e>
                      <m:sub>
                        <m:r>
                          <a:rPr lang="en-US" altLang="zh-CN" i="1">
                            <a:solidFill>
                              <a:schemeClr val="tx1"/>
                            </a:solidFill>
                            <a:latin typeface="Cambria Math" panose="02040503050406030204" pitchFamily="18" charset="0"/>
                            <a:cs typeface="Times New Roman" panose="02020603050405020304" pitchFamily="18" charset="0"/>
                          </a:rPr>
                          <m:t>3</m:t>
                        </m:r>
                      </m:sub>
                    </m:sSub>
                  </m:oMath>
                </a14:m>
                <a:r>
                  <a:rPr lang="en-US" altLang="zh-CN" dirty="0">
                    <a:solidFill>
                      <a:schemeClr val="tx1"/>
                    </a:solidFill>
                    <a:latin typeface="Book Antiqua" panose="02040602050305030304" pitchFamily="18" charset="0"/>
                    <a:cs typeface="Times New Roman" panose="02020603050405020304" pitchFamily="18" charset="0"/>
                  </a:rPr>
                  <a:t>, …]</a:t>
                </a:r>
              </a:p>
            </p:txBody>
          </p:sp>
        </mc:Choice>
        <mc:Fallback xmlns="">
          <p:sp>
            <p:nvSpPr>
              <p:cNvPr id="16" name="矩形 19">
                <a:extLst>
                  <a:ext uri="{FF2B5EF4-FFF2-40B4-BE49-F238E27FC236}">
                    <a16:creationId xmlns:a16="http://schemas.microsoft.com/office/drawing/2014/main" id="{5DEA2FC8-C84C-1625-1BF3-804D86702702}"/>
                  </a:ext>
                </a:extLst>
              </p:cNvPr>
              <p:cNvSpPr>
                <a:spLocks noRot="1" noChangeAspect="1" noMove="1" noResize="1" noEditPoints="1" noAdjustHandles="1" noChangeArrowheads="1" noChangeShapeType="1" noTextEdit="1"/>
              </p:cNvSpPr>
              <p:nvPr/>
            </p:nvSpPr>
            <p:spPr>
              <a:xfrm>
                <a:off x="488558" y="3333314"/>
                <a:ext cx="2100007" cy="610472"/>
              </a:xfrm>
              <a:prstGeom prst="rect">
                <a:avLst/>
              </a:prstGeom>
              <a:blipFill>
                <a:blip r:embed="rId5"/>
                <a:stretch>
                  <a:fillRect t="-6000" b="-16000"/>
                </a:stretch>
              </a:blipFill>
              <a:ln w="15875">
                <a:solidFill>
                  <a:schemeClr val="accent5">
                    <a:lumMod val="7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0">
                <a:extLst>
                  <a:ext uri="{FF2B5EF4-FFF2-40B4-BE49-F238E27FC236}">
                    <a16:creationId xmlns:a16="http://schemas.microsoft.com/office/drawing/2014/main" id="{A2D488CB-85A7-D5BC-63F4-F7CECD91355C}"/>
                  </a:ext>
                </a:extLst>
              </p:cNvPr>
              <p:cNvSpPr/>
              <p:nvPr/>
            </p:nvSpPr>
            <p:spPr>
              <a:xfrm>
                <a:off x="491605" y="2305248"/>
                <a:ext cx="2734576" cy="123486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① </a:t>
                </a:r>
                <a:r>
                  <a:rPr lang="en-US" altLang="zh-CN" dirty="0">
                    <a:solidFill>
                      <a:schemeClr val="tx1"/>
                    </a:solidFill>
                    <a:latin typeface="Book Antiqua" panose="02040602050305030304" pitchFamily="18" charset="0"/>
                    <a:cs typeface="Times New Roman" panose="02020603050405020304" pitchFamily="18" charset="0"/>
                  </a:rPr>
                  <a:t>Determine </a:t>
                </a:r>
                <a:r>
                  <a:rPr lang="en-US" altLang="zh-CN" sz="16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2</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endParaRPr lang="en-US" altLang="zh-CN" dirty="0">
                  <a:solidFill>
                    <a:schemeClr val="tx1"/>
                  </a:solidFill>
                  <a:latin typeface="Book Antiqua" panose="02040602050305030304" pitchFamily="18" charset="0"/>
                  <a:cs typeface="Times New Roman" panose="02020603050405020304" pitchFamily="18" charset="0"/>
                </a:endParaRP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②</a:t>
                </a:r>
                <a:r>
                  <a:rPr lang="en-US" altLang="zh-CN" dirty="0">
                    <a:solidFill>
                      <a:schemeClr val="tx1"/>
                    </a:solidFill>
                    <a:latin typeface="Book Antiqua" panose="02040602050305030304" pitchFamily="18" charset="0"/>
                    <a:cs typeface="Times New Roman" panose="02020603050405020304" pitchFamily="18" charset="0"/>
                  </a:rPr>
                  <a:t> Evaluate </a:t>
                </a:r>
                <a:r>
                  <a:rPr lang="en-US" altLang="zh-CN" sz="16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i="1">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i="1">
                            <a:solidFill>
                              <a:schemeClr val="tx1"/>
                            </a:solidFill>
                            <a:latin typeface="Cambria Math" panose="02040503050406030204" pitchFamily="18" charset="0"/>
                            <a:cs typeface="Times New Roman" panose="02020603050405020304" pitchFamily="18" charset="0"/>
                          </a:rPr>
                          <m:t>2</m:t>
                        </m:r>
                      </m:sub>
                    </m:sSub>
                    <m:r>
                      <m:rPr>
                        <m:nor/>
                      </m:rPr>
                      <a:rPr lang="en-US" altLang="zh-CN" sz="1600" dirty="0">
                        <a:solidFill>
                          <a:schemeClr val="tx1"/>
                        </a:solidFill>
                        <a:latin typeface="Book Antiqua" panose="02040602050305030304" pitchFamily="18" charset="0"/>
                        <a:cs typeface="Times New Roman" panose="02020603050405020304" pitchFamily="18" charset="0"/>
                      </a:rPr>
                      <m:t>, …</m:t>
                    </m:r>
                  </m:oMath>
                </a14:m>
                <a:r>
                  <a:rPr lang="en-US" altLang="zh-CN" sz="1600" dirty="0">
                    <a:solidFill>
                      <a:schemeClr val="tx1"/>
                    </a:solidFill>
                    <a:latin typeface="Book Antiqua" panose="02040602050305030304" pitchFamily="18" charset="0"/>
                    <a:cs typeface="Times New Roman" panose="02020603050405020304" pitchFamily="18" charset="0"/>
                  </a:rPr>
                  <a:t>]</a:t>
                </a:r>
                <a:endParaRPr lang="en-US" altLang="zh-CN"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29" name="矩形 20">
                <a:extLst>
                  <a:ext uri="{FF2B5EF4-FFF2-40B4-BE49-F238E27FC236}">
                    <a16:creationId xmlns:a16="http://schemas.microsoft.com/office/drawing/2014/main" id="{A2D488CB-85A7-D5BC-63F4-F7CECD91355C}"/>
                  </a:ext>
                </a:extLst>
              </p:cNvPr>
              <p:cNvSpPr>
                <a:spLocks noRot="1" noChangeAspect="1" noMove="1" noResize="1" noEditPoints="1" noAdjustHandles="1" noChangeArrowheads="1" noChangeShapeType="1" noTextEdit="1"/>
              </p:cNvSpPr>
              <p:nvPr/>
            </p:nvSpPr>
            <p:spPr>
              <a:xfrm>
                <a:off x="491605" y="2305248"/>
                <a:ext cx="2734576" cy="1234860"/>
              </a:xfrm>
              <a:prstGeom prst="rect">
                <a:avLst/>
              </a:prstGeom>
              <a:blipFill>
                <a:blip r:embed="rId6"/>
                <a:stretch>
                  <a:fillRect l="-1852"/>
                </a:stretch>
              </a:blipFill>
              <a:ln w="158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22">
                <a:extLst>
                  <a:ext uri="{FF2B5EF4-FFF2-40B4-BE49-F238E27FC236}">
                    <a16:creationId xmlns:a16="http://schemas.microsoft.com/office/drawing/2014/main" id="{DB9A788A-712E-0456-5C87-944CF19AA038}"/>
                  </a:ext>
                </a:extLst>
              </p:cNvPr>
              <p:cNvSpPr/>
              <p:nvPr/>
            </p:nvSpPr>
            <p:spPr>
              <a:xfrm>
                <a:off x="493455" y="3660793"/>
                <a:ext cx="2759552" cy="123486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① </a:t>
                </a:r>
                <a:r>
                  <a:rPr lang="en-US" altLang="zh-CN" dirty="0">
                    <a:solidFill>
                      <a:schemeClr val="tx1"/>
                    </a:solidFill>
                    <a:latin typeface="Book Antiqua" panose="02040602050305030304" pitchFamily="18" charset="0"/>
                    <a:cs typeface="Times New Roman" panose="02020603050405020304" pitchFamily="18" charset="0"/>
                  </a:rPr>
                  <a:t>Determine </a:t>
                </a:r>
                <a:r>
                  <a:rPr lang="en-US" altLang="zh-CN" sz="16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b="0" i="1">
                            <a:solidFill>
                              <a:schemeClr val="tx1"/>
                            </a:solidFill>
                            <a:latin typeface="Cambria Math" panose="02040503050406030204" pitchFamily="18" charset="0"/>
                            <a:cs typeface="Times New Roman" panose="02020603050405020304" pitchFamily="18" charset="0"/>
                          </a:rPr>
                          <m:t>𝑋</m:t>
                        </m:r>
                      </m:e>
                      <m:sub>
                        <m:r>
                          <a:rPr lang="en-US" altLang="zh-CN" sz="1600" b="0" i="1">
                            <a:solidFill>
                              <a:schemeClr val="tx1"/>
                            </a:solidFill>
                            <a:latin typeface="Cambria Math" panose="02040503050406030204" pitchFamily="18" charset="0"/>
                            <a:cs typeface="Times New Roman" panose="02020603050405020304" pitchFamily="18" charset="0"/>
                          </a:rPr>
                          <m:t>2</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endParaRPr lang="en-US" altLang="zh-CN" dirty="0">
                  <a:solidFill>
                    <a:schemeClr val="tx1"/>
                  </a:solidFill>
                  <a:latin typeface="Book Antiqua" panose="02040602050305030304" pitchFamily="18" charset="0"/>
                  <a:cs typeface="Times New Roman" panose="02020603050405020304" pitchFamily="18" charset="0"/>
                </a:endParaRPr>
              </a:p>
              <a:p>
                <a:pPr>
                  <a:lnSpc>
                    <a:spcPts val="2500"/>
                  </a:lnSpc>
                </a:pPr>
                <a:r>
                  <a:rPr lang="zh-CN" altLang="en-US" dirty="0">
                    <a:solidFill>
                      <a:schemeClr val="tx1"/>
                    </a:solidFill>
                    <a:latin typeface="Book Antiqua" panose="02040602050305030304" pitchFamily="18" charset="0"/>
                    <a:cs typeface="Times New Roman" panose="02020603050405020304" pitchFamily="18" charset="0"/>
                  </a:rPr>
                  <a:t>②</a:t>
                </a:r>
                <a:r>
                  <a:rPr lang="en-US" altLang="zh-CN" dirty="0">
                    <a:solidFill>
                      <a:schemeClr val="tx1"/>
                    </a:solidFill>
                    <a:latin typeface="Book Antiqua" panose="02040602050305030304" pitchFamily="18" charset="0"/>
                    <a:cs typeface="Times New Roman" panose="02020603050405020304" pitchFamily="18" charset="0"/>
                  </a:rPr>
                  <a:t> Evaluate </a:t>
                </a:r>
                <a:r>
                  <a:rPr lang="en-US" altLang="zh-CN" sz="16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i="1">
                            <a:solidFill>
                              <a:schemeClr val="tx1"/>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1600" i="1">
                            <a:solidFill>
                              <a:schemeClr val="tx1"/>
                            </a:solidFill>
                            <a:latin typeface="Cambria Math" panose="02040503050406030204" pitchFamily="18" charset="0"/>
                            <a:cs typeface="Times New Roman" panose="02020603050405020304" pitchFamily="18" charset="0"/>
                          </a:rPr>
                        </m:ctrlPr>
                      </m:sSubPr>
                      <m:e>
                        <m:r>
                          <a:rPr lang="en-US" altLang="zh-CN" sz="1600" i="1">
                            <a:solidFill>
                              <a:schemeClr val="tx1"/>
                            </a:solidFill>
                            <a:latin typeface="Cambria Math" panose="02040503050406030204" pitchFamily="18" charset="0"/>
                            <a:cs typeface="Times New Roman" panose="02020603050405020304" pitchFamily="18" charset="0"/>
                          </a:rPr>
                          <m:t>𝑋</m:t>
                        </m:r>
                      </m:e>
                      <m:sub>
                        <m:r>
                          <a:rPr lang="en-US" altLang="zh-CN" sz="1600" i="1">
                            <a:solidFill>
                              <a:schemeClr val="tx1"/>
                            </a:solidFill>
                            <a:latin typeface="Cambria Math" panose="02040503050406030204" pitchFamily="18" charset="0"/>
                            <a:cs typeface="Times New Roman" panose="02020603050405020304" pitchFamily="18" charset="0"/>
                          </a:rPr>
                          <m:t>2</m:t>
                        </m:r>
                      </m:sub>
                    </m:sSub>
                    <m:r>
                      <m:rPr>
                        <m:nor/>
                      </m:rPr>
                      <a:rPr lang="en-US" altLang="zh-CN" sz="1600" dirty="0">
                        <a:solidFill>
                          <a:schemeClr val="tx1"/>
                        </a:solidFill>
                        <a:latin typeface="Book Antiqua" panose="02040602050305030304" pitchFamily="18" charset="0"/>
                        <a:cs typeface="Times New Roman" panose="02020603050405020304" pitchFamily="18" charset="0"/>
                      </a:rPr>
                      <m:t>, …</m:t>
                    </m:r>
                  </m:oMath>
                </a14:m>
                <a:r>
                  <a:rPr lang="en-US" altLang="zh-CN" sz="1600" dirty="0">
                    <a:solidFill>
                      <a:schemeClr val="tx1"/>
                    </a:solidFill>
                    <a:latin typeface="Book Antiqua" panose="02040602050305030304" pitchFamily="18" charset="0"/>
                    <a:cs typeface="Times New Roman" panose="02020603050405020304" pitchFamily="18" charset="0"/>
                  </a:rPr>
                  <a:t>]</a:t>
                </a:r>
                <a:endParaRPr lang="en-US" altLang="zh-CN" dirty="0">
                  <a:solidFill>
                    <a:schemeClr val="tx1"/>
                  </a:solidFill>
                  <a:latin typeface="Book Antiqua" panose="02040602050305030304" pitchFamily="18" charset="0"/>
                  <a:cs typeface="Times New Roman" panose="02020603050405020304" pitchFamily="18" charset="0"/>
                </a:endParaRPr>
              </a:p>
            </p:txBody>
          </p:sp>
        </mc:Choice>
        <mc:Fallback xmlns="">
          <p:sp>
            <p:nvSpPr>
              <p:cNvPr id="32" name="矩形 22">
                <a:extLst>
                  <a:ext uri="{FF2B5EF4-FFF2-40B4-BE49-F238E27FC236}">
                    <a16:creationId xmlns:a16="http://schemas.microsoft.com/office/drawing/2014/main" id="{DB9A788A-712E-0456-5C87-944CF19AA038}"/>
                  </a:ext>
                </a:extLst>
              </p:cNvPr>
              <p:cNvSpPr>
                <a:spLocks noRot="1" noChangeAspect="1" noMove="1" noResize="1" noEditPoints="1" noAdjustHandles="1" noChangeArrowheads="1" noChangeShapeType="1" noTextEdit="1"/>
              </p:cNvSpPr>
              <p:nvPr/>
            </p:nvSpPr>
            <p:spPr>
              <a:xfrm>
                <a:off x="493455" y="3660793"/>
                <a:ext cx="2759552" cy="1234860"/>
              </a:xfrm>
              <a:prstGeom prst="rect">
                <a:avLst/>
              </a:prstGeom>
              <a:blipFill>
                <a:blip r:embed="rId7"/>
                <a:stretch>
                  <a:fillRect l="-1370"/>
                </a:stretch>
              </a:blipFill>
              <a:ln w="15875">
                <a:noFill/>
              </a:ln>
            </p:spPr>
            <p:txBody>
              <a:bodyPr/>
              <a:lstStyle/>
              <a:p>
                <a:r>
                  <a:rPr lang="zh-CN" altLang="en-US">
                    <a:noFill/>
                  </a:rPr>
                  <a:t> </a:t>
                </a:r>
              </a:p>
            </p:txBody>
          </p:sp>
        </mc:Fallback>
      </mc:AlternateContent>
      <p:sp>
        <p:nvSpPr>
          <p:cNvPr id="34" name="矩形 24">
            <a:extLst>
              <a:ext uri="{FF2B5EF4-FFF2-40B4-BE49-F238E27FC236}">
                <a16:creationId xmlns:a16="http://schemas.microsoft.com/office/drawing/2014/main" id="{2F81E676-89A2-80FA-A2F1-C71A27EF57B0}"/>
              </a:ext>
            </a:extLst>
          </p:cNvPr>
          <p:cNvSpPr/>
          <p:nvPr/>
        </p:nvSpPr>
        <p:spPr>
          <a:xfrm>
            <a:off x="339530" y="4554362"/>
            <a:ext cx="415498" cy="369332"/>
          </a:xfrm>
          <a:prstGeom prst="rect">
            <a:avLst/>
          </a:prstGeom>
        </p:spPr>
        <p:txBody>
          <a:bodyPr wrap="none">
            <a:spAutoFit/>
          </a:bodyPr>
          <a:lstStyle/>
          <a:p>
            <a:r>
              <a:rPr kumimoji="1" lang="en-US" altLang="zh-CN" b="1" dirty="0">
                <a:latin typeface="Book Antiqua" panose="02040602050305030304" pitchFamily="18" charset="0"/>
              </a:rPr>
              <a:t>…</a:t>
            </a:r>
            <a:endParaRPr lang="zh-CN" altLang="en-US" b="1" dirty="0">
              <a:latin typeface="Book Antiqua" panose="02040602050305030304" pitchFamily="18" charset="0"/>
            </a:endParaRPr>
          </a:p>
        </p:txBody>
      </p:sp>
      <p:cxnSp>
        <p:nvCxnSpPr>
          <p:cNvPr id="35" name="直接箭头连接符 124">
            <a:extLst>
              <a:ext uri="{FF2B5EF4-FFF2-40B4-BE49-F238E27FC236}">
                <a16:creationId xmlns:a16="http://schemas.microsoft.com/office/drawing/2014/main" id="{39A1AC83-4529-91F2-9B2A-1FE0087ACBFA}"/>
              </a:ext>
            </a:extLst>
          </p:cNvPr>
          <p:cNvCxnSpPr>
            <a:cxnSpLocks/>
          </p:cNvCxnSpPr>
          <p:nvPr/>
        </p:nvCxnSpPr>
        <p:spPr>
          <a:xfrm>
            <a:off x="557985" y="4952269"/>
            <a:ext cx="0" cy="40813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接箭头连接符 134">
            <a:extLst>
              <a:ext uri="{FF2B5EF4-FFF2-40B4-BE49-F238E27FC236}">
                <a16:creationId xmlns:a16="http://schemas.microsoft.com/office/drawing/2014/main" id="{EC296DCB-B9F3-2B5A-CB72-382ED385B179}"/>
              </a:ext>
            </a:extLst>
          </p:cNvPr>
          <p:cNvCxnSpPr>
            <a:cxnSpLocks/>
          </p:cNvCxnSpPr>
          <p:nvPr/>
        </p:nvCxnSpPr>
        <p:spPr>
          <a:xfrm>
            <a:off x="558470" y="5967505"/>
            <a:ext cx="0" cy="392870"/>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矩形 27">
            <a:extLst>
              <a:ext uri="{FF2B5EF4-FFF2-40B4-BE49-F238E27FC236}">
                <a16:creationId xmlns:a16="http://schemas.microsoft.com/office/drawing/2014/main" id="{8979D820-F143-3406-C0A4-0530F4F02BEA}"/>
              </a:ext>
            </a:extLst>
          </p:cNvPr>
          <p:cNvSpPr/>
          <p:nvPr/>
        </p:nvSpPr>
        <p:spPr>
          <a:xfrm>
            <a:off x="491723" y="5917746"/>
            <a:ext cx="2612895" cy="369332"/>
          </a:xfrm>
          <a:prstGeom prst="rect">
            <a:avLst/>
          </a:prstGeom>
        </p:spPr>
        <p:txBody>
          <a:bodyPr wrap="square">
            <a:spAutoFit/>
          </a:bodyPr>
          <a:lstStyle/>
          <a:p>
            <a:r>
              <a:rPr lang="zh-CN" altLang="en-US" dirty="0">
                <a:latin typeface="Book Antiqua" panose="02040602050305030304" pitchFamily="18" charset="0"/>
                <a:cs typeface="Times New Roman" panose="02020603050405020304" pitchFamily="18" charset="0"/>
              </a:rPr>
              <a:t>③ </a:t>
            </a:r>
            <a:r>
              <a:rPr lang="en-US" altLang="zh-CN" dirty="0">
                <a:latin typeface="Book Antiqua" panose="02040602050305030304" pitchFamily="18" charset="0"/>
                <a:cs typeface="Times New Roman" panose="02020603050405020304" pitchFamily="18" charset="0"/>
              </a:rPr>
              <a:t>Optimize</a:t>
            </a:r>
          </a:p>
        </p:txBody>
      </p:sp>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9B235083-8579-C3EB-6A83-EF3EBE5CB2F3}"/>
                  </a:ext>
                </a:extLst>
              </p:cNvPr>
              <p:cNvSpPr/>
              <p:nvPr/>
            </p:nvSpPr>
            <p:spPr>
              <a:xfrm>
                <a:off x="488558" y="2580812"/>
                <a:ext cx="2922531" cy="369332"/>
              </a:xfrm>
              <a:prstGeom prst="rect">
                <a:avLst/>
              </a:prstGeom>
              <a:solidFill>
                <a:schemeClr val="bg1"/>
              </a:solidFill>
            </p:spPr>
            <p:txBody>
              <a:bodyPr wrap="none">
                <a:spAutoFit/>
              </a:bodyPr>
              <a:lstStyle/>
              <a:p>
                <a:r>
                  <a:rPr lang="zh-CN" altLang="en-US" dirty="0">
                    <a:latin typeface="Book Antiqua" panose="02040602050305030304" pitchFamily="18" charset="0"/>
                    <a:cs typeface="Times New Roman" panose="02020603050405020304" pitchFamily="18" charset="0"/>
                  </a:rPr>
                  <a:t>① </a:t>
                </a:r>
                <a:r>
                  <a:rPr lang="en-US" altLang="zh-CN" b="1" dirty="0">
                    <a:solidFill>
                      <a:srgbClr val="FF0000"/>
                    </a:solidFill>
                    <a:latin typeface="Book Antiqua" panose="02040602050305030304" pitchFamily="18" charset="0"/>
                    <a:cs typeface="Times New Roman" panose="02020603050405020304" pitchFamily="18" charset="0"/>
                  </a:rPr>
                  <a:t>Determine</a:t>
                </a:r>
                <a:r>
                  <a:rPr lang="en-US" altLang="zh-CN" dirty="0">
                    <a:latin typeface="Book Antiqua" panose="02040602050305030304" pitchFamily="18" charset="0"/>
                    <a:cs typeface="Times New Roman" panose="02020603050405020304" pitchFamily="18" charset="0"/>
                  </a:rPr>
                  <a:t> </a:t>
                </a:r>
                <a:r>
                  <a:rPr lang="en-US" altLang="zh-CN" dirty="0">
                    <a:solidFill>
                      <a:srgbClr val="FF0000"/>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solidFill>
                              <a:srgbClr val="FF0000"/>
                            </a:solidFill>
                            <a:latin typeface="Cambria Math" panose="02040503050406030204" pitchFamily="18" charset="0"/>
                            <a:cs typeface="Times New Roman" panose="02020603050405020304" pitchFamily="18" charset="0"/>
                          </a:rPr>
                        </m:ctrlPr>
                      </m:sSubPr>
                      <m:e>
                        <m:r>
                          <a:rPr lang="en-US" altLang="zh-CN" i="1">
                            <a:solidFill>
                              <a:srgbClr val="FF0000"/>
                            </a:solidFill>
                            <a:latin typeface="Cambria Math" panose="02040503050406030204" pitchFamily="18" charset="0"/>
                            <a:cs typeface="Times New Roman" panose="02020603050405020304" pitchFamily="18" charset="0"/>
                          </a:rPr>
                          <m:t>𝑋</m:t>
                        </m:r>
                      </m:e>
                      <m:sub>
                        <m:r>
                          <a:rPr lang="en-US" altLang="zh-CN" i="1">
                            <a:solidFill>
                              <a:srgbClr val="FF0000"/>
                            </a:solidFill>
                            <a:latin typeface="Cambria Math" panose="02040503050406030204" pitchFamily="18" charset="0"/>
                            <a:cs typeface="Times New Roman" panose="02020603050405020304" pitchFamily="18" charset="0"/>
                          </a:rPr>
                          <m:t>1</m:t>
                        </m:r>
                      </m:sub>
                    </m:sSub>
                  </m:oMath>
                </a14:m>
                <a:r>
                  <a:rPr lang="en-US" altLang="zh-CN" dirty="0">
                    <a:solidFill>
                      <a:srgbClr val="FF0000"/>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rgbClr val="FF0000"/>
                            </a:solidFill>
                            <a:latin typeface="Cambria Math" panose="02040503050406030204" pitchFamily="18" charset="0"/>
                            <a:cs typeface="Times New Roman" panose="02020603050405020304" pitchFamily="18" charset="0"/>
                          </a:rPr>
                        </m:ctrlPr>
                      </m:sSubPr>
                      <m:e>
                        <m:r>
                          <a:rPr lang="en-US" altLang="zh-CN" i="1">
                            <a:solidFill>
                              <a:srgbClr val="FF0000"/>
                            </a:solidFill>
                            <a:latin typeface="Cambria Math" panose="02040503050406030204" pitchFamily="18" charset="0"/>
                            <a:cs typeface="Times New Roman" panose="02020603050405020304" pitchFamily="18" charset="0"/>
                          </a:rPr>
                          <m:t>𝑋</m:t>
                        </m:r>
                      </m:e>
                      <m:sub>
                        <m:r>
                          <a:rPr lang="en-US" altLang="zh-CN" i="1">
                            <a:solidFill>
                              <a:srgbClr val="FF0000"/>
                            </a:solidFill>
                            <a:latin typeface="Cambria Math" panose="02040503050406030204" pitchFamily="18" charset="0"/>
                            <a:cs typeface="Times New Roman" panose="02020603050405020304" pitchFamily="18" charset="0"/>
                          </a:rPr>
                          <m:t>2</m:t>
                        </m:r>
                      </m:sub>
                    </m:sSub>
                  </m:oMath>
                </a14:m>
                <a:r>
                  <a:rPr lang="en-US" altLang="zh-CN" dirty="0">
                    <a:solidFill>
                      <a:srgbClr val="FF0000"/>
                    </a:solidFill>
                    <a:latin typeface="Book Antiqua" panose="02040602050305030304" pitchFamily="18" charset="0"/>
                    <a:cs typeface="Times New Roman" panose="02020603050405020304" pitchFamily="18" charset="0"/>
                  </a:rPr>
                  <a:t>, …] </a:t>
                </a:r>
                <a:r>
                  <a:rPr lang="en-US" altLang="zh-CN" b="1" dirty="0">
                    <a:solidFill>
                      <a:srgbClr val="FF0000"/>
                    </a:solidFill>
                    <a:latin typeface="Book Antiqua" panose="02040602050305030304" pitchFamily="18" charset="0"/>
                    <a:cs typeface="Times New Roman" panose="02020603050405020304" pitchFamily="18" charset="0"/>
                  </a:rPr>
                  <a:t>?</a:t>
                </a:r>
                <a:endParaRPr lang="en-US" altLang="zh-CN" b="1" dirty="0">
                  <a:latin typeface="Book Antiqua" panose="02040602050305030304" pitchFamily="18" charset="0"/>
                  <a:cs typeface="Times New Roman" panose="02020603050405020304" pitchFamily="18" charset="0"/>
                </a:endParaRPr>
              </a:p>
            </p:txBody>
          </p:sp>
        </mc:Choice>
        <mc:Fallback xmlns="">
          <p:sp>
            <p:nvSpPr>
              <p:cNvPr id="38" name="矩形 37">
                <a:extLst>
                  <a:ext uri="{FF2B5EF4-FFF2-40B4-BE49-F238E27FC236}">
                    <a16:creationId xmlns:a16="http://schemas.microsoft.com/office/drawing/2014/main" id="{9B235083-8579-C3EB-6A83-EF3EBE5CB2F3}"/>
                  </a:ext>
                </a:extLst>
              </p:cNvPr>
              <p:cNvSpPr>
                <a:spLocks noRot="1" noChangeAspect="1" noMove="1" noResize="1" noEditPoints="1" noAdjustHandles="1" noChangeArrowheads="1" noChangeShapeType="1" noTextEdit="1"/>
              </p:cNvSpPr>
              <p:nvPr/>
            </p:nvSpPr>
            <p:spPr>
              <a:xfrm>
                <a:off x="488558" y="2580812"/>
                <a:ext cx="2922531" cy="369332"/>
              </a:xfrm>
              <a:prstGeom prst="rect">
                <a:avLst/>
              </a:prstGeom>
              <a:blipFill>
                <a:blip r:embed="rId8"/>
                <a:stretch>
                  <a:fillRect l="-1732" t="-6667" r="-866" b="-26667"/>
                </a:stretch>
              </a:blipFill>
            </p:spPr>
            <p:txBody>
              <a:bodyPr/>
              <a:lstStyle/>
              <a:p>
                <a:r>
                  <a:rPr lang="zh-CN" altLang="en-US">
                    <a:noFill/>
                  </a:rPr>
                  <a:t> </a:t>
                </a:r>
              </a:p>
            </p:txBody>
          </p:sp>
        </mc:Fallback>
      </mc:AlternateContent>
      <p:sp>
        <p:nvSpPr>
          <p:cNvPr id="39" name="文本框 32">
            <a:extLst>
              <a:ext uri="{FF2B5EF4-FFF2-40B4-BE49-F238E27FC236}">
                <a16:creationId xmlns:a16="http://schemas.microsoft.com/office/drawing/2014/main" id="{B2ED2CF5-C86F-3A03-4E56-FFA5548C0E81}"/>
              </a:ext>
            </a:extLst>
          </p:cNvPr>
          <p:cNvSpPr txBox="1"/>
          <p:nvPr/>
        </p:nvSpPr>
        <p:spPr>
          <a:xfrm>
            <a:off x="3468343" y="4737237"/>
            <a:ext cx="7602529" cy="461665"/>
          </a:xfrm>
          <a:prstGeom prst="rect">
            <a:avLst/>
          </a:prstGeom>
          <a:noFill/>
        </p:spPr>
        <p:txBody>
          <a:bodyPr wrap="square">
            <a:spAutoFit/>
          </a:bodyPr>
          <a:lstStyle/>
          <a:p>
            <a:r>
              <a:rPr lang="en" altLang="zh-CN" sz="2400" b="1" dirty="0">
                <a:effectLst/>
                <a:latin typeface="Book Antiqua" panose="02040602050305030304" pitchFamily="18" charset="0"/>
              </a:rPr>
              <a:t>The challenge stems from the step </a:t>
            </a:r>
            <a:r>
              <a:rPr lang="en-US" altLang="zh-CN" sz="2400" b="1" dirty="0">
                <a:effectLst/>
                <a:latin typeface="Book Antiqua" panose="02040602050305030304" pitchFamily="18" charset="0"/>
              </a:rPr>
              <a:t>①</a:t>
            </a:r>
            <a:r>
              <a:rPr lang="en" altLang="zh-CN" sz="2400" b="1" dirty="0">
                <a:effectLst/>
                <a:latin typeface="Book Antiqua" panose="02040602050305030304" pitchFamily="18" charset="0"/>
              </a:rPr>
              <a:t>. </a:t>
            </a:r>
          </a:p>
        </p:txBody>
      </p:sp>
      <p:cxnSp>
        <p:nvCxnSpPr>
          <p:cNvPr id="40" name="直接箭头连接符 120">
            <a:extLst>
              <a:ext uri="{FF2B5EF4-FFF2-40B4-BE49-F238E27FC236}">
                <a16:creationId xmlns:a16="http://schemas.microsoft.com/office/drawing/2014/main" id="{269C3BA0-98F0-AF23-B3A6-F2906E99E18C}"/>
              </a:ext>
            </a:extLst>
          </p:cNvPr>
          <p:cNvCxnSpPr>
            <a:cxnSpLocks/>
          </p:cNvCxnSpPr>
          <p:nvPr/>
        </p:nvCxnSpPr>
        <p:spPr>
          <a:xfrm>
            <a:off x="561316" y="2560188"/>
            <a:ext cx="0" cy="77991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B4634351-BC08-DBF4-AB9A-2622423C2FA1}"/>
                  </a:ext>
                </a:extLst>
              </p:cNvPr>
              <p:cNvSpPr/>
              <p:nvPr/>
            </p:nvSpPr>
            <p:spPr>
              <a:xfrm>
                <a:off x="498499" y="3957560"/>
                <a:ext cx="2922531" cy="369332"/>
              </a:xfrm>
              <a:prstGeom prst="rect">
                <a:avLst/>
              </a:prstGeom>
              <a:solidFill>
                <a:schemeClr val="bg1"/>
              </a:solidFill>
            </p:spPr>
            <p:txBody>
              <a:bodyPr wrap="none">
                <a:spAutoFit/>
              </a:bodyPr>
              <a:lstStyle/>
              <a:p>
                <a:r>
                  <a:rPr lang="zh-CN" altLang="en-US" dirty="0">
                    <a:latin typeface="Book Antiqua" panose="02040602050305030304" pitchFamily="18" charset="0"/>
                    <a:cs typeface="Times New Roman" panose="02020603050405020304" pitchFamily="18" charset="0"/>
                  </a:rPr>
                  <a:t>① </a:t>
                </a:r>
                <a:r>
                  <a:rPr lang="en-US" altLang="zh-CN" b="1" dirty="0">
                    <a:solidFill>
                      <a:srgbClr val="FF0000"/>
                    </a:solidFill>
                    <a:latin typeface="Book Antiqua" panose="02040602050305030304" pitchFamily="18" charset="0"/>
                    <a:cs typeface="Times New Roman" panose="02020603050405020304" pitchFamily="18" charset="0"/>
                  </a:rPr>
                  <a:t>Determine</a:t>
                </a:r>
                <a:r>
                  <a:rPr lang="en-US" altLang="zh-CN" dirty="0">
                    <a:latin typeface="Book Antiqua" panose="02040602050305030304" pitchFamily="18" charset="0"/>
                    <a:cs typeface="Times New Roman" panose="02020603050405020304" pitchFamily="18" charset="0"/>
                  </a:rPr>
                  <a:t> </a:t>
                </a:r>
                <a:r>
                  <a:rPr lang="en-US" altLang="zh-CN" dirty="0">
                    <a:solidFill>
                      <a:srgbClr val="FF0000"/>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solidFill>
                              <a:srgbClr val="FF0000"/>
                            </a:solidFill>
                            <a:latin typeface="Cambria Math" panose="02040503050406030204" pitchFamily="18" charset="0"/>
                            <a:cs typeface="Times New Roman" panose="02020603050405020304" pitchFamily="18" charset="0"/>
                          </a:rPr>
                        </m:ctrlPr>
                      </m:sSubPr>
                      <m:e>
                        <m:r>
                          <a:rPr lang="en-US" altLang="zh-CN" i="1">
                            <a:solidFill>
                              <a:srgbClr val="FF0000"/>
                            </a:solidFill>
                            <a:latin typeface="Cambria Math" panose="02040503050406030204" pitchFamily="18" charset="0"/>
                            <a:cs typeface="Times New Roman" panose="02020603050405020304" pitchFamily="18" charset="0"/>
                          </a:rPr>
                          <m:t>𝑋</m:t>
                        </m:r>
                      </m:e>
                      <m:sub>
                        <m:r>
                          <a:rPr lang="en-US" altLang="zh-CN" i="1">
                            <a:solidFill>
                              <a:srgbClr val="FF0000"/>
                            </a:solidFill>
                            <a:latin typeface="Cambria Math" panose="02040503050406030204" pitchFamily="18" charset="0"/>
                            <a:cs typeface="Times New Roman" panose="02020603050405020304" pitchFamily="18" charset="0"/>
                          </a:rPr>
                          <m:t>1</m:t>
                        </m:r>
                      </m:sub>
                    </m:sSub>
                  </m:oMath>
                </a14:m>
                <a:r>
                  <a:rPr lang="en-US" altLang="zh-CN" dirty="0">
                    <a:solidFill>
                      <a:srgbClr val="FF0000"/>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solidFill>
                              <a:srgbClr val="FF0000"/>
                            </a:solidFill>
                            <a:latin typeface="Cambria Math" panose="02040503050406030204" pitchFamily="18" charset="0"/>
                            <a:cs typeface="Times New Roman" panose="02020603050405020304" pitchFamily="18" charset="0"/>
                          </a:rPr>
                        </m:ctrlPr>
                      </m:sSubPr>
                      <m:e>
                        <m:r>
                          <a:rPr lang="en-US" altLang="zh-CN" i="1">
                            <a:solidFill>
                              <a:srgbClr val="FF0000"/>
                            </a:solidFill>
                            <a:latin typeface="Cambria Math" panose="02040503050406030204" pitchFamily="18" charset="0"/>
                            <a:cs typeface="Times New Roman" panose="02020603050405020304" pitchFamily="18" charset="0"/>
                          </a:rPr>
                          <m:t>𝑋</m:t>
                        </m:r>
                      </m:e>
                      <m:sub>
                        <m:r>
                          <a:rPr lang="en-US" altLang="zh-CN" i="1">
                            <a:solidFill>
                              <a:srgbClr val="FF0000"/>
                            </a:solidFill>
                            <a:latin typeface="Cambria Math" panose="02040503050406030204" pitchFamily="18" charset="0"/>
                            <a:cs typeface="Times New Roman" panose="02020603050405020304" pitchFamily="18" charset="0"/>
                          </a:rPr>
                          <m:t>2</m:t>
                        </m:r>
                      </m:sub>
                    </m:sSub>
                  </m:oMath>
                </a14:m>
                <a:r>
                  <a:rPr lang="en-US" altLang="zh-CN" dirty="0">
                    <a:solidFill>
                      <a:srgbClr val="FF0000"/>
                    </a:solidFill>
                    <a:latin typeface="Book Antiqua" panose="02040602050305030304" pitchFamily="18" charset="0"/>
                    <a:cs typeface="Times New Roman" panose="02020603050405020304" pitchFamily="18" charset="0"/>
                  </a:rPr>
                  <a:t>, …] </a:t>
                </a:r>
                <a:r>
                  <a:rPr lang="en-US" altLang="zh-CN" b="1" dirty="0">
                    <a:solidFill>
                      <a:srgbClr val="FF0000"/>
                    </a:solidFill>
                    <a:latin typeface="Book Antiqua" panose="02040602050305030304" pitchFamily="18" charset="0"/>
                    <a:cs typeface="Times New Roman" panose="02020603050405020304" pitchFamily="18" charset="0"/>
                  </a:rPr>
                  <a:t>?</a:t>
                </a:r>
                <a:endParaRPr lang="en-US" altLang="zh-CN" b="1" dirty="0">
                  <a:latin typeface="Book Antiqua" panose="02040602050305030304" pitchFamily="18" charset="0"/>
                  <a:cs typeface="Times New Roman" panose="02020603050405020304" pitchFamily="18" charset="0"/>
                </a:endParaRPr>
              </a:p>
            </p:txBody>
          </p:sp>
        </mc:Choice>
        <mc:Fallback xmlns="">
          <p:sp>
            <p:nvSpPr>
              <p:cNvPr id="41" name="矩形 40">
                <a:extLst>
                  <a:ext uri="{FF2B5EF4-FFF2-40B4-BE49-F238E27FC236}">
                    <a16:creationId xmlns:a16="http://schemas.microsoft.com/office/drawing/2014/main" id="{B4634351-BC08-DBF4-AB9A-2622423C2FA1}"/>
                  </a:ext>
                </a:extLst>
              </p:cNvPr>
              <p:cNvSpPr>
                <a:spLocks noRot="1" noChangeAspect="1" noMove="1" noResize="1" noEditPoints="1" noAdjustHandles="1" noChangeArrowheads="1" noChangeShapeType="1" noTextEdit="1"/>
              </p:cNvSpPr>
              <p:nvPr/>
            </p:nvSpPr>
            <p:spPr>
              <a:xfrm>
                <a:off x="498499" y="3957560"/>
                <a:ext cx="2922531" cy="369332"/>
              </a:xfrm>
              <a:prstGeom prst="rect">
                <a:avLst/>
              </a:prstGeom>
              <a:blipFill>
                <a:blip r:embed="rId9"/>
                <a:stretch>
                  <a:fillRect l="-1732" t="-6667" r="-866" b="-26667"/>
                </a:stretch>
              </a:blipFill>
            </p:spPr>
            <p:txBody>
              <a:bodyPr/>
              <a:lstStyle/>
              <a:p>
                <a:r>
                  <a:rPr lang="zh-CN" altLang="en-US">
                    <a:noFill/>
                  </a:rPr>
                  <a:t> </a:t>
                </a:r>
              </a:p>
            </p:txBody>
          </p:sp>
        </mc:Fallback>
      </mc:AlternateContent>
      <p:cxnSp>
        <p:nvCxnSpPr>
          <p:cNvPr id="42" name="直接箭头连接符 122">
            <a:extLst>
              <a:ext uri="{FF2B5EF4-FFF2-40B4-BE49-F238E27FC236}">
                <a16:creationId xmlns:a16="http://schemas.microsoft.com/office/drawing/2014/main" id="{9F5A1608-3143-509F-AA84-4978FD63940D}"/>
              </a:ext>
            </a:extLst>
          </p:cNvPr>
          <p:cNvCxnSpPr>
            <a:cxnSpLocks/>
          </p:cNvCxnSpPr>
          <p:nvPr/>
        </p:nvCxnSpPr>
        <p:spPr>
          <a:xfrm>
            <a:off x="561316" y="3944262"/>
            <a:ext cx="0" cy="74584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86">
            <a:extLst>
              <a:ext uri="{FF2B5EF4-FFF2-40B4-BE49-F238E27FC236}">
                <a16:creationId xmlns:a16="http://schemas.microsoft.com/office/drawing/2014/main" id="{BD72F2E3-4AAC-B55A-50AC-F0266D7CBF3A}"/>
              </a:ext>
            </a:extLst>
          </p:cNvPr>
          <p:cNvCxnSpPr>
            <a:cxnSpLocks/>
          </p:cNvCxnSpPr>
          <p:nvPr/>
        </p:nvCxnSpPr>
        <p:spPr>
          <a:xfrm flipV="1">
            <a:off x="595500" y="2922678"/>
            <a:ext cx="2630681" cy="0"/>
          </a:xfrm>
          <a:prstGeom prst="straightConnector1">
            <a:avLst/>
          </a:prstGeom>
          <a:ln w="15875">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4" name="直接箭头连接符 81">
            <a:extLst>
              <a:ext uri="{FF2B5EF4-FFF2-40B4-BE49-F238E27FC236}">
                <a16:creationId xmlns:a16="http://schemas.microsoft.com/office/drawing/2014/main" id="{C376EE19-079B-BEAA-2C8F-35DA03309E82}"/>
              </a:ext>
            </a:extLst>
          </p:cNvPr>
          <p:cNvCxnSpPr>
            <a:cxnSpLocks/>
          </p:cNvCxnSpPr>
          <p:nvPr/>
        </p:nvCxnSpPr>
        <p:spPr>
          <a:xfrm>
            <a:off x="595500" y="4309062"/>
            <a:ext cx="2657507" cy="0"/>
          </a:xfrm>
          <a:prstGeom prst="straightConnector1">
            <a:avLst/>
          </a:prstGeom>
          <a:ln w="15875">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id="{9B1A6410-E440-2542-E47A-BA6A745BCF58}"/>
              </a:ext>
            </a:extLst>
          </p:cNvPr>
          <p:cNvGrpSpPr/>
          <p:nvPr/>
        </p:nvGrpSpPr>
        <p:grpSpPr>
          <a:xfrm>
            <a:off x="3488891" y="1855067"/>
            <a:ext cx="6583388" cy="2278811"/>
            <a:chOff x="3803807" y="1754469"/>
            <a:chExt cx="6583388" cy="2278811"/>
          </a:xfrm>
        </p:grpSpPr>
        <p:grpSp>
          <p:nvGrpSpPr>
            <p:cNvPr id="46" name="组合 45">
              <a:extLst>
                <a:ext uri="{FF2B5EF4-FFF2-40B4-BE49-F238E27FC236}">
                  <a16:creationId xmlns:a16="http://schemas.microsoft.com/office/drawing/2014/main" id="{8CA20377-C72C-5B30-8F68-CDCBA05F00CB}"/>
                </a:ext>
              </a:extLst>
            </p:cNvPr>
            <p:cNvGrpSpPr/>
            <p:nvPr/>
          </p:nvGrpSpPr>
          <p:grpSpPr>
            <a:xfrm>
              <a:off x="3803807" y="1784587"/>
              <a:ext cx="6583388" cy="2248693"/>
              <a:chOff x="18963940" y="810400"/>
              <a:chExt cx="3539056" cy="2248693"/>
            </a:xfrm>
          </p:grpSpPr>
          <p:sp>
            <p:nvSpPr>
              <p:cNvPr id="48" name="文本框 17">
                <a:extLst>
                  <a:ext uri="{FF2B5EF4-FFF2-40B4-BE49-F238E27FC236}">
                    <a16:creationId xmlns:a16="http://schemas.microsoft.com/office/drawing/2014/main" id="{6CC3D195-FEBC-C586-9C4D-7ED1FD1BB76B}"/>
                  </a:ext>
                </a:extLst>
              </p:cNvPr>
              <p:cNvSpPr txBox="1"/>
              <p:nvPr/>
            </p:nvSpPr>
            <p:spPr>
              <a:xfrm>
                <a:off x="19144999" y="810400"/>
                <a:ext cx="3357997" cy="22486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30"/>
                  </a:lnSpc>
                </a:pPr>
                <a:r>
                  <a:rPr kumimoji="1" lang="en-US" altLang="zh-CN" sz="2000" dirty="0">
                    <a:solidFill>
                      <a:srgbClr val="0000FF"/>
                    </a:solidFill>
                    <a:latin typeface="Book Antiqua" panose="02040602050305030304" pitchFamily="18" charset="0"/>
                  </a:rPr>
                  <a:t>for</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c4 =</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[0</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b="1" dirty="0">
                    <a:solidFill>
                      <a:srgbClr val="0000FF"/>
                    </a:solidFill>
                    <a:latin typeface="Book Antiqua" panose="02040602050305030304" pitchFamily="18" charset="0"/>
                  </a:rPr>
                  <a:t>C4=1</a:t>
                </a:r>
                <a:r>
                  <a:rPr kumimoji="1" lang="en-US" altLang="zh-CN" sz="2000" dirty="0">
                    <a:latin typeface="Book Antiqua" panose="02040602050305030304" pitchFamily="18" charset="0"/>
                  </a:rPr>
                  <a:t>) :  </a:t>
                </a:r>
                <a:r>
                  <a:rPr kumimoji="1" lang="en-US" altLang="zh-CN" sz="2000" dirty="0">
                    <a:solidFill>
                      <a:schemeClr val="accent6">
                        <a:lumMod val="75000"/>
                      </a:schemeClr>
                    </a:solidFill>
                    <a:latin typeface="Book Antiqua" panose="02040602050305030304" pitchFamily="18" charset="0"/>
                  </a:rPr>
                  <a:t>//</a:t>
                </a:r>
                <a:r>
                  <a:rPr kumimoji="1" lang="zh-CN" altLang="en-US" sz="2000" dirty="0">
                    <a:solidFill>
                      <a:schemeClr val="accent6">
                        <a:lumMod val="75000"/>
                      </a:schemeClr>
                    </a:solidFill>
                    <a:latin typeface="Book Antiqua" panose="02040602050305030304" pitchFamily="18" charset="0"/>
                  </a:rPr>
                  <a:t> </a:t>
                </a:r>
                <a:r>
                  <a:rPr kumimoji="1" lang="en-US" altLang="zh-CN" sz="2000" dirty="0">
                    <a:solidFill>
                      <a:schemeClr val="accent6">
                        <a:lumMod val="75000"/>
                      </a:schemeClr>
                    </a:solidFill>
                    <a:latin typeface="Book Antiqua" panose="02040602050305030304" pitchFamily="18" charset="0"/>
                  </a:rPr>
                  <a:t>DRAM</a:t>
                </a:r>
                <a:endParaRPr kumimoji="1" lang="en-US" altLang="zh-CN" sz="2000" dirty="0">
                  <a:solidFill>
                    <a:srgbClr val="0000FF"/>
                  </a:solidFill>
                  <a:latin typeface="Book Antiqua" panose="02040602050305030304" pitchFamily="18" charset="0"/>
                </a:endParaRPr>
              </a:p>
              <a:p>
                <a:pPr>
                  <a:lnSpc>
                    <a:spcPts val="2130"/>
                  </a:lnSpc>
                </a:pPr>
                <a:r>
                  <a:rPr kumimoji="1" lang="en-US" altLang="zh-CN" sz="2000" dirty="0">
                    <a:solidFill>
                      <a:srgbClr val="0000FF"/>
                    </a:solidFill>
                    <a:latin typeface="Book Antiqua" panose="02040602050305030304" pitchFamily="18" charset="0"/>
                  </a:rPr>
                  <a:t> for</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n4 =</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[0</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b="1" dirty="0">
                    <a:solidFill>
                      <a:srgbClr val="0000FF"/>
                    </a:solidFill>
                    <a:latin typeface="Book Antiqua" panose="02040602050305030304" pitchFamily="18" charset="0"/>
                  </a:rPr>
                  <a:t>N4=32</a:t>
                </a:r>
                <a:r>
                  <a:rPr kumimoji="1" lang="en-US" altLang="zh-CN" sz="2000" dirty="0">
                    <a:latin typeface="Book Antiqua" panose="02040602050305030304" pitchFamily="18" charset="0"/>
                  </a:rPr>
                  <a:t>) :</a:t>
                </a:r>
              </a:p>
              <a:p>
                <a:pPr>
                  <a:lnSpc>
                    <a:spcPts val="2130"/>
                  </a:lnSpc>
                </a:pPr>
                <a:r>
                  <a:rPr kumimoji="1" lang="zh-CN" altLang="en-US" sz="2000" dirty="0">
                    <a:latin typeface="Book Antiqua" panose="02040602050305030304" pitchFamily="18" charset="0"/>
                  </a:rPr>
                  <a:t>  </a:t>
                </a:r>
                <a:r>
                  <a:rPr kumimoji="1" lang="en-US" altLang="zh-CN" sz="2000" dirty="0">
                    <a:solidFill>
                      <a:srgbClr val="0000FF"/>
                    </a:solidFill>
                    <a:latin typeface="Book Antiqua" panose="02040602050305030304" pitchFamily="18" charset="0"/>
                  </a:rPr>
                  <a:t>for</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k4</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 [0</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b="1" dirty="0">
                    <a:solidFill>
                      <a:srgbClr val="0000FF"/>
                    </a:solidFill>
                    <a:latin typeface="Book Antiqua" panose="02040602050305030304" pitchFamily="18" charset="0"/>
                  </a:rPr>
                  <a:t>K4=2</a:t>
                </a:r>
                <a:r>
                  <a:rPr kumimoji="1" lang="en-US" altLang="zh-CN" sz="2000" dirty="0">
                    <a:latin typeface="Book Antiqua" panose="02040602050305030304" pitchFamily="18" charset="0"/>
                  </a:rPr>
                  <a:t>) :</a:t>
                </a:r>
                <a:r>
                  <a:rPr kumimoji="1" lang="zh-CN" altLang="en-US" sz="2000" dirty="0">
                    <a:solidFill>
                      <a:schemeClr val="accent6">
                        <a:lumMod val="75000"/>
                      </a:schemeClr>
                    </a:solidFill>
                    <a:latin typeface="Book Antiqua" panose="02040602050305030304" pitchFamily="18" charset="0"/>
                  </a:rPr>
                  <a:t>   </a:t>
                </a:r>
                <a:endParaRPr kumimoji="1" lang="en-US" altLang="zh-CN" sz="2000" dirty="0">
                  <a:solidFill>
                    <a:schemeClr val="accent6">
                      <a:lumMod val="75000"/>
                    </a:schemeClr>
                  </a:solidFill>
                  <a:latin typeface="Book Antiqua" panose="02040602050305030304" pitchFamily="18" charset="0"/>
                </a:endParaRPr>
              </a:p>
              <a:p>
                <a:pPr>
                  <a:lnSpc>
                    <a:spcPts val="2130"/>
                  </a:lnSpc>
                </a:pPr>
                <a:r>
                  <a:rPr kumimoji="1" lang="en-US" altLang="zh-CN" sz="2000" dirty="0">
                    <a:solidFill>
                      <a:srgbClr val="0000FF"/>
                    </a:solidFill>
                    <a:latin typeface="Book Antiqua" panose="02040602050305030304" pitchFamily="18" charset="0"/>
                  </a:rPr>
                  <a:t>   </a:t>
                </a:r>
                <a:r>
                  <a:rPr kumimoji="1" lang="en-US" altLang="zh-CN" sz="2000" b="1" dirty="0">
                    <a:latin typeface="Book Antiqua" panose="02040602050305030304" pitchFamily="18" charset="0"/>
                  </a:rPr>
                  <a:t>…</a:t>
                </a:r>
                <a:r>
                  <a:rPr kumimoji="1" lang="en-US" altLang="zh-CN" sz="2000" b="1" dirty="0">
                    <a:solidFill>
                      <a:srgbClr val="0000FF"/>
                    </a:solidFill>
                    <a:latin typeface="Book Antiqua" panose="02040602050305030304" pitchFamily="18" charset="0"/>
                  </a:rPr>
                  <a:t>  </a:t>
                </a:r>
              </a:p>
              <a:p>
                <a:pPr>
                  <a:lnSpc>
                    <a:spcPts val="2130"/>
                  </a:lnSpc>
                </a:pPr>
                <a:r>
                  <a:rPr kumimoji="1" lang="en-US" altLang="zh-CN" sz="2000" dirty="0">
                    <a:solidFill>
                      <a:srgbClr val="0000FF"/>
                    </a:solidFill>
                    <a:latin typeface="Book Antiqua" panose="02040602050305030304" pitchFamily="18" charset="0"/>
                  </a:rPr>
                  <a:t>    for</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c1 =</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[0</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b="1" dirty="0">
                    <a:solidFill>
                      <a:srgbClr val="0000FF"/>
                    </a:solidFill>
                    <a:latin typeface="Book Antiqua" panose="02040602050305030304" pitchFamily="18" charset="0"/>
                  </a:rPr>
                  <a:t>C1=64</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 </a:t>
                </a:r>
              </a:p>
              <a:p>
                <a:pPr>
                  <a:lnSpc>
                    <a:spcPts val="2130"/>
                  </a:lnSpc>
                </a:pPr>
                <a:r>
                  <a:rPr kumimoji="1" lang="zh-CN" altLang="en-US" sz="2000" dirty="0">
                    <a:solidFill>
                      <a:srgbClr val="0000FF"/>
                    </a:solidFill>
                    <a:latin typeface="Book Antiqua" panose="02040602050305030304" pitchFamily="18" charset="0"/>
                  </a:rPr>
                  <a:t>     </a:t>
                </a:r>
                <a:r>
                  <a:rPr kumimoji="1" lang="en-US" altLang="zh-CN" sz="2000" dirty="0">
                    <a:solidFill>
                      <a:srgbClr val="0000FF"/>
                    </a:solidFill>
                    <a:latin typeface="Book Antiqua" panose="02040602050305030304" pitchFamily="18" charset="0"/>
                  </a:rPr>
                  <a:t>for</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k1 =</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[0</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b="1" dirty="0">
                    <a:solidFill>
                      <a:srgbClr val="0000FF"/>
                    </a:solidFill>
                    <a:latin typeface="Book Antiqua" panose="02040602050305030304" pitchFamily="18" charset="0"/>
                  </a:rPr>
                  <a:t>K1=8</a:t>
                </a:r>
                <a:r>
                  <a:rPr kumimoji="1" lang="en-US" altLang="zh-CN" sz="2000" dirty="0">
                    <a:latin typeface="Book Antiqua" panose="02040602050305030304" pitchFamily="18" charset="0"/>
                  </a:rPr>
                  <a:t>)</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a:t>
                </a:r>
              </a:p>
              <a:p>
                <a:pPr>
                  <a:lnSpc>
                    <a:spcPts val="2130"/>
                  </a:lnSpc>
                </a:pPr>
                <a:r>
                  <a:rPr kumimoji="1" lang="en-US" altLang="zh-CN" sz="2000" dirty="0">
                    <a:latin typeface="Book Antiqua" panose="02040602050305030304" pitchFamily="18" charset="0"/>
                  </a:rPr>
                  <a:t>     </a:t>
                </a:r>
                <a:r>
                  <a:rPr kumimoji="1" lang="zh-CN" altLang="en-US" sz="2000" dirty="0">
                    <a:latin typeface="Book Antiqua" panose="02040602050305030304" pitchFamily="18" charset="0"/>
                  </a:rPr>
                  <a:t> </a:t>
                </a:r>
                <a:r>
                  <a:rPr kumimoji="1" lang="en-US" altLang="zh-CN" sz="2000" dirty="0">
                    <a:latin typeface="Book Antiqua" panose="02040602050305030304" pitchFamily="18" charset="0"/>
                  </a:rPr>
                  <a:t>n = …, k = …, c = …</a:t>
                </a:r>
              </a:p>
              <a:p>
                <a:pPr>
                  <a:lnSpc>
                    <a:spcPts val="2130"/>
                  </a:lnSpc>
                </a:pPr>
                <a:r>
                  <a:rPr kumimoji="1" lang="en-US" altLang="zh-CN" sz="2000" dirty="0">
                    <a:latin typeface="Book Antiqua" panose="02040602050305030304" pitchFamily="18" charset="0"/>
                  </a:rPr>
                  <a:t>      </a:t>
                </a:r>
                <a:r>
                  <a:rPr kumimoji="1" lang="pt-BR" altLang="zh-CN" sz="2000" dirty="0">
                    <a:latin typeface="Book Antiqua" panose="02040602050305030304" pitchFamily="18" charset="0"/>
                  </a:rPr>
                  <a:t>O[n,k] += I[n,c] * W[</a:t>
                </a:r>
                <a:r>
                  <a:rPr kumimoji="1" lang="pt-BR" altLang="zh-CN" sz="2000" dirty="0" err="1">
                    <a:latin typeface="Book Antiqua" panose="02040602050305030304" pitchFamily="18" charset="0"/>
                  </a:rPr>
                  <a:t>c,k</a:t>
                </a:r>
                <a:r>
                  <a:rPr kumimoji="1" lang="pt-BR" altLang="zh-CN" sz="2000" dirty="0">
                    <a:latin typeface="Book Antiqua" panose="02040602050305030304" pitchFamily="18" charset="0"/>
                  </a:rPr>
                  <a:t>]</a:t>
                </a:r>
                <a:endParaRPr kumimoji="1" lang="en-US" altLang="zh-CN" sz="2000" dirty="0">
                  <a:latin typeface="Book Antiqua" panose="02040602050305030304" pitchFamily="18" charset="0"/>
                </a:endParaRPr>
              </a:p>
            </p:txBody>
          </p:sp>
          <p:sp>
            <p:nvSpPr>
              <p:cNvPr id="49" name="文本框 21">
                <a:extLst>
                  <a:ext uri="{FF2B5EF4-FFF2-40B4-BE49-F238E27FC236}">
                    <a16:creationId xmlns:a16="http://schemas.microsoft.com/office/drawing/2014/main" id="{A01D6320-67CE-0EAE-9C15-74C9B31B8BDA}"/>
                  </a:ext>
                </a:extLst>
              </p:cNvPr>
              <p:cNvSpPr txBox="1"/>
              <p:nvPr/>
            </p:nvSpPr>
            <p:spPr>
              <a:xfrm>
                <a:off x="18963940" y="810400"/>
                <a:ext cx="295221" cy="22486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00"/>
                  </a:lnSpc>
                </a:pPr>
                <a:r>
                  <a:rPr kumimoji="1" lang="en-US" altLang="zh-CN" sz="2000" dirty="0">
                    <a:latin typeface="Book Antiqua" panose="02040602050305030304" pitchFamily="18" charset="0"/>
                  </a:rPr>
                  <a:t>1</a:t>
                </a:r>
              </a:p>
              <a:p>
                <a:pPr>
                  <a:lnSpc>
                    <a:spcPts val="2100"/>
                  </a:lnSpc>
                </a:pPr>
                <a:r>
                  <a:rPr kumimoji="1" lang="en-US" altLang="zh-CN" sz="2000" dirty="0">
                    <a:latin typeface="Book Antiqua" panose="02040602050305030304" pitchFamily="18" charset="0"/>
                  </a:rPr>
                  <a:t>2</a:t>
                </a:r>
              </a:p>
              <a:p>
                <a:pPr>
                  <a:lnSpc>
                    <a:spcPts val="2100"/>
                  </a:lnSpc>
                </a:pPr>
                <a:r>
                  <a:rPr kumimoji="1" lang="en-US" altLang="zh-CN" sz="2000" dirty="0">
                    <a:latin typeface="Book Antiqua" panose="02040602050305030304" pitchFamily="18" charset="0"/>
                  </a:rPr>
                  <a:t>3</a:t>
                </a:r>
              </a:p>
              <a:p>
                <a:pPr>
                  <a:lnSpc>
                    <a:spcPts val="2100"/>
                  </a:lnSpc>
                </a:pPr>
                <a:r>
                  <a:rPr kumimoji="1" lang="en-US" altLang="zh-CN" sz="2000" dirty="0">
                    <a:latin typeface="Book Antiqua" panose="02040602050305030304" pitchFamily="18" charset="0"/>
                  </a:rPr>
                  <a:t>4</a:t>
                </a:r>
              </a:p>
              <a:p>
                <a:pPr>
                  <a:lnSpc>
                    <a:spcPts val="2100"/>
                  </a:lnSpc>
                </a:pPr>
                <a:r>
                  <a:rPr kumimoji="1" lang="en-US" altLang="zh-CN" sz="2000" dirty="0">
                    <a:latin typeface="Book Antiqua" panose="02040602050305030304" pitchFamily="18" charset="0"/>
                  </a:rPr>
                  <a:t>5</a:t>
                </a:r>
              </a:p>
              <a:p>
                <a:pPr>
                  <a:lnSpc>
                    <a:spcPts val="2100"/>
                  </a:lnSpc>
                </a:pPr>
                <a:r>
                  <a:rPr kumimoji="1" lang="en-US" altLang="zh-CN" sz="2000" dirty="0">
                    <a:latin typeface="Book Antiqua" panose="02040602050305030304" pitchFamily="18" charset="0"/>
                  </a:rPr>
                  <a:t>6</a:t>
                </a:r>
              </a:p>
              <a:p>
                <a:pPr>
                  <a:lnSpc>
                    <a:spcPts val="2100"/>
                  </a:lnSpc>
                </a:pPr>
                <a:r>
                  <a:rPr kumimoji="1" lang="en-US" altLang="zh-CN" sz="2000" dirty="0">
                    <a:latin typeface="Book Antiqua" panose="02040602050305030304" pitchFamily="18" charset="0"/>
                  </a:rPr>
                  <a:t>7</a:t>
                </a:r>
              </a:p>
              <a:p>
                <a:pPr>
                  <a:lnSpc>
                    <a:spcPts val="2100"/>
                  </a:lnSpc>
                </a:pPr>
                <a:r>
                  <a:rPr kumimoji="1" lang="en-US" altLang="zh-CN" sz="2000" dirty="0">
                    <a:latin typeface="Book Antiqua" panose="02040602050305030304" pitchFamily="18" charset="0"/>
                  </a:rPr>
                  <a:t>8</a:t>
                </a:r>
              </a:p>
            </p:txBody>
          </p:sp>
        </p:grpSp>
        <p:sp>
          <p:nvSpPr>
            <p:cNvPr id="47" name="椭圆 46">
              <a:extLst>
                <a:ext uri="{FF2B5EF4-FFF2-40B4-BE49-F238E27FC236}">
                  <a16:creationId xmlns:a16="http://schemas.microsoft.com/office/drawing/2014/main" id="{61FC1E47-EED4-7277-6108-188C34814C60}"/>
                </a:ext>
              </a:extLst>
            </p:cNvPr>
            <p:cNvSpPr/>
            <p:nvPr/>
          </p:nvSpPr>
          <p:spPr>
            <a:xfrm rot="19684677">
              <a:off x="5290767" y="1754469"/>
              <a:ext cx="914396" cy="98018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Book Antiqua" panose="02040602050305030304" pitchFamily="18" charset="0"/>
              </a:endParaRPr>
            </a:p>
          </p:txBody>
        </p:sp>
      </p:grpSp>
      <p:sp>
        <p:nvSpPr>
          <p:cNvPr id="50" name="矩形 49">
            <a:extLst>
              <a:ext uri="{FF2B5EF4-FFF2-40B4-BE49-F238E27FC236}">
                <a16:creationId xmlns:a16="http://schemas.microsoft.com/office/drawing/2014/main" id="{BB11D35D-56F3-CD80-DDF7-0411F9EA1A60}"/>
              </a:ext>
            </a:extLst>
          </p:cNvPr>
          <p:cNvSpPr/>
          <p:nvPr/>
        </p:nvSpPr>
        <p:spPr>
          <a:xfrm>
            <a:off x="3468342" y="5170597"/>
            <a:ext cx="7936717" cy="1200329"/>
          </a:xfrm>
          <a:prstGeom prst="rect">
            <a:avLst/>
          </a:prstGeom>
        </p:spPr>
        <p:txBody>
          <a:bodyPr wrap="square">
            <a:spAutoFit/>
          </a:bodyPr>
          <a:lstStyle/>
          <a:p>
            <a:r>
              <a:rPr lang="en-US" altLang="zh-CN" sz="2400" dirty="0">
                <a:latin typeface="Book Antiqua" panose="02040602050305030304" pitchFamily="18" charset="0"/>
              </a:rPr>
              <a:t>The template-guided mappers cannot accurately constrain the sub-space of each parameter in step ①. </a:t>
            </a:r>
          </a:p>
          <a:p>
            <a:r>
              <a:rPr lang="en-US" altLang="zh-CN" sz="2400" dirty="0">
                <a:latin typeface="Book Antiqua" panose="02040602050305030304" pitchFamily="18" charset="0"/>
              </a:rPr>
              <a:t>More than 50% of programs tuned by them are invalid</a:t>
            </a:r>
            <a:r>
              <a:rPr lang="en" altLang="zh-CN" sz="2400" dirty="0">
                <a:latin typeface="Book Antiqua" panose="02040602050305030304" pitchFamily="18" charset="0"/>
              </a:rPr>
              <a:t>. </a:t>
            </a:r>
          </a:p>
        </p:txBody>
      </p:sp>
      <p:graphicFrame>
        <p:nvGraphicFramePr>
          <p:cNvPr id="51" name="表格 50">
            <a:extLst>
              <a:ext uri="{FF2B5EF4-FFF2-40B4-BE49-F238E27FC236}">
                <a16:creationId xmlns:a16="http://schemas.microsoft.com/office/drawing/2014/main" id="{50F80C3C-70BD-47B6-2150-7EE8C63B5E43}"/>
              </a:ext>
            </a:extLst>
          </p:cNvPr>
          <p:cNvGraphicFramePr>
            <a:graphicFrameLocks noGrp="1"/>
          </p:cNvGraphicFramePr>
          <p:nvPr>
            <p:extLst>
              <p:ext uri="{D42A27DB-BD31-4B8C-83A1-F6EECF244321}">
                <p14:modId xmlns:p14="http://schemas.microsoft.com/office/powerpoint/2010/main" val="3097121634"/>
              </p:ext>
            </p:extLst>
          </p:nvPr>
        </p:nvGraphicFramePr>
        <p:xfrm>
          <a:off x="7476468" y="1894145"/>
          <a:ext cx="4582533" cy="2675906"/>
        </p:xfrm>
        <a:graphic>
          <a:graphicData uri="http://schemas.openxmlformats.org/drawingml/2006/table">
            <a:tbl>
              <a:tblPr firstRow="1" bandRow="1">
                <a:tableStyleId>{5940675A-B579-460E-94D1-54222C63F5DA}</a:tableStyleId>
              </a:tblPr>
              <a:tblGrid>
                <a:gridCol w="1074962">
                  <a:extLst>
                    <a:ext uri="{9D8B030D-6E8A-4147-A177-3AD203B41FA5}">
                      <a16:colId xmlns:a16="http://schemas.microsoft.com/office/drawing/2014/main" val="2896739327"/>
                    </a:ext>
                  </a:extLst>
                </a:gridCol>
                <a:gridCol w="1390330">
                  <a:extLst>
                    <a:ext uri="{9D8B030D-6E8A-4147-A177-3AD203B41FA5}">
                      <a16:colId xmlns:a16="http://schemas.microsoft.com/office/drawing/2014/main" val="104942860"/>
                    </a:ext>
                  </a:extLst>
                </a:gridCol>
                <a:gridCol w="2117241">
                  <a:extLst>
                    <a:ext uri="{9D8B030D-6E8A-4147-A177-3AD203B41FA5}">
                      <a16:colId xmlns:a16="http://schemas.microsoft.com/office/drawing/2014/main" val="2859062797"/>
                    </a:ext>
                  </a:extLst>
                </a:gridCol>
              </a:tblGrid>
              <a:tr h="225735">
                <a:tc rowSpan="6">
                  <a:txBody>
                    <a:bodyPr/>
                    <a:lstStyle/>
                    <a:p>
                      <a:pPr algn="ctr"/>
                      <a:endParaRPr lang="en-US" altLang="zh-CN" sz="1800" dirty="0">
                        <a:latin typeface="Times" pitchFamily="2" charset="0"/>
                      </a:endParaRPr>
                    </a:p>
                    <a:p>
                      <a:pPr algn="ctr"/>
                      <a:endParaRPr lang="en-US" altLang="zh-CN" sz="1800" dirty="0">
                        <a:latin typeface="Times" pitchFamily="2" charset="0"/>
                      </a:endParaRPr>
                    </a:p>
                    <a:p>
                      <a:pPr algn="ctr"/>
                      <a:endParaRPr lang="en-US" altLang="zh-CN" sz="1800" b="1" dirty="0">
                        <a:latin typeface="Times" pitchFamily="2" charset="0"/>
                      </a:endParaRPr>
                    </a:p>
                    <a:p>
                      <a:pPr algn="ctr"/>
                      <a:endParaRPr lang="en-US" altLang="zh-CN" sz="1800" b="1" dirty="0">
                        <a:latin typeface="Times" pitchFamily="2" charset="0"/>
                      </a:endParaRPr>
                    </a:p>
                    <a:p>
                      <a:pPr algn="ctr"/>
                      <a:r>
                        <a:rPr lang="en-US" altLang="zh-CN" sz="1800" b="1" dirty="0">
                          <a:latin typeface="Times" pitchFamily="2" charset="0"/>
                        </a:rPr>
                        <a:t>Simba</a:t>
                      </a:r>
                      <a:endParaRPr lang="zh-CN" altLang="en-US" sz="1800" b="1" dirty="0">
                        <a:latin typeface="Times" pitchFamily="2" charset="0"/>
                      </a:endParaRPr>
                    </a:p>
                  </a:txBody>
                  <a:tcPr/>
                </a:tc>
                <a:tc rowSpan="4">
                  <a:txBody>
                    <a:bodyPr/>
                    <a:lstStyle/>
                    <a:p>
                      <a:pPr algn="ctr"/>
                      <a:endParaRPr lang="en-US" altLang="zh-CN" sz="1800" dirty="0">
                        <a:latin typeface="Times" pitchFamily="2" charset="0"/>
                      </a:endParaRPr>
                    </a:p>
                    <a:p>
                      <a:pPr algn="ctr"/>
                      <a:r>
                        <a:rPr lang="en-US" altLang="zh-CN" sz="1800" b="1" dirty="0">
                          <a:latin typeface="Times" pitchFamily="2" charset="0"/>
                        </a:rPr>
                        <a:t>Buffer</a:t>
                      </a:r>
                      <a:r>
                        <a:rPr lang="zh-CN" altLang="en-US" sz="1800" b="1" dirty="0">
                          <a:latin typeface="Times" pitchFamily="2" charset="0"/>
                        </a:rPr>
                        <a:t>  </a:t>
                      </a:r>
                      <a:r>
                        <a:rPr lang="en-US" altLang="zh-CN" sz="1800" b="1" dirty="0">
                          <a:latin typeface="Times" pitchFamily="2" charset="0"/>
                        </a:rPr>
                        <a:t>Capacity</a:t>
                      </a:r>
                    </a:p>
                  </a:txBody>
                  <a:tcPr/>
                </a:tc>
                <a:tc>
                  <a:txBody>
                    <a:bodyPr/>
                    <a:lstStyle/>
                    <a:p>
                      <a:pPr algn="ctr"/>
                      <a:r>
                        <a:rPr lang="en-US" altLang="zh-CN" sz="1600" dirty="0">
                          <a:latin typeface="Times" pitchFamily="2" charset="0"/>
                        </a:rPr>
                        <a:t>Global buffer</a:t>
                      </a:r>
                      <a:r>
                        <a:rPr lang="zh-CN" altLang="en-US" sz="1600" dirty="0">
                          <a:latin typeface="Times" pitchFamily="2" charset="0"/>
                        </a:rPr>
                        <a:t>≤</a:t>
                      </a:r>
                      <a:r>
                        <a:rPr lang="en-US" altLang="zh-CN" sz="1600" dirty="0">
                          <a:latin typeface="Times" pitchFamily="2" charset="0"/>
                        </a:rPr>
                        <a:t>64KB</a:t>
                      </a:r>
                      <a:endParaRPr lang="zh-CN" altLang="en-US" sz="1600" dirty="0">
                        <a:latin typeface="Times" pitchFamily="2" charset="0"/>
                      </a:endParaRPr>
                    </a:p>
                  </a:txBody>
                  <a:tcPr/>
                </a:tc>
                <a:extLst>
                  <a:ext uri="{0D108BD9-81ED-4DB2-BD59-A6C34878D82A}">
                    <a16:rowId xmlns:a16="http://schemas.microsoft.com/office/drawing/2014/main" val="1150074752"/>
                  </a:ext>
                </a:extLst>
              </a:tr>
              <a:tr h="225735">
                <a:tc vMerge="1">
                  <a:txBody>
                    <a:bodyPr/>
                    <a:lstStyle/>
                    <a:p>
                      <a:endParaRPr lang="zh-CN" altLang="en-US" dirty="0"/>
                    </a:p>
                  </a:txBody>
                  <a:tcPr/>
                </a:tc>
                <a:tc vMerge="1">
                  <a:txBody>
                    <a:bodyPr/>
                    <a:lstStyle/>
                    <a:p>
                      <a:pPr algn="ctr"/>
                      <a:endParaRPr lang="zh-CN" altLang="en-US" dirty="0"/>
                    </a:p>
                  </a:txBody>
                  <a:tcPr/>
                </a:tc>
                <a:tc>
                  <a:txBody>
                    <a:bodyPr/>
                    <a:lstStyle/>
                    <a:p>
                      <a:pPr algn="ctr"/>
                      <a:r>
                        <a:rPr lang="en-US" altLang="zh-CN" sz="1600" dirty="0">
                          <a:latin typeface="Times" pitchFamily="2" charset="0"/>
                        </a:rPr>
                        <a:t>Input buffer</a:t>
                      </a:r>
                      <a:r>
                        <a:rPr lang="zh-CN" altLang="en-US" sz="1600" dirty="0">
                          <a:latin typeface="Times" pitchFamily="2" charset="0"/>
                        </a:rPr>
                        <a:t>≤</a:t>
                      </a:r>
                      <a:r>
                        <a:rPr lang="en-US" altLang="zh-CN" sz="1600" dirty="0">
                          <a:latin typeface="Times" pitchFamily="2" charset="0"/>
                        </a:rPr>
                        <a:t>8KB </a:t>
                      </a:r>
                      <a:endParaRPr lang="zh-CN" altLang="en-US" sz="1600" dirty="0">
                        <a:latin typeface="Times" pitchFamily="2" charset="0"/>
                      </a:endParaRPr>
                    </a:p>
                  </a:txBody>
                  <a:tcPr/>
                </a:tc>
                <a:extLst>
                  <a:ext uri="{0D108BD9-81ED-4DB2-BD59-A6C34878D82A}">
                    <a16:rowId xmlns:a16="http://schemas.microsoft.com/office/drawing/2014/main" val="3429123578"/>
                  </a:ext>
                </a:extLst>
              </a:tr>
              <a:tr h="225735">
                <a:tc vMerge="1">
                  <a:txBody>
                    <a:bodyPr/>
                    <a:lstStyle/>
                    <a:p>
                      <a:endParaRPr lang="zh-CN" altLang="en-US" dirty="0"/>
                    </a:p>
                  </a:txBody>
                  <a:tcPr/>
                </a:tc>
                <a:tc vMerge="1">
                  <a:txBody>
                    <a:bodyPr/>
                    <a:lstStyle/>
                    <a:p>
                      <a:pPr algn="ctr"/>
                      <a:endParaRPr lang="zh-CN" altLang="en-US" dirty="0"/>
                    </a:p>
                  </a:txBody>
                  <a:tcPr/>
                </a:tc>
                <a:tc>
                  <a:txBody>
                    <a:bodyPr/>
                    <a:lstStyle/>
                    <a:p>
                      <a:pPr algn="ctr"/>
                      <a:r>
                        <a:rPr lang="en-US" altLang="zh-CN" sz="1600" dirty="0">
                          <a:latin typeface="Times" pitchFamily="2" charset="0"/>
                        </a:rPr>
                        <a:t>Weight buffer</a:t>
                      </a:r>
                      <a:r>
                        <a:rPr lang="zh-CN" altLang="en-US" sz="1600" dirty="0">
                          <a:latin typeface="Times" pitchFamily="2" charset="0"/>
                        </a:rPr>
                        <a:t>≤</a:t>
                      </a:r>
                      <a:r>
                        <a:rPr lang="en-US" altLang="zh-CN" sz="1600" dirty="0">
                          <a:latin typeface="Times" pitchFamily="2" charset="0"/>
                        </a:rPr>
                        <a:t>32KB </a:t>
                      </a:r>
                      <a:endParaRPr lang="zh-CN" altLang="en-US" sz="1600" dirty="0">
                        <a:latin typeface="Times" pitchFamily="2" charset="0"/>
                      </a:endParaRPr>
                    </a:p>
                  </a:txBody>
                  <a:tcPr/>
                </a:tc>
                <a:extLst>
                  <a:ext uri="{0D108BD9-81ED-4DB2-BD59-A6C34878D82A}">
                    <a16:rowId xmlns:a16="http://schemas.microsoft.com/office/drawing/2014/main" val="2717759156"/>
                  </a:ext>
                </a:extLst>
              </a:tr>
              <a:tr h="389906">
                <a:tc vMerge="1">
                  <a:txBody>
                    <a:bodyPr/>
                    <a:lstStyle/>
                    <a:p>
                      <a:endParaRPr lang="zh-CN" altLang="en-US" dirty="0"/>
                    </a:p>
                  </a:txBody>
                  <a:tcPr/>
                </a:tc>
                <a:tc vMerge="1">
                  <a:txBody>
                    <a:bodyPr/>
                    <a:lstStyle/>
                    <a:p>
                      <a:pPr algn="ctr"/>
                      <a:endParaRPr lang="zh-CN" altLang="en-US" dirty="0"/>
                    </a:p>
                  </a:txBody>
                  <a:tcPr/>
                </a:tc>
                <a:tc>
                  <a:txBody>
                    <a:bodyPr/>
                    <a:lstStyle/>
                    <a:p>
                      <a:pPr algn="ctr"/>
                      <a:r>
                        <a:rPr lang="en-US" altLang="zh-CN" sz="1400" dirty="0">
                          <a:latin typeface="Times" pitchFamily="2" charset="0"/>
                        </a:rPr>
                        <a:t>Accumulation</a:t>
                      </a:r>
                      <a:r>
                        <a:rPr lang="zh-CN" altLang="en-US" sz="1400" dirty="0">
                          <a:latin typeface="Times" pitchFamily="2" charset="0"/>
                        </a:rPr>
                        <a:t> </a:t>
                      </a:r>
                      <a:r>
                        <a:rPr lang="en-US" altLang="zh-CN" sz="1400" dirty="0">
                          <a:latin typeface="Times" pitchFamily="2" charset="0"/>
                        </a:rPr>
                        <a:t>buffer</a:t>
                      </a:r>
                      <a:r>
                        <a:rPr lang="zh-CN" altLang="en-US" sz="1400" dirty="0">
                          <a:latin typeface="Times" pitchFamily="2" charset="0"/>
                        </a:rPr>
                        <a:t>≤</a:t>
                      </a:r>
                      <a:r>
                        <a:rPr lang="en-US" altLang="zh-CN" sz="1400" dirty="0">
                          <a:latin typeface="Times" pitchFamily="2" charset="0"/>
                        </a:rPr>
                        <a:t>3KB </a:t>
                      </a:r>
                      <a:endParaRPr lang="zh-CN" altLang="en-US" sz="1400" dirty="0">
                        <a:latin typeface="Times" pitchFamily="2" charset="0"/>
                      </a:endParaRPr>
                    </a:p>
                  </a:txBody>
                  <a:tcPr/>
                </a:tc>
                <a:extLst>
                  <a:ext uri="{0D108BD9-81ED-4DB2-BD59-A6C34878D82A}">
                    <a16:rowId xmlns:a16="http://schemas.microsoft.com/office/drawing/2014/main" val="1061997530"/>
                  </a:ext>
                </a:extLst>
              </a:tr>
              <a:tr h="225735">
                <a:tc vMerge="1">
                  <a:txBody>
                    <a:bodyPr/>
                    <a:lstStyle/>
                    <a:p>
                      <a:pPr algn="ctr"/>
                      <a:endParaRPr lang="zh-CN" altLang="en-US" b="1" dirty="0"/>
                    </a:p>
                  </a:txBody>
                  <a:tcPr/>
                </a:tc>
                <a:tc rowSpan="2">
                  <a:txBody>
                    <a:bodyPr/>
                    <a:lstStyle/>
                    <a:p>
                      <a:pPr algn="ctr"/>
                      <a:endParaRPr lang="en-US" altLang="zh-CN" sz="1800" b="1" dirty="0">
                        <a:latin typeface="Times" pitchFamily="2" charset="0"/>
                      </a:endParaRPr>
                    </a:p>
                    <a:p>
                      <a:pPr algn="ctr"/>
                      <a:r>
                        <a:rPr lang="en-US" altLang="zh-CN" sz="1800" b="1" dirty="0">
                          <a:latin typeface="Times" pitchFamily="2" charset="0"/>
                        </a:rPr>
                        <a:t>Spatial</a:t>
                      </a:r>
                      <a:r>
                        <a:rPr lang="zh-CN" altLang="en-US" sz="1800" b="1" dirty="0">
                          <a:latin typeface="Times" pitchFamily="2" charset="0"/>
                        </a:rPr>
                        <a:t>  </a:t>
                      </a:r>
                      <a:r>
                        <a:rPr lang="en-US" altLang="zh-CN" sz="1800" b="1" dirty="0">
                          <a:latin typeface="Times" pitchFamily="2" charset="0"/>
                        </a:rPr>
                        <a:t>Capacity</a:t>
                      </a:r>
                      <a:endParaRPr lang="zh-CN" altLang="en-US" sz="1800" b="1" dirty="0">
                        <a:latin typeface="Times" pitchFamily="2" charset="0"/>
                      </a:endParaRPr>
                    </a:p>
                  </a:txBody>
                  <a:tcPr/>
                </a:tc>
                <a:tc>
                  <a:txBody>
                    <a:bodyPr/>
                    <a:lstStyle/>
                    <a:p>
                      <a:pPr algn="ctr"/>
                      <a:r>
                        <a:rPr lang="en-US" altLang="zh-CN" sz="1600" dirty="0">
                          <a:latin typeface="Times" pitchFamily="2" charset="0"/>
                        </a:rPr>
                        <a:t>PEs</a:t>
                      </a:r>
                      <a:r>
                        <a:rPr lang="zh-CN" altLang="en-US" sz="1600" dirty="0">
                          <a:latin typeface="Times" pitchFamily="2" charset="0"/>
                        </a:rPr>
                        <a:t>≤</a:t>
                      </a:r>
                      <a:r>
                        <a:rPr lang="en-US" altLang="zh-CN" sz="1600" dirty="0">
                          <a:latin typeface="Times" pitchFamily="2" charset="0"/>
                        </a:rPr>
                        <a:t>16</a:t>
                      </a:r>
                      <a:endParaRPr lang="zh-CN" altLang="en-US" sz="1600" dirty="0">
                        <a:latin typeface="Times" pitchFamily="2" charset="0"/>
                      </a:endParaRPr>
                    </a:p>
                  </a:txBody>
                  <a:tcPr/>
                </a:tc>
                <a:extLst>
                  <a:ext uri="{0D108BD9-81ED-4DB2-BD59-A6C34878D82A}">
                    <a16:rowId xmlns:a16="http://schemas.microsoft.com/office/drawing/2014/main" val="2442782022"/>
                  </a:ext>
                </a:extLst>
              </a:tr>
              <a:tr h="389906">
                <a:tc vMerge="1">
                  <a:txBody>
                    <a:bodyPr/>
                    <a:lstStyle/>
                    <a:p>
                      <a:pPr algn="ctr"/>
                      <a:endParaRPr lang="zh-CN" altLang="en-US" b="1" dirty="0"/>
                    </a:p>
                  </a:txBody>
                  <a:tcPr/>
                </a:tc>
                <a:tc vMerge="1">
                  <a:txBody>
                    <a:bodyPr/>
                    <a:lstStyle/>
                    <a:p>
                      <a:pPr algn="ctr"/>
                      <a:endParaRPr lang="zh-CN" altLang="en-US" dirty="0"/>
                    </a:p>
                  </a:txBody>
                  <a:tcPr/>
                </a:tc>
                <a:tc>
                  <a:txBody>
                    <a:bodyPr/>
                    <a:lstStyle/>
                    <a:p>
                      <a:pPr algn="ctr"/>
                      <a:r>
                        <a:rPr lang="en-US" altLang="zh-CN" sz="1600" dirty="0">
                          <a:latin typeface="Times" pitchFamily="2" charset="0"/>
                        </a:rPr>
                        <a:t>MACs</a:t>
                      </a:r>
                      <a:r>
                        <a:rPr lang="zh-CN" altLang="en-US" sz="1600" dirty="0">
                          <a:latin typeface="Times" pitchFamily="2" charset="0"/>
                        </a:rPr>
                        <a:t>≤</a:t>
                      </a:r>
                      <a:r>
                        <a:rPr lang="en-US" altLang="zh-CN" sz="1600" dirty="0">
                          <a:latin typeface="Times" pitchFamily="2" charset="0"/>
                        </a:rPr>
                        <a:t>64</a:t>
                      </a:r>
                      <a:endParaRPr lang="zh-CN" altLang="en-US" sz="1600" dirty="0">
                        <a:latin typeface="Times" pitchFamily="2" charset="0"/>
                      </a:endParaRPr>
                    </a:p>
                  </a:txBody>
                  <a:tcPr/>
                </a:tc>
                <a:extLst>
                  <a:ext uri="{0D108BD9-81ED-4DB2-BD59-A6C34878D82A}">
                    <a16:rowId xmlns:a16="http://schemas.microsoft.com/office/drawing/2014/main" val="3003592030"/>
                  </a:ext>
                </a:extLst>
              </a:tr>
              <a:tr h="246256">
                <a:tc>
                  <a:txBody>
                    <a:bodyPr/>
                    <a:lstStyle/>
                    <a:p>
                      <a:pPr algn="ctr"/>
                      <a:r>
                        <a:rPr lang="en-US" altLang="zh-CN" sz="1800" b="1" dirty="0">
                          <a:latin typeface="Times" pitchFamily="2" charset="0"/>
                        </a:rPr>
                        <a:t>NVDLA</a:t>
                      </a:r>
                      <a:endParaRPr lang="zh-CN" altLang="en-US" sz="1800" b="1" dirty="0">
                        <a:latin typeface="Times" pitchFamily="2" charset="0"/>
                      </a:endParaRPr>
                    </a:p>
                  </a:txBody>
                  <a:tcPr/>
                </a:tc>
                <a:tc>
                  <a:txBody>
                    <a:bodyPr/>
                    <a:lstStyle/>
                    <a:p>
                      <a:pPr algn="ctr"/>
                      <a:r>
                        <a:rPr lang="en-US" altLang="zh-CN" sz="1800" b="1" dirty="0">
                          <a:latin typeface="Times" pitchFamily="2" charset="0"/>
                        </a:rPr>
                        <a:t>…</a:t>
                      </a:r>
                      <a:endParaRPr lang="zh-CN" altLang="en-US" sz="1800" b="1" dirty="0">
                        <a:latin typeface="Times" pitchFamily="2" charset="0"/>
                      </a:endParaRPr>
                    </a:p>
                  </a:txBody>
                  <a:tcPr/>
                </a:tc>
                <a:tc>
                  <a:txBody>
                    <a:bodyPr/>
                    <a:lstStyle/>
                    <a:p>
                      <a:pPr algn="ctr"/>
                      <a:r>
                        <a:rPr lang="en-US" altLang="zh-CN" sz="1600" dirty="0">
                          <a:latin typeface="Times" pitchFamily="2" charset="0"/>
                        </a:rPr>
                        <a:t>…</a:t>
                      </a:r>
                      <a:endParaRPr lang="zh-CN" altLang="en-US" sz="1600" dirty="0">
                        <a:latin typeface="Times" pitchFamily="2" charset="0"/>
                      </a:endParaRPr>
                    </a:p>
                  </a:txBody>
                  <a:tcPr/>
                </a:tc>
                <a:extLst>
                  <a:ext uri="{0D108BD9-81ED-4DB2-BD59-A6C34878D82A}">
                    <a16:rowId xmlns:a16="http://schemas.microsoft.com/office/drawing/2014/main" val="522208861"/>
                  </a:ext>
                </a:extLst>
              </a:tr>
            </a:tbl>
          </a:graphicData>
        </a:graphic>
      </p:graphicFrame>
    </p:spTree>
    <p:extLst>
      <p:ext uri="{BB962C8B-B14F-4D97-AF65-F5344CB8AC3E}">
        <p14:creationId xmlns:p14="http://schemas.microsoft.com/office/powerpoint/2010/main" val="20352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9" grpId="0"/>
      <p:bldP spid="32" grpId="0"/>
      <p:bldP spid="34" grpId="0"/>
      <p:bldP spid="37" grpId="0"/>
      <p:bldP spid="38" grpId="0" animBg="1"/>
      <p:bldP spid="39" grpId="0"/>
      <p:bldP spid="41"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Our Solution: Soter</a:t>
            </a:r>
          </a:p>
        </p:txBody>
      </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C896B15D-2219-97FE-41FD-6F7C2048AA21}"/>
                  </a:ext>
                </a:extLst>
              </p:cNvPr>
              <p:cNvSpPr/>
              <p:nvPr/>
            </p:nvSpPr>
            <p:spPr>
              <a:xfrm>
                <a:off x="1091823" y="3176455"/>
                <a:ext cx="2549955" cy="122114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b="1" dirty="0">
                    <a:solidFill>
                      <a:schemeClr val="tx1"/>
                    </a:solidFill>
                    <a:latin typeface="Book Antiqua" panose="02040602050305030304" pitchFamily="18" charset="0"/>
                    <a:cs typeface="Times New Roman" panose="02020603050405020304" pitchFamily="18" charset="0"/>
                  </a:rPr>
                  <a:t>① </a:t>
                </a:r>
                <a:r>
                  <a:rPr lang="en-US" altLang="zh-CN" sz="2000" dirty="0">
                    <a:solidFill>
                      <a:schemeClr val="tx1"/>
                    </a:solidFill>
                    <a:latin typeface="Book Antiqua" panose="02040602050305030304" pitchFamily="18" charset="0"/>
                    <a:cs typeface="Times New Roman" panose="02020603050405020304" pitchFamily="18" charset="0"/>
                  </a:rPr>
                  <a:t>Constrain</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the</a:t>
                </a:r>
              </a:p>
              <a:p>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sub-space of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2</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a:p>
                <a:r>
                  <a:rPr lang="zh-CN" altLang="en-US" sz="2000" b="1" dirty="0">
                    <a:solidFill>
                      <a:schemeClr val="tx1"/>
                    </a:solidFill>
                    <a:latin typeface="Book Antiqua" panose="02040602050305030304" pitchFamily="18" charset="0"/>
                    <a:cs typeface="Times New Roman" panose="02020603050405020304" pitchFamily="18" charset="0"/>
                  </a:rPr>
                  <a:t>②</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Determine</a:t>
                </a:r>
                <a:r>
                  <a:rPr lang="en-US" altLang="zh-CN" sz="2000" b="1"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2</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C896B15D-2219-97FE-41FD-6F7C2048AA21}"/>
                  </a:ext>
                </a:extLst>
              </p:cNvPr>
              <p:cNvSpPr>
                <a:spLocks noRot="1" noChangeAspect="1" noMove="1" noResize="1" noEditPoints="1" noAdjustHandles="1" noChangeArrowheads="1" noChangeShapeType="1" noTextEdit="1"/>
              </p:cNvSpPr>
              <p:nvPr/>
            </p:nvSpPr>
            <p:spPr>
              <a:xfrm>
                <a:off x="1091823" y="3176455"/>
                <a:ext cx="2549955" cy="1221141"/>
              </a:xfrm>
              <a:prstGeom prst="rect">
                <a:avLst/>
              </a:prstGeom>
              <a:blipFill>
                <a:blip r:embed="rId3"/>
                <a:stretch>
                  <a:fillRect l="-1980"/>
                </a:stretch>
              </a:blipFill>
              <a:ln w="158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08C16D1-FC07-3B13-4750-6FFA45C1A07B}"/>
                  </a:ext>
                </a:extLst>
              </p:cNvPr>
              <p:cNvSpPr/>
              <p:nvPr/>
            </p:nvSpPr>
            <p:spPr>
              <a:xfrm>
                <a:off x="1096700" y="3175766"/>
                <a:ext cx="2549955" cy="1221141"/>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b="1" dirty="0">
                    <a:solidFill>
                      <a:schemeClr val="tx1"/>
                    </a:solidFill>
                    <a:latin typeface="Book Antiqua" panose="02040602050305030304" pitchFamily="18" charset="0"/>
                    <a:cs typeface="Times New Roman" panose="02020603050405020304" pitchFamily="18" charset="0"/>
                  </a:rPr>
                  <a:t>① </a:t>
                </a:r>
                <a:r>
                  <a:rPr lang="en-US" altLang="zh-CN" sz="2000" b="1" dirty="0">
                    <a:solidFill>
                      <a:schemeClr val="tx1"/>
                    </a:solidFill>
                    <a:latin typeface="Book Antiqua" panose="02040602050305030304" pitchFamily="18" charset="0"/>
                    <a:cs typeface="Times New Roman" panose="02020603050405020304" pitchFamily="18" charset="0"/>
                  </a:rPr>
                  <a:t>Constrain the</a:t>
                </a:r>
              </a:p>
              <a:p>
                <a:r>
                  <a:rPr lang="en-US" altLang="zh-CN" sz="2000" b="1" dirty="0">
                    <a:solidFill>
                      <a:schemeClr val="tx1"/>
                    </a:solidFill>
                    <a:latin typeface="Book Antiqua" panose="02040602050305030304" pitchFamily="18" charset="0"/>
                    <a:cs typeface="Times New Roman" panose="02020603050405020304" pitchFamily="18" charset="0"/>
                  </a:rPr>
                  <a:t>     sub-space of </a:t>
                </a:r>
                <a14:m>
                  <m:oMath xmlns:m="http://schemas.openxmlformats.org/officeDocument/2006/math">
                    <m:sSub>
                      <m:sSubPr>
                        <m:ctrlPr>
                          <a:rPr lang="en-US" altLang="zh-CN" sz="2000" b="1" i="1">
                            <a:solidFill>
                              <a:schemeClr val="tx1"/>
                            </a:solidFill>
                            <a:latin typeface="Cambria Math" panose="02040503050406030204" pitchFamily="18" charset="0"/>
                            <a:cs typeface="Times New Roman" panose="02020603050405020304" pitchFamily="18" charset="0"/>
                          </a:rPr>
                        </m:ctrlPr>
                      </m:sSubPr>
                      <m:e>
                        <m:r>
                          <a:rPr lang="en-US" altLang="zh-CN" sz="2000" b="1" i="1" smtClean="0">
                            <a:solidFill>
                              <a:schemeClr val="tx1"/>
                            </a:solidFill>
                            <a:latin typeface="Cambria Math" panose="02040503050406030204" pitchFamily="18" charset="0"/>
                            <a:cs typeface="Times New Roman" panose="02020603050405020304" pitchFamily="18" charset="0"/>
                          </a:rPr>
                          <m:t>𝑿</m:t>
                        </m:r>
                      </m:e>
                      <m:sub>
                        <m:r>
                          <a:rPr lang="en-US" altLang="zh-CN" sz="2000" b="1" i="1" smtClean="0">
                            <a:solidFill>
                              <a:schemeClr val="tx1"/>
                            </a:solidFill>
                            <a:latin typeface="Cambria Math" panose="02040503050406030204" pitchFamily="18" charset="0"/>
                            <a:cs typeface="Times New Roman" panose="02020603050405020304" pitchFamily="18" charset="0"/>
                          </a:rPr>
                          <m:t>𝟐</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a:p>
                <a:r>
                  <a:rPr lang="zh-CN" altLang="en-US" sz="2000" b="1" dirty="0">
                    <a:solidFill>
                      <a:schemeClr val="tx1"/>
                    </a:solidFill>
                    <a:latin typeface="Book Antiqua" panose="02040602050305030304" pitchFamily="18" charset="0"/>
                    <a:cs typeface="Times New Roman" panose="02020603050405020304" pitchFamily="18" charset="0"/>
                  </a:rPr>
                  <a:t>②</a:t>
                </a:r>
                <a:r>
                  <a:rPr lang="en-US" altLang="zh-CN" sz="2000" b="1" dirty="0">
                    <a:solidFill>
                      <a:schemeClr val="tx1"/>
                    </a:solidFill>
                    <a:latin typeface="Book Antiqua" panose="02040602050305030304" pitchFamily="18" charset="0"/>
                    <a:cs typeface="Times New Roman" panose="02020603050405020304" pitchFamily="18" charset="0"/>
                  </a:rPr>
                  <a:t> Determine </a:t>
                </a:r>
                <a14:m>
                  <m:oMath xmlns:m="http://schemas.openxmlformats.org/officeDocument/2006/math">
                    <m:sSub>
                      <m:sSubPr>
                        <m:ctrlPr>
                          <a:rPr lang="en-US" altLang="zh-CN" sz="2000" b="1" i="1">
                            <a:solidFill>
                              <a:schemeClr val="tx1"/>
                            </a:solidFill>
                            <a:latin typeface="Cambria Math" panose="02040503050406030204" pitchFamily="18" charset="0"/>
                            <a:cs typeface="Times New Roman" panose="02020603050405020304" pitchFamily="18" charset="0"/>
                          </a:rPr>
                        </m:ctrlPr>
                      </m:sSubPr>
                      <m:e>
                        <m:r>
                          <a:rPr lang="en-US" altLang="zh-CN" sz="2000" b="1" i="1" smtClean="0">
                            <a:solidFill>
                              <a:schemeClr val="tx1"/>
                            </a:solidFill>
                            <a:latin typeface="Cambria Math" panose="02040503050406030204" pitchFamily="18" charset="0"/>
                            <a:cs typeface="Times New Roman" panose="02020603050405020304" pitchFamily="18" charset="0"/>
                          </a:rPr>
                          <m:t>𝑿</m:t>
                        </m:r>
                      </m:e>
                      <m:sub>
                        <m:r>
                          <a:rPr lang="en-US" altLang="zh-CN" sz="2000" b="1" i="1" smtClean="0">
                            <a:solidFill>
                              <a:schemeClr val="tx1"/>
                            </a:solidFill>
                            <a:latin typeface="Cambria Math" panose="02040503050406030204" pitchFamily="18" charset="0"/>
                            <a:cs typeface="Times New Roman" panose="02020603050405020304" pitchFamily="18" charset="0"/>
                          </a:rPr>
                          <m:t>𝟐</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id="{808C16D1-FC07-3B13-4750-6FFA45C1A07B}"/>
                  </a:ext>
                </a:extLst>
              </p:cNvPr>
              <p:cNvSpPr>
                <a:spLocks noRot="1" noChangeAspect="1" noMove="1" noResize="1" noEditPoints="1" noAdjustHandles="1" noChangeArrowheads="1" noChangeShapeType="1" noTextEdit="1"/>
              </p:cNvSpPr>
              <p:nvPr/>
            </p:nvSpPr>
            <p:spPr>
              <a:xfrm>
                <a:off x="1096700" y="3175766"/>
                <a:ext cx="2549955" cy="1221141"/>
              </a:xfrm>
              <a:prstGeom prst="rect">
                <a:avLst/>
              </a:prstGeom>
              <a:blipFill>
                <a:blip r:embed="rId4"/>
                <a:stretch>
                  <a:fillRect l="-2475"/>
                </a:stretch>
              </a:blipFill>
              <a:ln w="15875">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8038320B-BEB3-C58E-5311-95A43F7C4939}"/>
                  </a:ext>
                </a:extLst>
              </p:cNvPr>
              <p:cNvSpPr/>
              <p:nvPr/>
            </p:nvSpPr>
            <p:spPr>
              <a:xfrm>
                <a:off x="1091835" y="5360574"/>
                <a:ext cx="2957843" cy="707886"/>
              </a:xfrm>
              <a:prstGeom prst="rect">
                <a:avLst/>
              </a:prstGeom>
            </p:spPr>
            <p:txBody>
              <a:bodyPr wrap="square">
                <a:spAutoFit/>
              </a:bodyPr>
              <a:lstStyle/>
              <a:p>
                <a:r>
                  <a:rPr lang="zh-CN" altLang="en-US" sz="2000" b="1" dirty="0">
                    <a:latin typeface="Book Antiqua" panose="02040602050305030304" pitchFamily="18" charset="0"/>
                    <a:cs typeface="Times New Roman" panose="02020603050405020304" pitchFamily="18" charset="0"/>
                  </a:rPr>
                  <a:t>③ </a:t>
                </a:r>
                <a:r>
                  <a:rPr lang="en-US" altLang="zh-CN" sz="2000" dirty="0">
                    <a:latin typeface="Book Antiqua" panose="02040602050305030304" pitchFamily="18" charset="0"/>
                    <a:cs typeface="Times New Roman" panose="02020603050405020304" pitchFamily="18" charset="0"/>
                  </a:rPr>
                  <a:t>Evaluate</a:t>
                </a:r>
                <a:r>
                  <a:rPr lang="en-US" altLang="zh-CN" sz="2000" b="1" dirty="0">
                    <a:latin typeface="Book Antiqua" panose="02040602050305030304" pitchFamily="18" charset="0"/>
                    <a:cs typeface="Times New Roman" panose="02020603050405020304" pitchFamily="18" charset="0"/>
                  </a:rPr>
                  <a:t> </a:t>
                </a:r>
                <a:r>
                  <a:rPr lang="en-US" altLang="zh-CN" dirty="0">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𝑋</m:t>
                        </m:r>
                      </m:e>
                      <m:sub>
                        <m:r>
                          <a:rPr lang="en-US" altLang="zh-CN" i="1">
                            <a:latin typeface="Cambria Math" panose="02040503050406030204" pitchFamily="18" charset="0"/>
                            <a:cs typeface="Times New Roman" panose="02020603050405020304" pitchFamily="18" charset="0"/>
                          </a:rPr>
                          <m:t>1</m:t>
                        </m:r>
                      </m:sub>
                    </m:sSub>
                  </m:oMath>
                </a14:m>
                <a:r>
                  <a:rPr lang="en-US" altLang="zh-CN" dirty="0">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𝑋</m:t>
                        </m:r>
                      </m:e>
                      <m:sub>
                        <m:r>
                          <a:rPr lang="en-US" altLang="zh-CN" i="1">
                            <a:latin typeface="Cambria Math" panose="02040503050406030204" pitchFamily="18" charset="0"/>
                            <a:cs typeface="Times New Roman" panose="02020603050405020304" pitchFamily="18" charset="0"/>
                          </a:rPr>
                          <m:t>2</m:t>
                        </m:r>
                      </m:sub>
                    </m:sSub>
                    <m:r>
                      <m:rPr>
                        <m:nor/>
                      </m:rPr>
                      <a:rPr lang="en-US" altLang="zh-CN" dirty="0">
                        <a:latin typeface="Book Antiqua" panose="02040602050305030304" pitchFamily="18" charset="0"/>
                        <a:cs typeface="Times New Roman" panose="02020603050405020304" pitchFamily="18" charset="0"/>
                      </a:rPr>
                      <m:t>, …</m:t>
                    </m:r>
                  </m:oMath>
                </a14:m>
                <a:r>
                  <a:rPr lang="en-US" altLang="zh-CN" dirty="0">
                    <a:latin typeface="Book Antiqua" panose="02040602050305030304" pitchFamily="18" charset="0"/>
                    <a:cs typeface="Times New Roman" panose="02020603050405020304" pitchFamily="18" charset="0"/>
                  </a:rPr>
                  <a:t>]</a:t>
                </a:r>
                <a:r>
                  <a:rPr lang="en-US" altLang="zh-CN" b="1" dirty="0">
                    <a:latin typeface="Book Antiqua" panose="02040602050305030304" pitchFamily="18" charset="0"/>
                    <a:cs typeface="Times New Roman" panose="02020603050405020304" pitchFamily="18" charset="0"/>
                  </a:rPr>
                  <a:t> </a:t>
                </a:r>
                <a:endParaRPr lang="en-US" altLang="zh-CN" sz="2000" b="1" dirty="0">
                  <a:latin typeface="Book Antiqua" panose="02040602050305030304" pitchFamily="18" charset="0"/>
                  <a:cs typeface="Times New Roman" panose="02020603050405020304" pitchFamily="18" charset="0"/>
                </a:endParaRPr>
              </a:p>
              <a:p>
                <a:r>
                  <a:rPr lang="zh-CN" altLang="en-US" sz="2000" b="1" dirty="0">
                    <a:latin typeface="Book Antiqua" panose="02040602050305030304" pitchFamily="18" charset="0"/>
                    <a:cs typeface="Times New Roman" panose="02020603050405020304" pitchFamily="18" charset="0"/>
                  </a:rPr>
                  <a:t>④ </a:t>
                </a:r>
                <a:r>
                  <a:rPr lang="en-US" altLang="zh-CN" sz="2000" dirty="0">
                    <a:latin typeface="Book Antiqua" panose="02040602050305030304" pitchFamily="18" charset="0"/>
                    <a:cs typeface="Times New Roman" panose="02020603050405020304" pitchFamily="18" charset="0"/>
                  </a:rPr>
                  <a:t>Optimize</a:t>
                </a:r>
                <a:r>
                  <a:rPr lang="en-US" altLang="zh-CN" sz="2000" b="1" dirty="0">
                    <a:latin typeface="Book Antiqua" panose="02040602050305030304" pitchFamily="18" charset="0"/>
                    <a:cs typeface="Times New Roman" panose="02020603050405020304" pitchFamily="18" charset="0"/>
                  </a:rPr>
                  <a:t> </a:t>
                </a:r>
              </a:p>
            </p:txBody>
          </p:sp>
        </mc:Choice>
        <mc:Fallback xmlns="">
          <p:sp>
            <p:nvSpPr>
              <p:cNvPr id="19" name="矩形 18">
                <a:extLst>
                  <a:ext uri="{FF2B5EF4-FFF2-40B4-BE49-F238E27FC236}">
                    <a16:creationId xmlns:a16="http://schemas.microsoft.com/office/drawing/2014/main" id="{8038320B-BEB3-C58E-5311-95A43F7C4939}"/>
                  </a:ext>
                </a:extLst>
              </p:cNvPr>
              <p:cNvSpPr>
                <a:spLocks noRot="1" noChangeAspect="1" noMove="1" noResize="1" noEditPoints="1" noAdjustHandles="1" noChangeArrowheads="1" noChangeShapeType="1" noTextEdit="1"/>
              </p:cNvSpPr>
              <p:nvPr/>
            </p:nvSpPr>
            <p:spPr>
              <a:xfrm>
                <a:off x="1091835" y="5360574"/>
                <a:ext cx="2957843" cy="707886"/>
              </a:xfrm>
              <a:prstGeom prst="rect">
                <a:avLst/>
              </a:prstGeom>
              <a:blipFill>
                <a:blip r:embed="rId5"/>
                <a:stretch>
                  <a:fillRect l="-1709" t="-3509" b="-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CAFDD753-2F53-D421-14DF-599C857D23BE}"/>
                  </a:ext>
                </a:extLst>
              </p:cNvPr>
              <p:cNvSpPr/>
              <p:nvPr/>
            </p:nvSpPr>
            <p:spPr>
              <a:xfrm>
                <a:off x="1091835" y="5379393"/>
                <a:ext cx="2957843" cy="707886"/>
              </a:xfrm>
              <a:prstGeom prst="rect">
                <a:avLst/>
              </a:prstGeom>
              <a:solidFill>
                <a:schemeClr val="bg1"/>
              </a:solidFill>
            </p:spPr>
            <p:txBody>
              <a:bodyPr wrap="square">
                <a:spAutoFit/>
              </a:bodyPr>
              <a:lstStyle/>
              <a:p>
                <a:r>
                  <a:rPr lang="zh-CN" altLang="en-US" sz="2000" b="1" dirty="0">
                    <a:latin typeface="Book Antiqua" panose="02040602050305030304" pitchFamily="18" charset="0"/>
                    <a:cs typeface="Times New Roman" panose="02020603050405020304" pitchFamily="18" charset="0"/>
                  </a:rPr>
                  <a:t>③ </a:t>
                </a:r>
                <a:r>
                  <a:rPr lang="en-US" altLang="zh-CN" sz="2000" b="1" dirty="0">
                    <a:latin typeface="Book Antiqua" panose="02040602050305030304" pitchFamily="18" charset="0"/>
                    <a:cs typeface="Times New Roman" panose="02020603050405020304" pitchFamily="18" charset="0"/>
                  </a:rPr>
                  <a:t>Evaluate </a:t>
                </a:r>
                <a:r>
                  <a:rPr lang="en-US" altLang="zh-CN" b="1" dirty="0">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en-US" altLang="zh-CN" b="1" i="1">
                            <a:latin typeface="Cambria Math" panose="02040503050406030204" pitchFamily="18" charset="0"/>
                            <a:cs typeface="Times New Roman" panose="02020603050405020304" pitchFamily="18" charset="0"/>
                          </a:rPr>
                          <m:t>𝑿</m:t>
                        </m:r>
                      </m:e>
                      <m:sub>
                        <m:r>
                          <a:rPr lang="en-US" altLang="zh-CN" b="1" i="1">
                            <a:latin typeface="Cambria Math" panose="02040503050406030204" pitchFamily="18" charset="0"/>
                            <a:cs typeface="Times New Roman" panose="02020603050405020304" pitchFamily="18" charset="0"/>
                          </a:rPr>
                          <m:t>𝟏</m:t>
                        </m:r>
                      </m:sub>
                    </m:sSub>
                  </m:oMath>
                </a14:m>
                <a:r>
                  <a:rPr lang="en-US" altLang="zh-CN" b="1" dirty="0">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en-US" altLang="zh-CN" b="1" i="1">
                            <a:latin typeface="Cambria Math" panose="02040503050406030204" pitchFamily="18" charset="0"/>
                            <a:cs typeface="Times New Roman" panose="02020603050405020304" pitchFamily="18" charset="0"/>
                          </a:rPr>
                          <m:t>𝑿</m:t>
                        </m:r>
                      </m:e>
                      <m:sub>
                        <m:r>
                          <a:rPr lang="en-US" altLang="zh-CN" b="1" i="1">
                            <a:latin typeface="Cambria Math" panose="02040503050406030204" pitchFamily="18" charset="0"/>
                            <a:cs typeface="Times New Roman" panose="02020603050405020304" pitchFamily="18" charset="0"/>
                          </a:rPr>
                          <m:t>𝟐</m:t>
                        </m:r>
                      </m:sub>
                    </m:sSub>
                    <m:r>
                      <m:rPr>
                        <m:nor/>
                      </m:rPr>
                      <a:rPr lang="en-US" altLang="zh-CN" b="1" dirty="0">
                        <a:latin typeface="Book Antiqua" panose="02040602050305030304" pitchFamily="18" charset="0"/>
                        <a:cs typeface="Times New Roman" panose="02020603050405020304" pitchFamily="18" charset="0"/>
                      </a:rPr>
                      <m:t>, …</m:t>
                    </m:r>
                  </m:oMath>
                </a14:m>
                <a:r>
                  <a:rPr lang="en-US" altLang="zh-CN" b="1" dirty="0">
                    <a:latin typeface="Book Antiqua" panose="02040602050305030304" pitchFamily="18" charset="0"/>
                    <a:cs typeface="Times New Roman" panose="02020603050405020304" pitchFamily="18" charset="0"/>
                  </a:rPr>
                  <a:t>] </a:t>
                </a:r>
                <a:endParaRPr lang="en-US" altLang="zh-CN" sz="2000" b="1" dirty="0">
                  <a:latin typeface="Book Antiqua" panose="02040602050305030304" pitchFamily="18" charset="0"/>
                  <a:cs typeface="Times New Roman" panose="02020603050405020304" pitchFamily="18" charset="0"/>
                </a:endParaRPr>
              </a:p>
              <a:p>
                <a:r>
                  <a:rPr lang="zh-CN" altLang="en-US" sz="2000" b="1" dirty="0">
                    <a:latin typeface="Book Antiqua" panose="02040602050305030304" pitchFamily="18" charset="0"/>
                    <a:cs typeface="Times New Roman" panose="02020603050405020304" pitchFamily="18" charset="0"/>
                  </a:rPr>
                  <a:t>④ </a:t>
                </a:r>
                <a:r>
                  <a:rPr lang="en-US" altLang="zh-CN" sz="2000" b="1" dirty="0">
                    <a:latin typeface="Book Antiqua" panose="02040602050305030304" pitchFamily="18" charset="0"/>
                    <a:cs typeface="Times New Roman" panose="02020603050405020304" pitchFamily="18" charset="0"/>
                  </a:rPr>
                  <a:t>Optimize </a:t>
                </a:r>
              </a:p>
            </p:txBody>
          </p:sp>
        </mc:Choice>
        <mc:Fallback xmlns="">
          <p:sp>
            <p:nvSpPr>
              <p:cNvPr id="20" name="矩形 19">
                <a:extLst>
                  <a:ext uri="{FF2B5EF4-FFF2-40B4-BE49-F238E27FC236}">
                    <a16:creationId xmlns:a16="http://schemas.microsoft.com/office/drawing/2014/main" id="{CAFDD753-2F53-D421-14DF-599C857D23BE}"/>
                  </a:ext>
                </a:extLst>
              </p:cNvPr>
              <p:cNvSpPr>
                <a:spLocks noRot="1" noChangeAspect="1" noMove="1" noResize="1" noEditPoints="1" noAdjustHandles="1" noChangeArrowheads="1" noChangeShapeType="1" noTextEdit="1"/>
              </p:cNvSpPr>
              <p:nvPr/>
            </p:nvSpPr>
            <p:spPr>
              <a:xfrm>
                <a:off x="1091835" y="5379393"/>
                <a:ext cx="2957843" cy="707886"/>
              </a:xfrm>
              <a:prstGeom prst="rect">
                <a:avLst/>
              </a:prstGeom>
              <a:blipFill>
                <a:blip r:embed="rId6"/>
                <a:stretch>
                  <a:fillRect l="-1709" t="-5263" b="-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547B956C-0D78-62A9-4BCA-C912B20956BB}"/>
                  </a:ext>
                </a:extLst>
              </p:cNvPr>
              <p:cNvSpPr/>
              <p:nvPr/>
            </p:nvSpPr>
            <p:spPr>
              <a:xfrm>
                <a:off x="1096700" y="1584825"/>
                <a:ext cx="3894045" cy="122114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sz="2000" b="1" dirty="0">
                    <a:solidFill>
                      <a:schemeClr val="tx1"/>
                    </a:solidFill>
                    <a:latin typeface="Book Antiqua" panose="02040602050305030304" pitchFamily="18" charset="0"/>
                    <a:cs typeface="Times New Roman" panose="02020603050405020304" pitchFamily="18" charset="0"/>
                  </a:rPr>
                  <a:t>① </a:t>
                </a:r>
                <a:r>
                  <a:rPr lang="en-US" altLang="zh-CN" sz="2000" dirty="0">
                    <a:solidFill>
                      <a:schemeClr val="tx1"/>
                    </a:solidFill>
                    <a:latin typeface="Book Antiqua" panose="02040602050305030304" pitchFamily="18" charset="0"/>
                    <a:cs typeface="Times New Roman" panose="02020603050405020304" pitchFamily="18" charset="0"/>
                  </a:rPr>
                  <a:t>Constrain</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err="1">
                    <a:solidFill>
                      <a:schemeClr val="tx1"/>
                    </a:solidFill>
                    <a:latin typeface="Book Antiqua" panose="02040602050305030304" pitchFamily="18" charset="0"/>
                    <a:cs typeface="Times New Roman" panose="02020603050405020304" pitchFamily="18" charset="0"/>
                  </a:rPr>
                  <a:t>the</a:t>
                </a:r>
                <a:endParaRPr lang="en-US" altLang="zh-CN" sz="2000" dirty="0">
                  <a:solidFill>
                    <a:schemeClr val="tx1"/>
                  </a:solidFill>
                  <a:latin typeface="Book Antiqua" panose="02040602050305030304" pitchFamily="18" charset="0"/>
                  <a:cs typeface="Times New Roman" panose="02020603050405020304" pitchFamily="18" charset="0"/>
                </a:endParaRPr>
              </a:p>
              <a:p>
                <a:pPr>
                  <a:lnSpc>
                    <a:spcPts val="2500"/>
                  </a:lnSpc>
                </a:pP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sub-space of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a:p>
                <a:pPr>
                  <a:lnSpc>
                    <a:spcPts val="2500"/>
                  </a:lnSpc>
                </a:pPr>
                <a:r>
                  <a:rPr lang="zh-CN" altLang="en-US" sz="2000" b="1" dirty="0">
                    <a:solidFill>
                      <a:schemeClr val="tx1"/>
                    </a:solidFill>
                    <a:latin typeface="Book Antiqua" panose="02040602050305030304" pitchFamily="18" charset="0"/>
                    <a:cs typeface="Times New Roman" panose="02020603050405020304" pitchFamily="18" charset="0"/>
                  </a:rPr>
                  <a:t>②</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Determine</a:t>
                </a:r>
                <a:r>
                  <a:rPr lang="en-US" altLang="zh-CN" sz="2000" b="1"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21" name="矩形 20">
                <a:extLst>
                  <a:ext uri="{FF2B5EF4-FFF2-40B4-BE49-F238E27FC236}">
                    <a16:creationId xmlns:a16="http://schemas.microsoft.com/office/drawing/2014/main" id="{547B956C-0D78-62A9-4BCA-C912B20956BB}"/>
                  </a:ext>
                </a:extLst>
              </p:cNvPr>
              <p:cNvSpPr>
                <a:spLocks noRot="1" noChangeAspect="1" noMove="1" noResize="1" noEditPoints="1" noAdjustHandles="1" noChangeArrowheads="1" noChangeShapeType="1" noTextEdit="1"/>
              </p:cNvSpPr>
              <p:nvPr/>
            </p:nvSpPr>
            <p:spPr>
              <a:xfrm>
                <a:off x="1096700" y="1584825"/>
                <a:ext cx="3894045" cy="1221141"/>
              </a:xfrm>
              <a:prstGeom prst="rect">
                <a:avLst/>
              </a:prstGeom>
              <a:blipFill>
                <a:blip r:embed="rId7"/>
                <a:stretch>
                  <a:fillRect l="-1623" b="-2062"/>
                </a:stretch>
              </a:blipFill>
              <a:ln w="15875">
                <a:noFill/>
              </a:ln>
            </p:spPr>
            <p:txBody>
              <a:bodyPr/>
              <a:lstStyle/>
              <a:p>
                <a:r>
                  <a:rPr lang="zh-CN" altLang="en-US">
                    <a:noFill/>
                  </a:rPr>
                  <a:t> </a:t>
                </a:r>
              </a:p>
            </p:txBody>
          </p:sp>
        </mc:Fallback>
      </mc:AlternateContent>
      <p:cxnSp>
        <p:nvCxnSpPr>
          <p:cNvPr id="22" name="直接箭头连接符 131">
            <a:extLst>
              <a:ext uri="{FF2B5EF4-FFF2-40B4-BE49-F238E27FC236}">
                <a16:creationId xmlns:a16="http://schemas.microsoft.com/office/drawing/2014/main" id="{33759073-F9BE-2590-95C4-1FA0F0F6BD4E}"/>
              </a:ext>
            </a:extLst>
          </p:cNvPr>
          <p:cNvCxnSpPr>
            <a:cxnSpLocks/>
          </p:cNvCxnSpPr>
          <p:nvPr/>
        </p:nvCxnSpPr>
        <p:spPr>
          <a:xfrm>
            <a:off x="1112308" y="3340291"/>
            <a:ext cx="0" cy="923693"/>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04EAA1A8-3ADC-4C3E-3EA7-9256380489C2}"/>
              </a:ext>
            </a:extLst>
          </p:cNvPr>
          <p:cNvSpPr/>
          <p:nvPr/>
        </p:nvSpPr>
        <p:spPr>
          <a:xfrm>
            <a:off x="933128" y="4143844"/>
            <a:ext cx="504522" cy="400110"/>
          </a:xfrm>
          <a:prstGeom prst="rect">
            <a:avLst/>
          </a:prstGeom>
        </p:spPr>
        <p:txBody>
          <a:bodyPr wrap="square">
            <a:spAutoFit/>
          </a:bodyPr>
          <a:lstStyle/>
          <a:p>
            <a:r>
              <a:rPr kumimoji="1" lang="en-US" altLang="zh-CN" sz="2000" b="1" dirty="0">
                <a:latin typeface="Book Antiqua" panose="02040602050305030304" pitchFamily="18" charset="0"/>
              </a:rPr>
              <a:t>…</a:t>
            </a:r>
            <a:endParaRPr lang="zh-CN" altLang="en-US" sz="2000" b="1" dirty="0">
              <a:latin typeface="Book Antiqua" panose="02040602050305030304" pitchFamily="18" charset="0"/>
            </a:endParaRPr>
          </a:p>
        </p:txBody>
      </p:sp>
      <p:cxnSp>
        <p:nvCxnSpPr>
          <p:cNvPr id="24" name="直接箭头连接符 133">
            <a:extLst>
              <a:ext uri="{FF2B5EF4-FFF2-40B4-BE49-F238E27FC236}">
                <a16:creationId xmlns:a16="http://schemas.microsoft.com/office/drawing/2014/main" id="{144AF440-A439-F02B-198C-8A9E20552975}"/>
              </a:ext>
            </a:extLst>
          </p:cNvPr>
          <p:cNvCxnSpPr>
            <a:cxnSpLocks/>
          </p:cNvCxnSpPr>
          <p:nvPr/>
        </p:nvCxnSpPr>
        <p:spPr>
          <a:xfrm>
            <a:off x="1110794" y="4479827"/>
            <a:ext cx="0" cy="30651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D959E5B-2F1B-38C1-EB55-C62721BC6D11}"/>
              </a:ext>
            </a:extLst>
          </p:cNvPr>
          <p:cNvSpPr txBox="1">
            <a:spLocks/>
          </p:cNvSpPr>
          <p:nvPr/>
        </p:nvSpPr>
        <p:spPr>
          <a:xfrm>
            <a:off x="3776714" y="818434"/>
            <a:ext cx="8051492" cy="1266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altLang="zh-CN" sz="2400" b="1" dirty="0">
                <a:latin typeface="Book Antiqua" panose="02040602050305030304" pitchFamily="18" charset="0"/>
              </a:rPr>
              <a:t>Step ①: </a:t>
            </a:r>
            <a:r>
              <a:rPr lang="en-US" altLang="zh-CN" sz="2400" dirty="0">
                <a:latin typeface="Book Antiqua" panose="02040602050305030304" pitchFamily="18" charset="0"/>
              </a:rPr>
              <a:t>Constrain each tunable parameter's sub-space.</a:t>
            </a:r>
          </a:p>
          <a:p>
            <a:pPr marL="800100" lvl="2" indent="-342900">
              <a:lnSpc>
                <a:spcPct val="120000"/>
              </a:lnSpc>
              <a:buClr>
                <a:schemeClr val="tx1"/>
              </a:buClr>
              <a:buFont typeface="Wingdings" pitchFamily="2" charset="2"/>
              <a:buChar char="v"/>
            </a:pPr>
            <a:r>
              <a:rPr lang="en-US" altLang="zh-CN" sz="2400" dirty="0">
                <a:latin typeface="Book Antiqua" panose="02040602050305030304" pitchFamily="18" charset="0"/>
              </a:rPr>
              <a:t>An</a:t>
            </a:r>
            <a:r>
              <a:rPr lang="zh-CN" altLang="en-US" sz="2400" dirty="0">
                <a:latin typeface="Book Antiqua" panose="02040602050305030304" pitchFamily="18" charset="0"/>
              </a:rPr>
              <a:t> </a:t>
            </a:r>
            <a:r>
              <a:rPr lang="en-US" altLang="zh-CN" sz="2400" b="1" dirty="0">
                <a:latin typeface="Book Antiqua" panose="02040602050305030304" pitchFamily="18" charset="0"/>
              </a:rPr>
              <a:t>analytical tensor-architecture model</a:t>
            </a:r>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to exclude invalid candidates in the program design space.</a:t>
            </a:r>
          </a:p>
        </p:txBody>
      </p:sp>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2FF7AF3F-3072-236A-7B91-A8262AADEEB1}"/>
                  </a:ext>
                </a:extLst>
              </p:cNvPr>
              <p:cNvSpPr/>
              <p:nvPr/>
            </p:nvSpPr>
            <p:spPr>
              <a:xfrm>
                <a:off x="1103762" y="1683640"/>
                <a:ext cx="2531049" cy="707501"/>
              </a:xfrm>
              <a:prstGeom prst="rect">
                <a:avLst/>
              </a:prstGeom>
              <a:solidFill>
                <a:schemeClr val="bg1"/>
              </a:solidFill>
            </p:spPr>
            <p:txBody>
              <a:bodyPr wrap="square">
                <a:spAutoFit/>
              </a:bodyPr>
              <a:lstStyle/>
              <a:p>
                <a:pPr>
                  <a:lnSpc>
                    <a:spcPts val="2500"/>
                  </a:lnSpc>
                </a:pPr>
                <a:r>
                  <a:rPr lang="zh-CN" altLang="en-US" b="1" dirty="0">
                    <a:latin typeface="Book Antiqua" panose="02040602050305030304" pitchFamily="18" charset="0"/>
                    <a:cs typeface="Times New Roman" panose="02020603050405020304" pitchFamily="18" charset="0"/>
                  </a:rPr>
                  <a:t>① </a:t>
                </a:r>
                <a:r>
                  <a:rPr lang="en-US" altLang="zh-CN" b="1" dirty="0">
                    <a:latin typeface="Book Antiqua" panose="02040602050305030304" pitchFamily="18" charset="0"/>
                    <a:cs typeface="Times New Roman" panose="02020603050405020304" pitchFamily="18" charset="0"/>
                  </a:rPr>
                  <a:t>Constrain </a:t>
                </a:r>
                <a:r>
                  <a:rPr lang="en-US" altLang="zh-CN" b="1" dirty="0" err="1">
                    <a:latin typeface="Book Antiqua" panose="02040602050305030304" pitchFamily="18" charset="0"/>
                    <a:cs typeface="Times New Roman" panose="02020603050405020304" pitchFamily="18" charset="0"/>
                  </a:rPr>
                  <a:t>the</a:t>
                </a:r>
                <a:endParaRPr lang="en-US" altLang="zh-CN" b="1" dirty="0">
                  <a:latin typeface="Book Antiqua" panose="02040602050305030304" pitchFamily="18" charset="0"/>
                  <a:cs typeface="Times New Roman" panose="02020603050405020304" pitchFamily="18" charset="0"/>
                </a:endParaRPr>
              </a:p>
              <a:p>
                <a:pPr>
                  <a:lnSpc>
                    <a:spcPts val="2500"/>
                  </a:lnSpc>
                </a:pPr>
                <a:r>
                  <a:rPr lang="en-US" altLang="zh-CN" b="1" dirty="0">
                    <a:latin typeface="Book Antiqua" panose="02040602050305030304" pitchFamily="18" charset="0"/>
                    <a:cs typeface="Times New Roman" panose="02020603050405020304" pitchFamily="18" charset="0"/>
                  </a:rPr>
                  <a:t>     sub-space of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𝑿</m:t>
                        </m:r>
                      </m:e>
                      <m:sub>
                        <m:r>
                          <a:rPr lang="en-US" altLang="zh-CN" b="1" i="1" smtClean="0">
                            <a:latin typeface="Cambria Math" panose="02040503050406030204" pitchFamily="18" charset="0"/>
                            <a:cs typeface="Times New Roman" panose="02020603050405020304" pitchFamily="18" charset="0"/>
                          </a:rPr>
                          <m:t>𝟏</m:t>
                        </m:r>
                      </m:sub>
                    </m:sSub>
                  </m:oMath>
                </a14:m>
                <a:endParaRPr lang="en-US" altLang="zh-CN" b="1" dirty="0">
                  <a:latin typeface="Book Antiqua" panose="02040602050305030304" pitchFamily="18" charset="0"/>
                  <a:cs typeface="Times New Roman" panose="02020603050405020304" pitchFamily="18" charset="0"/>
                </a:endParaRPr>
              </a:p>
            </p:txBody>
          </p:sp>
        </mc:Choice>
        <mc:Fallback xmlns="">
          <p:sp>
            <p:nvSpPr>
              <p:cNvPr id="26" name="矩形 25">
                <a:extLst>
                  <a:ext uri="{FF2B5EF4-FFF2-40B4-BE49-F238E27FC236}">
                    <a16:creationId xmlns:a16="http://schemas.microsoft.com/office/drawing/2014/main" id="{2FF7AF3F-3072-236A-7B91-A8262AADEEB1}"/>
                  </a:ext>
                </a:extLst>
              </p:cNvPr>
              <p:cNvSpPr>
                <a:spLocks noRot="1" noChangeAspect="1" noMove="1" noResize="1" noEditPoints="1" noAdjustHandles="1" noChangeArrowheads="1" noChangeShapeType="1" noTextEdit="1"/>
              </p:cNvSpPr>
              <p:nvPr/>
            </p:nvSpPr>
            <p:spPr>
              <a:xfrm>
                <a:off x="1103762" y="1683640"/>
                <a:ext cx="2531049" cy="707501"/>
              </a:xfrm>
              <a:prstGeom prst="rect">
                <a:avLst/>
              </a:prstGeom>
              <a:blipFill>
                <a:blip r:embed="rId8"/>
                <a:stretch>
                  <a:fillRect l="-1493" b="-14035"/>
                </a:stretch>
              </a:blipFill>
            </p:spPr>
            <p:txBody>
              <a:bodyPr/>
              <a:lstStyle/>
              <a:p>
                <a:r>
                  <a:rPr lang="zh-CN" altLang="en-US">
                    <a:noFill/>
                  </a:rPr>
                  <a:t> </a:t>
                </a:r>
              </a:p>
            </p:txBody>
          </p:sp>
        </mc:Fallback>
      </mc:AlternateContent>
      <p:sp>
        <p:nvSpPr>
          <p:cNvPr id="27" name="Content Placeholder 2">
            <a:extLst>
              <a:ext uri="{FF2B5EF4-FFF2-40B4-BE49-F238E27FC236}">
                <a16:creationId xmlns:a16="http://schemas.microsoft.com/office/drawing/2014/main" id="{06587394-CFFE-1141-73CE-81C5181DEB58}"/>
              </a:ext>
            </a:extLst>
          </p:cNvPr>
          <p:cNvSpPr txBox="1">
            <a:spLocks/>
          </p:cNvSpPr>
          <p:nvPr/>
        </p:nvSpPr>
        <p:spPr>
          <a:xfrm>
            <a:off x="3776713" y="2191711"/>
            <a:ext cx="8415287" cy="27617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altLang="zh-CN" sz="2400" b="1" dirty="0">
                <a:latin typeface="Book Antiqua" panose="02040602050305030304" pitchFamily="18" charset="0"/>
              </a:rPr>
              <a:t>Step ②</a:t>
            </a:r>
            <a:r>
              <a:rPr lang="zh-CN" altLang="en-US" sz="2400" b="1" dirty="0">
                <a:latin typeface="Book Antiqua" panose="02040602050305030304" pitchFamily="18" charset="0"/>
              </a:rPr>
              <a:t>③④</a:t>
            </a:r>
            <a:r>
              <a:rPr lang="en-US" altLang="zh-CN" sz="2400" b="1" dirty="0">
                <a:latin typeface="Book Antiqua" panose="02040602050305030304" pitchFamily="18" charset="0"/>
              </a:rPr>
              <a:t>: </a:t>
            </a:r>
            <a:r>
              <a:rPr lang="en-US" altLang="zh-CN" sz="2400" dirty="0">
                <a:latin typeface="Book Antiqua" panose="02040602050305030304" pitchFamily="18" charset="0"/>
              </a:rPr>
              <a:t>Sequentially decide on tunable parameters,             </a:t>
            </a:r>
          </a:p>
          <a:p>
            <a:pPr marL="0" indent="0">
              <a:lnSpc>
                <a:spcPct val="100000"/>
              </a:lnSpc>
              <a:buNone/>
            </a:pPr>
            <a:r>
              <a:rPr lang="en-US" altLang="zh-CN" sz="2400" dirty="0">
                <a:latin typeface="Book Antiqua" panose="02040602050305030304" pitchFamily="18" charset="0"/>
              </a:rPr>
              <a:t>                         Evaluate the complete programs,</a:t>
            </a:r>
          </a:p>
          <a:p>
            <a:pPr marL="0" indent="0">
              <a:buNone/>
            </a:pPr>
            <a:r>
              <a:rPr lang="en-US" altLang="zh-CN" sz="2400" dirty="0">
                <a:latin typeface="Book Antiqua" panose="02040602050305030304" pitchFamily="18" charset="0"/>
              </a:rPr>
              <a:t>                         Perform optimization.</a:t>
            </a:r>
          </a:p>
          <a:p>
            <a:pPr marL="800100" lvl="2" indent="-342900">
              <a:lnSpc>
                <a:spcPct val="120000"/>
              </a:lnSpc>
              <a:buClr>
                <a:schemeClr val="tx1"/>
              </a:buClr>
              <a:buFont typeface="Wingdings" pitchFamily="2" charset="2"/>
              <a:buChar char="v"/>
            </a:pPr>
            <a:r>
              <a:rPr lang="en-US" altLang="zh-CN" sz="2400" dirty="0">
                <a:latin typeface="Book Antiqua" panose="02040602050305030304" pitchFamily="18" charset="0"/>
              </a:rPr>
              <a:t>An</a:t>
            </a:r>
            <a:r>
              <a:rPr lang="zh-CN" altLang="en-US" sz="2400" dirty="0">
                <a:latin typeface="Book Antiqua" panose="02040602050305030304" pitchFamily="18" charset="0"/>
              </a:rPr>
              <a:t> </a:t>
            </a:r>
            <a:r>
              <a:rPr lang="en-US" altLang="zh-CN" sz="2400" b="1" dirty="0">
                <a:latin typeface="Book Antiqua" panose="02040602050305030304" pitchFamily="18" charset="0"/>
              </a:rPr>
              <a:t>automatic program</a:t>
            </a:r>
            <a:r>
              <a:rPr lang="zh-CN" altLang="en-US" sz="2400" b="1" dirty="0">
                <a:latin typeface="Book Antiqua" panose="02040602050305030304" pitchFamily="18" charset="0"/>
              </a:rPr>
              <a:t> </a:t>
            </a:r>
            <a:r>
              <a:rPr lang="en-US" altLang="zh-CN" sz="2400" b="1" dirty="0">
                <a:latin typeface="Book Antiqua" panose="02040602050305030304" pitchFamily="18" charset="0"/>
              </a:rPr>
              <a:t>tuner</a:t>
            </a:r>
            <a:r>
              <a:rPr lang="en-US" altLang="zh-CN" sz="2400" dirty="0">
                <a:latin typeface="Book Antiqua" panose="02040602050305030304" pitchFamily="18" charset="0"/>
              </a:rPr>
              <a:t>,</a:t>
            </a:r>
            <a:r>
              <a:rPr lang="zh-CN" altLang="en-US" sz="2400" dirty="0">
                <a:latin typeface="Book Antiqua" panose="02040602050305030304" pitchFamily="18" charset="0"/>
              </a:rPr>
              <a:t> </a:t>
            </a:r>
            <a:r>
              <a:rPr lang="en-US" altLang="zh-CN" sz="2400" dirty="0">
                <a:latin typeface="Book Antiqua" panose="02040602050305030304" pitchFamily="18" charset="0"/>
              </a:rPr>
              <a:t>to</a:t>
            </a:r>
            <a:r>
              <a:rPr lang="zh-CN" altLang="en-US" sz="2400" dirty="0">
                <a:latin typeface="Book Antiqua" panose="02040602050305030304" pitchFamily="18" charset="0"/>
              </a:rPr>
              <a:t> </a:t>
            </a:r>
            <a:r>
              <a:rPr lang="en-US" altLang="zh-CN" sz="2400" dirty="0">
                <a:latin typeface="Book Antiqua" panose="02040602050305030304" pitchFamily="18" charset="0"/>
              </a:rPr>
              <a:t>avoid evaluating incomplete programs and to converge to high-performance solutions</a:t>
            </a:r>
          </a:p>
        </p:txBody>
      </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175C5D28-CDDE-844F-2F54-B9EFAAEF5628}"/>
                  </a:ext>
                </a:extLst>
              </p:cNvPr>
              <p:cNvSpPr/>
              <p:nvPr/>
            </p:nvSpPr>
            <p:spPr>
              <a:xfrm>
                <a:off x="1108824" y="2331981"/>
                <a:ext cx="1930272" cy="369332"/>
              </a:xfrm>
              <a:prstGeom prst="rect">
                <a:avLst/>
              </a:prstGeom>
              <a:solidFill>
                <a:schemeClr val="bg1"/>
              </a:solidFill>
            </p:spPr>
            <p:txBody>
              <a:bodyPr wrap="none">
                <a:spAutoFit/>
              </a:bodyPr>
              <a:lstStyle/>
              <a:p>
                <a:r>
                  <a:rPr lang="zh-CN" altLang="en-US" b="1" dirty="0">
                    <a:latin typeface="Book Antiqua" panose="02040602050305030304" pitchFamily="18" charset="0"/>
                    <a:cs typeface="Times New Roman" panose="02020603050405020304" pitchFamily="18" charset="0"/>
                  </a:rPr>
                  <a:t>②</a:t>
                </a:r>
                <a:r>
                  <a:rPr lang="en-US" altLang="zh-CN" b="1" dirty="0">
                    <a:latin typeface="Book Antiqua" panose="02040602050305030304" pitchFamily="18" charset="0"/>
                    <a:cs typeface="Times New Roman" panose="02020603050405020304" pitchFamily="18" charset="0"/>
                  </a:rPr>
                  <a:t> Determine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en-US" altLang="zh-CN" b="1" i="1">
                            <a:latin typeface="Cambria Math" panose="02040503050406030204" pitchFamily="18" charset="0"/>
                            <a:cs typeface="Times New Roman" panose="02020603050405020304" pitchFamily="18" charset="0"/>
                          </a:rPr>
                          <m:t>𝑿</m:t>
                        </m:r>
                      </m:e>
                      <m:sub>
                        <m:r>
                          <a:rPr lang="en-US" altLang="zh-CN" b="1" i="1" smtClean="0">
                            <a:latin typeface="Cambria Math" panose="02040503050406030204" pitchFamily="18" charset="0"/>
                            <a:cs typeface="Times New Roman" panose="02020603050405020304" pitchFamily="18" charset="0"/>
                          </a:rPr>
                          <m:t>𝟏</m:t>
                        </m:r>
                      </m:sub>
                    </m:sSub>
                  </m:oMath>
                </a14:m>
                <a:endParaRPr lang="en-US" altLang="zh-CN" b="1" dirty="0">
                  <a:latin typeface="Book Antiqua" panose="02040602050305030304" pitchFamily="18" charset="0"/>
                  <a:cs typeface="Times New Roman" panose="02020603050405020304" pitchFamily="18" charset="0"/>
                </a:endParaRPr>
              </a:p>
            </p:txBody>
          </p:sp>
        </mc:Choice>
        <mc:Fallback xmlns="">
          <p:sp>
            <p:nvSpPr>
              <p:cNvPr id="28" name="矩形 27">
                <a:extLst>
                  <a:ext uri="{FF2B5EF4-FFF2-40B4-BE49-F238E27FC236}">
                    <a16:creationId xmlns:a16="http://schemas.microsoft.com/office/drawing/2014/main" id="{175C5D28-CDDE-844F-2F54-B9EFAAEF5628}"/>
                  </a:ext>
                </a:extLst>
              </p:cNvPr>
              <p:cNvSpPr>
                <a:spLocks noRot="1" noChangeAspect="1" noMove="1" noResize="1" noEditPoints="1" noAdjustHandles="1" noChangeArrowheads="1" noChangeShapeType="1" noTextEdit="1"/>
              </p:cNvSpPr>
              <p:nvPr/>
            </p:nvSpPr>
            <p:spPr>
              <a:xfrm>
                <a:off x="1108824" y="2331981"/>
                <a:ext cx="1930272" cy="369332"/>
              </a:xfrm>
              <a:prstGeom prst="rect">
                <a:avLst/>
              </a:prstGeom>
              <a:blipFill>
                <a:blip r:embed="rId9"/>
                <a:stretch>
                  <a:fillRect l="-2614" t="-6667" b="-26667"/>
                </a:stretch>
              </a:blipFill>
            </p:spPr>
            <p:txBody>
              <a:bodyPr/>
              <a:lstStyle/>
              <a:p>
                <a:r>
                  <a:rPr lang="zh-CN" altLang="en-US">
                    <a:noFill/>
                  </a:rPr>
                  <a:t> </a:t>
                </a:r>
              </a:p>
            </p:txBody>
          </p:sp>
        </mc:Fallback>
      </mc:AlternateContent>
      <p:sp>
        <p:nvSpPr>
          <p:cNvPr id="29" name="Content Placeholder 2">
            <a:extLst>
              <a:ext uri="{FF2B5EF4-FFF2-40B4-BE49-F238E27FC236}">
                <a16:creationId xmlns:a16="http://schemas.microsoft.com/office/drawing/2014/main" id="{ADAECF70-6A34-AFB9-CBE6-D17B8B81433C}"/>
              </a:ext>
            </a:extLst>
          </p:cNvPr>
          <p:cNvSpPr txBox="1">
            <a:spLocks/>
          </p:cNvSpPr>
          <p:nvPr/>
        </p:nvSpPr>
        <p:spPr>
          <a:xfrm>
            <a:off x="3776729" y="5025662"/>
            <a:ext cx="8051477" cy="1943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altLang="zh-CN" sz="2400" b="1" dirty="0">
                <a:latin typeface="Book Antiqua" panose="02040602050305030304" pitchFamily="18" charset="0"/>
              </a:rPr>
              <a:t>Step ①②:</a:t>
            </a:r>
            <a:endParaRPr lang="en-US" altLang="zh-CN" sz="2400" dirty="0">
              <a:latin typeface="Book Antiqua" panose="02040602050305030304" pitchFamily="18" charset="0"/>
            </a:endParaRPr>
          </a:p>
          <a:p>
            <a:pPr marL="800100" lvl="2" indent="-342900">
              <a:lnSpc>
                <a:spcPct val="120000"/>
              </a:lnSpc>
              <a:buClr>
                <a:schemeClr val="tx1"/>
              </a:buClr>
              <a:buFont typeface="Wingdings" pitchFamily="2" charset="2"/>
              <a:buChar char="v"/>
            </a:pPr>
            <a:r>
              <a:rPr lang="en-US" altLang="zh-CN" sz="2400" dirty="0">
                <a:latin typeface="Book Antiqua" panose="02040602050305030304" pitchFamily="18" charset="0"/>
              </a:rPr>
              <a:t>A </a:t>
            </a:r>
            <a:r>
              <a:rPr lang="en-US" altLang="zh-CN" sz="2400" b="1" dirty="0">
                <a:latin typeface="Book Antiqua" panose="02040602050305030304" pitchFamily="18" charset="0"/>
              </a:rPr>
              <a:t>coordination between analytical modeling and automatic tuning, </a:t>
            </a:r>
            <a:r>
              <a:rPr lang="en-US" altLang="zh-CN" sz="2400" dirty="0">
                <a:latin typeface="Book Antiqua" panose="02040602050305030304" pitchFamily="18" charset="0"/>
              </a:rPr>
              <a:t>to optimize both tensor programs and</a:t>
            </a:r>
            <a:r>
              <a:rPr lang="zh-CN" altLang="en-US" sz="2400" dirty="0">
                <a:latin typeface="Book Antiqua" panose="02040602050305030304" pitchFamily="18" charset="0"/>
              </a:rPr>
              <a:t> </a:t>
            </a:r>
            <a:r>
              <a:rPr lang="en-US" altLang="zh-CN" sz="2400" dirty="0">
                <a:latin typeface="Book Antiqua" panose="02040602050305030304" pitchFamily="18" charset="0"/>
              </a:rPr>
              <a:t>program design space.</a:t>
            </a:r>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4E27CC25-E367-D10C-648E-0E2C6DD8A4C8}"/>
                  </a:ext>
                </a:extLst>
              </p:cNvPr>
              <p:cNvSpPr/>
              <p:nvPr/>
            </p:nvSpPr>
            <p:spPr>
              <a:xfrm>
                <a:off x="1100715" y="1604255"/>
                <a:ext cx="2466583" cy="1221141"/>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500"/>
                  </a:lnSpc>
                </a:pPr>
                <a:r>
                  <a:rPr lang="zh-CN" altLang="en-US" sz="2000" b="1" dirty="0">
                    <a:solidFill>
                      <a:schemeClr val="tx1"/>
                    </a:solidFill>
                    <a:latin typeface="Book Antiqua" panose="02040602050305030304" pitchFamily="18" charset="0"/>
                    <a:cs typeface="Times New Roman" panose="02020603050405020304" pitchFamily="18" charset="0"/>
                  </a:rPr>
                  <a:t>① </a:t>
                </a:r>
                <a:r>
                  <a:rPr lang="en-US" altLang="zh-CN" sz="2000" dirty="0">
                    <a:solidFill>
                      <a:schemeClr val="tx1"/>
                    </a:solidFill>
                    <a:latin typeface="Book Antiqua" panose="02040602050305030304" pitchFamily="18" charset="0"/>
                    <a:cs typeface="Times New Roman" panose="02020603050405020304" pitchFamily="18" charset="0"/>
                  </a:rPr>
                  <a:t>Constrain</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err="1">
                    <a:solidFill>
                      <a:schemeClr val="tx1"/>
                    </a:solidFill>
                    <a:latin typeface="Book Antiqua" panose="02040602050305030304" pitchFamily="18" charset="0"/>
                    <a:cs typeface="Times New Roman" panose="02020603050405020304" pitchFamily="18" charset="0"/>
                  </a:rPr>
                  <a:t>the</a:t>
                </a:r>
                <a:endParaRPr lang="en-US" altLang="zh-CN" sz="2000" dirty="0">
                  <a:solidFill>
                    <a:schemeClr val="tx1"/>
                  </a:solidFill>
                  <a:latin typeface="Book Antiqua" panose="02040602050305030304" pitchFamily="18" charset="0"/>
                  <a:cs typeface="Times New Roman" panose="02020603050405020304" pitchFamily="18" charset="0"/>
                </a:endParaRPr>
              </a:p>
              <a:p>
                <a:pPr>
                  <a:lnSpc>
                    <a:spcPts val="2500"/>
                  </a:lnSpc>
                </a:pP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sub-space of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a:p>
                <a:pPr>
                  <a:lnSpc>
                    <a:spcPts val="2500"/>
                  </a:lnSpc>
                </a:pPr>
                <a:r>
                  <a:rPr lang="zh-CN" altLang="en-US" sz="2000" b="1" dirty="0">
                    <a:solidFill>
                      <a:schemeClr val="tx1"/>
                    </a:solidFill>
                    <a:latin typeface="Book Antiqua" panose="02040602050305030304" pitchFamily="18" charset="0"/>
                    <a:cs typeface="Times New Roman" panose="02020603050405020304" pitchFamily="18" charset="0"/>
                  </a:rPr>
                  <a:t>②</a:t>
                </a:r>
                <a:r>
                  <a:rPr lang="en-US" altLang="zh-CN" sz="2000" b="1" dirty="0">
                    <a:solidFill>
                      <a:schemeClr val="tx1"/>
                    </a:solidFill>
                    <a:latin typeface="Book Antiqua" panose="02040602050305030304" pitchFamily="18" charset="0"/>
                    <a:cs typeface="Times New Roman" panose="02020603050405020304" pitchFamily="18" charset="0"/>
                  </a:rPr>
                  <a:t> </a:t>
                </a:r>
                <a:r>
                  <a:rPr lang="en-US" altLang="zh-CN" sz="2000" dirty="0">
                    <a:solidFill>
                      <a:schemeClr val="tx1"/>
                    </a:solidFill>
                    <a:latin typeface="Book Antiqua" panose="02040602050305030304" pitchFamily="18" charset="0"/>
                    <a:cs typeface="Times New Roman" panose="02020603050405020304" pitchFamily="18" charset="0"/>
                  </a:rPr>
                  <a:t>Determine</a:t>
                </a:r>
                <a:r>
                  <a:rPr lang="en-US" altLang="zh-CN" sz="2000" b="1"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endParaRPr lang="en-US" altLang="zh-CN" sz="2000" b="1" dirty="0">
                  <a:solidFill>
                    <a:schemeClr val="tx1"/>
                  </a:solidFill>
                  <a:latin typeface="Book Antiqua" panose="02040602050305030304" pitchFamily="18" charset="0"/>
                  <a:cs typeface="Times New Roman" panose="02020603050405020304" pitchFamily="18" charset="0"/>
                </a:endParaRPr>
              </a:p>
            </p:txBody>
          </p:sp>
        </mc:Choice>
        <mc:Fallback xmlns="">
          <p:sp>
            <p:nvSpPr>
              <p:cNvPr id="30" name="矩形 29">
                <a:extLst>
                  <a:ext uri="{FF2B5EF4-FFF2-40B4-BE49-F238E27FC236}">
                    <a16:creationId xmlns:a16="http://schemas.microsoft.com/office/drawing/2014/main" id="{4E27CC25-E367-D10C-648E-0E2C6DD8A4C8}"/>
                  </a:ext>
                </a:extLst>
              </p:cNvPr>
              <p:cNvSpPr>
                <a:spLocks noRot="1" noChangeAspect="1" noMove="1" noResize="1" noEditPoints="1" noAdjustHandles="1" noChangeArrowheads="1" noChangeShapeType="1" noTextEdit="1"/>
              </p:cNvSpPr>
              <p:nvPr/>
            </p:nvSpPr>
            <p:spPr>
              <a:xfrm>
                <a:off x="1100715" y="1604255"/>
                <a:ext cx="2466583" cy="1221141"/>
              </a:xfrm>
              <a:prstGeom prst="rect">
                <a:avLst/>
              </a:prstGeom>
              <a:blipFill>
                <a:blip r:embed="rId10"/>
                <a:stretch>
                  <a:fillRect l="-2564" b="-1031"/>
                </a:stretch>
              </a:blipFill>
              <a:ln w="15875">
                <a:noFill/>
              </a:ln>
            </p:spPr>
            <p:txBody>
              <a:bodyPr/>
              <a:lstStyle/>
              <a:p>
                <a:r>
                  <a:rPr lang="zh-CN" altLang="en-US">
                    <a:noFill/>
                  </a:rPr>
                  <a:t> </a:t>
                </a:r>
              </a:p>
            </p:txBody>
          </p:sp>
        </mc:Fallback>
      </mc:AlternateContent>
      <p:sp>
        <p:nvSpPr>
          <p:cNvPr id="31" name="矩形 2">
            <a:extLst>
              <a:ext uri="{FF2B5EF4-FFF2-40B4-BE49-F238E27FC236}">
                <a16:creationId xmlns:a16="http://schemas.microsoft.com/office/drawing/2014/main" id="{B1E0C327-C470-1F97-7A74-5B406B8C2A8F}"/>
              </a:ext>
            </a:extLst>
          </p:cNvPr>
          <p:cNvSpPr/>
          <p:nvPr/>
        </p:nvSpPr>
        <p:spPr>
          <a:xfrm>
            <a:off x="1030121" y="1124664"/>
            <a:ext cx="2538111" cy="597442"/>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latin typeface="Book Antiqua" panose="02040602050305030304" pitchFamily="18" charset="0"/>
                <a:cs typeface="Times New Roman" panose="02020603050405020304" pitchFamily="18" charset="0"/>
              </a:rPr>
              <a:t>Incomplete Programs: []</a:t>
            </a:r>
            <a:endParaRPr lang="zh-CN" altLang="en-US" sz="2000" dirty="0">
              <a:solidFill>
                <a:schemeClr val="tx1"/>
              </a:solidFill>
              <a:latin typeface="Book Antiqua" panose="020406020503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426AB65A-6CB1-4891-939B-3ED6CA980591}"/>
                  </a:ext>
                </a:extLst>
              </p:cNvPr>
              <p:cNvSpPr/>
              <p:nvPr/>
            </p:nvSpPr>
            <p:spPr>
              <a:xfrm>
                <a:off x="1017344" y="2716667"/>
                <a:ext cx="2549954" cy="597442"/>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latin typeface="Book Antiqua" panose="02040602050305030304" pitchFamily="18" charset="0"/>
                    <a:cs typeface="Times New Roman" panose="02020603050405020304" pitchFamily="18" charset="0"/>
                  </a:rPr>
                  <a:t>Incomplete </a:t>
                </a:r>
              </a:p>
              <a:p>
                <a:pPr algn="ctr"/>
                <a:r>
                  <a:rPr lang="en-US" altLang="zh-CN" sz="2000" dirty="0">
                    <a:solidFill>
                      <a:schemeClr val="tx1"/>
                    </a:solidFill>
                    <a:latin typeface="Book Antiqua" panose="02040602050305030304" pitchFamily="18" charset="0"/>
                    <a:cs typeface="Times New Roman" panose="02020603050405020304" pitchFamily="18" charset="0"/>
                  </a:rPr>
                  <a:t>Programs: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r>
                  <a:rPr lang="en-US" altLang="zh-CN" sz="2000" dirty="0">
                    <a:solidFill>
                      <a:schemeClr val="tx1"/>
                    </a:solidFill>
                    <a:latin typeface="Book Antiqua" panose="02040602050305030304" pitchFamily="18" charset="0"/>
                    <a:cs typeface="Times New Roman" panose="02020603050405020304" pitchFamily="18" charset="0"/>
                  </a:rPr>
                  <a:t>]</a:t>
                </a:r>
                <a:endParaRPr lang="zh-CN" altLang="en-US" sz="2000" dirty="0">
                  <a:solidFill>
                    <a:schemeClr val="tx1"/>
                  </a:solidFill>
                  <a:latin typeface="Book Antiqua" panose="02040602050305030304" pitchFamily="18" charset="0"/>
                  <a:cs typeface="Times New Roman" panose="02020603050405020304" pitchFamily="18" charset="0"/>
                </a:endParaRPr>
              </a:p>
            </p:txBody>
          </p:sp>
        </mc:Choice>
        <mc:Fallback xmlns="">
          <p:sp>
            <p:nvSpPr>
              <p:cNvPr id="32" name="矩形 31">
                <a:extLst>
                  <a:ext uri="{FF2B5EF4-FFF2-40B4-BE49-F238E27FC236}">
                    <a16:creationId xmlns:a16="http://schemas.microsoft.com/office/drawing/2014/main" id="{426AB65A-6CB1-4891-939B-3ED6CA980591}"/>
                  </a:ext>
                </a:extLst>
              </p:cNvPr>
              <p:cNvSpPr>
                <a:spLocks noRot="1" noChangeAspect="1" noMove="1" noResize="1" noEditPoints="1" noAdjustHandles="1" noChangeArrowheads="1" noChangeShapeType="1" noTextEdit="1"/>
              </p:cNvSpPr>
              <p:nvPr/>
            </p:nvSpPr>
            <p:spPr>
              <a:xfrm>
                <a:off x="1017344" y="2716667"/>
                <a:ext cx="2549954" cy="597442"/>
              </a:xfrm>
              <a:prstGeom prst="rect">
                <a:avLst/>
              </a:prstGeom>
              <a:blipFill>
                <a:blip r:embed="rId11"/>
                <a:stretch>
                  <a:fillRect t="-12000" b="-22000"/>
                </a:stretch>
              </a:blipFill>
              <a:ln w="15875">
                <a:solidFill>
                  <a:schemeClr val="accent5">
                    <a:lumMod val="75000"/>
                  </a:schemeClr>
                </a:solidFill>
              </a:ln>
            </p:spPr>
            <p:txBody>
              <a:bodyPr/>
              <a:lstStyle/>
              <a:p>
                <a:r>
                  <a:rPr lang="zh-CN" altLang="en-US">
                    <a:noFill/>
                  </a:rPr>
                  <a:t> </a:t>
                </a:r>
              </a:p>
            </p:txBody>
          </p:sp>
        </mc:Fallback>
      </mc:AlternateContent>
      <p:cxnSp>
        <p:nvCxnSpPr>
          <p:cNvPr id="33" name="直接箭头连接符 129">
            <a:extLst>
              <a:ext uri="{FF2B5EF4-FFF2-40B4-BE49-F238E27FC236}">
                <a16:creationId xmlns:a16="http://schemas.microsoft.com/office/drawing/2014/main" id="{7876CA47-5B29-5E0B-FBF1-23214EEC7DB3}"/>
              </a:ext>
            </a:extLst>
          </p:cNvPr>
          <p:cNvCxnSpPr>
            <a:cxnSpLocks/>
          </p:cNvCxnSpPr>
          <p:nvPr/>
        </p:nvCxnSpPr>
        <p:spPr>
          <a:xfrm>
            <a:off x="1108824" y="1733145"/>
            <a:ext cx="0" cy="982833"/>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357CB738-D9B4-6BE9-9161-621832435D6E}"/>
                  </a:ext>
                </a:extLst>
              </p:cNvPr>
              <p:cNvSpPr/>
              <p:nvPr/>
            </p:nvSpPr>
            <p:spPr>
              <a:xfrm>
                <a:off x="1082298" y="5373689"/>
                <a:ext cx="2957843" cy="707886"/>
              </a:xfrm>
              <a:prstGeom prst="rect">
                <a:avLst/>
              </a:prstGeom>
              <a:solidFill>
                <a:schemeClr val="bg1"/>
              </a:solidFill>
            </p:spPr>
            <p:txBody>
              <a:bodyPr wrap="square">
                <a:spAutoFit/>
              </a:bodyPr>
              <a:lstStyle/>
              <a:p>
                <a:r>
                  <a:rPr lang="zh-CN" altLang="en-US" sz="2000" b="1" dirty="0">
                    <a:latin typeface="Book Antiqua" panose="02040602050305030304" pitchFamily="18" charset="0"/>
                    <a:cs typeface="Times New Roman" panose="02020603050405020304" pitchFamily="18" charset="0"/>
                  </a:rPr>
                  <a:t>③ </a:t>
                </a:r>
                <a:r>
                  <a:rPr lang="en-US" altLang="zh-CN" sz="2000" dirty="0">
                    <a:latin typeface="Book Antiqua" panose="02040602050305030304" pitchFamily="18" charset="0"/>
                    <a:cs typeface="Times New Roman" panose="02020603050405020304" pitchFamily="18" charset="0"/>
                  </a:rPr>
                  <a:t>Evaluate</a:t>
                </a:r>
                <a:r>
                  <a:rPr lang="en-US" altLang="zh-CN" sz="2000" b="1" dirty="0">
                    <a:latin typeface="Book Antiqua" panose="02040602050305030304" pitchFamily="18" charset="0"/>
                    <a:cs typeface="Times New Roman" panose="02020603050405020304" pitchFamily="18" charset="0"/>
                  </a:rPr>
                  <a:t> </a:t>
                </a:r>
                <a:r>
                  <a:rPr lang="en-US" altLang="zh-CN" dirty="0">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𝑋</m:t>
                        </m:r>
                      </m:e>
                      <m:sub>
                        <m:r>
                          <a:rPr lang="en-US" altLang="zh-CN" i="1">
                            <a:latin typeface="Cambria Math" panose="02040503050406030204" pitchFamily="18" charset="0"/>
                            <a:cs typeface="Times New Roman" panose="02020603050405020304" pitchFamily="18" charset="0"/>
                          </a:rPr>
                          <m:t>1</m:t>
                        </m:r>
                      </m:sub>
                    </m:sSub>
                  </m:oMath>
                </a14:m>
                <a:r>
                  <a:rPr lang="en-US" altLang="zh-CN" dirty="0">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𝑋</m:t>
                        </m:r>
                      </m:e>
                      <m:sub>
                        <m:r>
                          <a:rPr lang="en-US" altLang="zh-CN" i="1">
                            <a:latin typeface="Cambria Math" panose="02040503050406030204" pitchFamily="18" charset="0"/>
                            <a:cs typeface="Times New Roman" panose="02020603050405020304" pitchFamily="18" charset="0"/>
                          </a:rPr>
                          <m:t>2</m:t>
                        </m:r>
                      </m:sub>
                    </m:sSub>
                    <m:r>
                      <m:rPr>
                        <m:nor/>
                      </m:rPr>
                      <a:rPr lang="en-US" altLang="zh-CN" dirty="0">
                        <a:latin typeface="Book Antiqua" panose="02040602050305030304" pitchFamily="18" charset="0"/>
                        <a:cs typeface="Times New Roman" panose="02020603050405020304" pitchFamily="18" charset="0"/>
                      </a:rPr>
                      <m:t>, …</m:t>
                    </m:r>
                  </m:oMath>
                </a14:m>
                <a:r>
                  <a:rPr lang="en-US" altLang="zh-CN" dirty="0">
                    <a:latin typeface="Book Antiqua" panose="02040602050305030304" pitchFamily="18" charset="0"/>
                    <a:cs typeface="Times New Roman" panose="02020603050405020304" pitchFamily="18" charset="0"/>
                  </a:rPr>
                  <a:t>]</a:t>
                </a:r>
                <a:r>
                  <a:rPr lang="en-US" altLang="zh-CN" b="1" dirty="0">
                    <a:latin typeface="Book Antiqua" panose="02040602050305030304" pitchFamily="18" charset="0"/>
                    <a:cs typeface="Times New Roman" panose="02020603050405020304" pitchFamily="18" charset="0"/>
                  </a:rPr>
                  <a:t> </a:t>
                </a:r>
                <a:endParaRPr lang="en-US" altLang="zh-CN" sz="2000" b="1" dirty="0">
                  <a:latin typeface="Book Antiqua" panose="02040602050305030304" pitchFamily="18" charset="0"/>
                  <a:cs typeface="Times New Roman" panose="02020603050405020304" pitchFamily="18" charset="0"/>
                </a:endParaRPr>
              </a:p>
              <a:p>
                <a:r>
                  <a:rPr lang="zh-CN" altLang="en-US" sz="2000" b="1" dirty="0">
                    <a:latin typeface="Book Antiqua" panose="02040602050305030304" pitchFamily="18" charset="0"/>
                    <a:cs typeface="Times New Roman" panose="02020603050405020304" pitchFamily="18" charset="0"/>
                  </a:rPr>
                  <a:t>④ </a:t>
                </a:r>
                <a:r>
                  <a:rPr lang="en-US" altLang="zh-CN" sz="2000" dirty="0">
                    <a:latin typeface="Book Antiqua" panose="02040602050305030304" pitchFamily="18" charset="0"/>
                    <a:cs typeface="Times New Roman" panose="02020603050405020304" pitchFamily="18" charset="0"/>
                  </a:rPr>
                  <a:t>Optimize</a:t>
                </a:r>
                <a:r>
                  <a:rPr lang="en-US" altLang="zh-CN" sz="2000" b="1" dirty="0">
                    <a:latin typeface="Book Antiqua" panose="02040602050305030304" pitchFamily="18" charset="0"/>
                    <a:cs typeface="Times New Roman" panose="02020603050405020304" pitchFamily="18" charset="0"/>
                  </a:rPr>
                  <a:t> </a:t>
                </a:r>
              </a:p>
            </p:txBody>
          </p:sp>
        </mc:Choice>
        <mc:Fallback xmlns="">
          <p:sp>
            <p:nvSpPr>
              <p:cNvPr id="34" name="矩形 33">
                <a:extLst>
                  <a:ext uri="{FF2B5EF4-FFF2-40B4-BE49-F238E27FC236}">
                    <a16:creationId xmlns:a16="http://schemas.microsoft.com/office/drawing/2014/main" id="{357CB738-D9B4-6BE9-9161-621832435D6E}"/>
                  </a:ext>
                </a:extLst>
              </p:cNvPr>
              <p:cNvSpPr>
                <a:spLocks noRot="1" noChangeAspect="1" noMove="1" noResize="1" noEditPoints="1" noAdjustHandles="1" noChangeArrowheads="1" noChangeShapeType="1" noTextEdit="1"/>
              </p:cNvSpPr>
              <p:nvPr/>
            </p:nvSpPr>
            <p:spPr>
              <a:xfrm>
                <a:off x="1082298" y="5373689"/>
                <a:ext cx="2957843" cy="707886"/>
              </a:xfrm>
              <a:prstGeom prst="rect">
                <a:avLst/>
              </a:prstGeom>
              <a:blipFill>
                <a:blip r:embed="rId12"/>
                <a:stretch>
                  <a:fillRect l="-2137" t="-5263" b="-140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15580F1C-7F65-F80A-B29B-1BE33287305C}"/>
                  </a:ext>
                </a:extLst>
              </p:cNvPr>
              <p:cNvSpPr/>
              <p:nvPr/>
            </p:nvSpPr>
            <p:spPr>
              <a:xfrm>
                <a:off x="1030142" y="4803628"/>
                <a:ext cx="2549954" cy="597442"/>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latin typeface="Book Antiqua" panose="02040602050305030304" pitchFamily="18" charset="0"/>
                    <a:cs typeface="Times New Roman" panose="02020603050405020304" pitchFamily="18" charset="0"/>
                  </a:rPr>
                  <a:t>Complete Programs: </a:t>
                </a:r>
              </a:p>
              <a:p>
                <a:pPr algn="ctr"/>
                <a:r>
                  <a:rPr lang="en-US" altLang="zh-CN" sz="2000" dirty="0">
                    <a:solidFill>
                      <a:schemeClr val="tx1"/>
                    </a:solidFill>
                    <a:latin typeface="Book Antiqua" panose="02040602050305030304" pitchFamily="18" charset="0"/>
                    <a:cs typeface="Times New Roman" panose="02020603050405020304" pitchFamily="18" charset="0"/>
                  </a:rPr>
                  <a:t>[</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1</m:t>
                        </m:r>
                      </m:sub>
                    </m:sSub>
                  </m:oMath>
                </a14:m>
                <a:r>
                  <a:rPr lang="en-US" altLang="zh-CN" sz="20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2</m:t>
                        </m:r>
                      </m:sub>
                    </m:sSub>
                  </m:oMath>
                </a14:m>
                <a:r>
                  <a:rPr lang="en-US" altLang="zh-CN" sz="2000" dirty="0">
                    <a:solidFill>
                      <a:schemeClr val="tx1"/>
                    </a:solidFill>
                    <a:latin typeface="Book Antiqua" panose="02040602050305030304" pitchFamily="18" charset="0"/>
                    <a:cs typeface="Times New Roman" panose="02020603050405020304" pitchFamily="18" charset="0"/>
                  </a:rPr>
                  <a:t>, </a:t>
                </a:r>
                <a14:m>
                  <m:oMath xmlns:m="http://schemas.openxmlformats.org/officeDocument/2006/math">
                    <m:sSub>
                      <m:sSubPr>
                        <m:ctrlPr>
                          <a:rPr lang="en-US" altLang="zh-CN" sz="2000" i="1">
                            <a:solidFill>
                              <a:schemeClr val="tx1"/>
                            </a:solidFill>
                            <a:latin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cs typeface="Times New Roman" panose="02020603050405020304" pitchFamily="18" charset="0"/>
                          </a:rPr>
                          <m:t>𝑋</m:t>
                        </m:r>
                      </m:e>
                      <m:sub>
                        <m:r>
                          <a:rPr lang="en-US" altLang="zh-CN" sz="2000" i="1">
                            <a:solidFill>
                              <a:schemeClr val="tx1"/>
                            </a:solidFill>
                            <a:latin typeface="Cambria Math" panose="02040503050406030204" pitchFamily="18" charset="0"/>
                            <a:cs typeface="Times New Roman" panose="02020603050405020304" pitchFamily="18" charset="0"/>
                          </a:rPr>
                          <m:t>3</m:t>
                        </m:r>
                      </m:sub>
                    </m:sSub>
                  </m:oMath>
                </a14:m>
                <a:r>
                  <a:rPr lang="en-US" altLang="zh-CN" sz="2000" dirty="0">
                    <a:solidFill>
                      <a:schemeClr val="tx1"/>
                    </a:solidFill>
                    <a:latin typeface="Book Antiqua" panose="02040602050305030304" pitchFamily="18" charset="0"/>
                    <a:cs typeface="Times New Roman" panose="02020603050405020304" pitchFamily="18" charset="0"/>
                  </a:rPr>
                  <a:t>, …]</a:t>
                </a:r>
                <a:endParaRPr lang="zh-CN" altLang="en-US" sz="2000" dirty="0">
                  <a:solidFill>
                    <a:schemeClr val="tx1"/>
                  </a:solidFill>
                  <a:latin typeface="Book Antiqua" panose="02040602050305030304" pitchFamily="18" charset="0"/>
                  <a:cs typeface="Times New Roman" panose="02020603050405020304" pitchFamily="18" charset="0"/>
                </a:endParaRPr>
              </a:p>
            </p:txBody>
          </p:sp>
        </mc:Choice>
        <mc:Fallback xmlns="">
          <p:sp>
            <p:nvSpPr>
              <p:cNvPr id="35" name="矩形 34">
                <a:extLst>
                  <a:ext uri="{FF2B5EF4-FFF2-40B4-BE49-F238E27FC236}">
                    <a16:creationId xmlns:a16="http://schemas.microsoft.com/office/drawing/2014/main" id="{15580F1C-7F65-F80A-B29B-1BE33287305C}"/>
                  </a:ext>
                </a:extLst>
              </p:cNvPr>
              <p:cNvSpPr>
                <a:spLocks noRot="1" noChangeAspect="1" noMove="1" noResize="1" noEditPoints="1" noAdjustHandles="1" noChangeArrowheads="1" noChangeShapeType="1" noTextEdit="1"/>
              </p:cNvSpPr>
              <p:nvPr/>
            </p:nvSpPr>
            <p:spPr>
              <a:xfrm>
                <a:off x="1030142" y="4803628"/>
                <a:ext cx="2549954" cy="597442"/>
              </a:xfrm>
              <a:prstGeom prst="rect">
                <a:avLst/>
              </a:prstGeom>
              <a:blipFill>
                <a:blip r:embed="rId13"/>
                <a:stretch>
                  <a:fillRect l="-985" t="-12000" r="-3448" b="-22000"/>
                </a:stretch>
              </a:blipFill>
              <a:ln w="15875">
                <a:solidFill>
                  <a:schemeClr val="accent5">
                    <a:lumMod val="75000"/>
                  </a:schemeClr>
                </a:solidFill>
              </a:ln>
            </p:spPr>
            <p:txBody>
              <a:bodyPr/>
              <a:lstStyle/>
              <a:p>
                <a:r>
                  <a:rPr lang="zh-CN" altLang="en-US">
                    <a:noFill/>
                  </a:rPr>
                  <a:t> </a:t>
                </a:r>
              </a:p>
            </p:txBody>
          </p:sp>
        </mc:Fallback>
      </mc:AlternateContent>
      <p:cxnSp>
        <p:nvCxnSpPr>
          <p:cNvPr id="36" name="直接箭头连接符 136">
            <a:extLst>
              <a:ext uri="{FF2B5EF4-FFF2-40B4-BE49-F238E27FC236}">
                <a16:creationId xmlns:a16="http://schemas.microsoft.com/office/drawing/2014/main" id="{EE47817B-E3F2-DD1D-210F-D9994B04D5B5}"/>
              </a:ext>
            </a:extLst>
          </p:cNvPr>
          <p:cNvCxnSpPr>
            <a:cxnSpLocks/>
          </p:cNvCxnSpPr>
          <p:nvPr/>
        </p:nvCxnSpPr>
        <p:spPr>
          <a:xfrm>
            <a:off x="1107932" y="5388771"/>
            <a:ext cx="0" cy="60879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8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5" grpId="0"/>
      <p:bldP spid="26" grpId="0" animBg="1"/>
      <p:bldP spid="27" grpId="0"/>
      <p:bldP spid="28" grpId="0" animBg="1"/>
      <p:bldP spid="29" grpId="0"/>
      <p:bldP spid="30"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Overview</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 name="圆角矩形 4">
            <a:extLst>
              <a:ext uri="{FF2B5EF4-FFF2-40B4-BE49-F238E27FC236}">
                <a16:creationId xmlns:a16="http://schemas.microsoft.com/office/drawing/2014/main" id="{587F1CE3-3741-9415-BA76-F3E1CC8DF54E}"/>
              </a:ext>
            </a:extLst>
          </p:cNvPr>
          <p:cNvSpPr/>
          <p:nvPr/>
        </p:nvSpPr>
        <p:spPr>
          <a:xfrm>
            <a:off x="-79240" y="3633172"/>
            <a:ext cx="1746543" cy="599316"/>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Spatial </a:t>
            </a:r>
          </a:p>
          <a:p>
            <a:pPr algn="ctr"/>
            <a:r>
              <a:rPr kumimoji="1" lang="en-US" altLang="zh-CN" b="1" dirty="0">
                <a:solidFill>
                  <a:schemeClr val="tx1"/>
                </a:solidFill>
                <a:latin typeface="Book Antiqua" panose="02040602050305030304" pitchFamily="18" charset="0"/>
              </a:rPr>
              <a:t>Architectures</a:t>
            </a:r>
            <a:endParaRPr kumimoji="1" lang="en-US" altLang="zh-CN" dirty="0">
              <a:solidFill>
                <a:schemeClr val="tx1"/>
              </a:solidFill>
              <a:latin typeface="Book Antiqua" panose="02040602050305030304" pitchFamily="18" charset="0"/>
            </a:endParaRPr>
          </a:p>
        </p:txBody>
      </p:sp>
      <p:sp>
        <p:nvSpPr>
          <p:cNvPr id="5" name="圆角矩形 4">
            <a:extLst>
              <a:ext uri="{FF2B5EF4-FFF2-40B4-BE49-F238E27FC236}">
                <a16:creationId xmlns:a16="http://schemas.microsoft.com/office/drawing/2014/main" id="{C7E5DC52-CED1-CB75-4F9C-AD80E4C04DA8}"/>
              </a:ext>
            </a:extLst>
          </p:cNvPr>
          <p:cNvSpPr/>
          <p:nvPr/>
        </p:nvSpPr>
        <p:spPr>
          <a:xfrm>
            <a:off x="-471069" y="1967631"/>
            <a:ext cx="2548873" cy="61065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Tensor</a:t>
            </a:r>
          </a:p>
          <a:p>
            <a:pPr algn="ctr"/>
            <a:r>
              <a:rPr kumimoji="1" lang="en-US" altLang="zh-CN" b="1" dirty="0">
                <a:solidFill>
                  <a:schemeClr val="tx1"/>
                </a:solidFill>
                <a:latin typeface="Book Antiqua" panose="02040602050305030304" pitchFamily="18" charset="0"/>
              </a:rPr>
              <a:t> Computations</a:t>
            </a:r>
          </a:p>
        </p:txBody>
      </p:sp>
      <p:sp>
        <p:nvSpPr>
          <p:cNvPr id="6" name="圆角矩形 4">
            <a:extLst>
              <a:ext uri="{FF2B5EF4-FFF2-40B4-BE49-F238E27FC236}">
                <a16:creationId xmlns:a16="http://schemas.microsoft.com/office/drawing/2014/main" id="{1E4CDA75-FC90-6A5C-4342-D9737E551895}"/>
              </a:ext>
            </a:extLst>
          </p:cNvPr>
          <p:cNvSpPr/>
          <p:nvPr/>
        </p:nvSpPr>
        <p:spPr>
          <a:xfrm>
            <a:off x="4662416" y="2150111"/>
            <a:ext cx="2318748" cy="1257472"/>
          </a:xfrm>
          <a:prstGeom prst="roundRect">
            <a:avLst>
              <a:gd name="adj" fmla="val 7784"/>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Tensor Program </a:t>
            </a:r>
          </a:p>
          <a:p>
            <a:r>
              <a:rPr kumimoji="1" lang="en-US" altLang="zh-CN" sz="2000" b="1" dirty="0">
                <a:solidFill>
                  <a:schemeClr val="tx1"/>
                </a:solidFill>
                <a:latin typeface="Book Antiqua" panose="02040602050305030304" pitchFamily="18" charset="0"/>
              </a:rPr>
              <a:t>Design Space</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Sub-spaces of tunable params.</a:t>
            </a:r>
          </a:p>
        </p:txBody>
      </p:sp>
      <p:sp>
        <p:nvSpPr>
          <p:cNvPr id="7" name="圆角矩形 4">
            <a:extLst>
              <a:ext uri="{FF2B5EF4-FFF2-40B4-BE49-F238E27FC236}">
                <a16:creationId xmlns:a16="http://schemas.microsoft.com/office/drawing/2014/main" id="{3CB2992A-C5A6-5E50-BF8C-7AE38CE4EE0E}"/>
              </a:ext>
            </a:extLst>
          </p:cNvPr>
          <p:cNvSpPr/>
          <p:nvPr/>
        </p:nvSpPr>
        <p:spPr>
          <a:xfrm>
            <a:off x="65873" y="1999274"/>
            <a:ext cx="1521247" cy="1417854"/>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8" name="圆角矩形 4">
            <a:extLst>
              <a:ext uri="{FF2B5EF4-FFF2-40B4-BE49-F238E27FC236}">
                <a16:creationId xmlns:a16="http://schemas.microsoft.com/office/drawing/2014/main" id="{F09D57CB-A8E1-12FF-B8E7-A69CFDBF2F2A}"/>
              </a:ext>
            </a:extLst>
          </p:cNvPr>
          <p:cNvSpPr/>
          <p:nvPr/>
        </p:nvSpPr>
        <p:spPr>
          <a:xfrm>
            <a:off x="281841" y="2575046"/>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GEMM</a:t>
            </a:r>
          </a:p>
        </p:txBody>
      </p:sp>
      <p:sp>
        <p:nvSpPr>
          <p:cNvPr id="9" name="圆角矩形 4">
            <a:extLst>
              <a:ext uri="{FF2B5EF4-FFF2-40B4-BE49-F238E27FC236}">
                <a16:creationId xmlns:a16="http://schemas.microsoft.com/office/drawing/2014/main" id="{347E90DE-2EB4-7506-5402-EB1EA37FA458}"/>
              </a:ext>
            </a:extLst>
          </p:cNvPr>
          <p:cNvSpPr/>
          <p:nvPr/>
        </p:nvSpPr>
        <p:spPr>
          <a:xfrm>
            <a:off x="281841" y="2917499"/>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C2D</a:t>
            </a:r>
          </a:p>
        </p:txBody>
      </p:sp>
      <p:sp>
        <p:nvSpPr>
          <p:cNvPr id="11" name="圆角矩形 4">
            <a:extLst>
              <a:ext uri="{FF2B5EF4-FFF2-40B4-BE49-F238E27FC236}">
                <a16:creationId xmlns:a16="http://schemas.microsoft.com/office/drawing/2014/main" id="{4E694CB9-382F-0B42-BCEF-2B4C684318AC}"/>
              </a:ext>
            </a:extLst>
          </p:cNvPr>
          <p:cNvSpPr/>
          <p:nvPr/>
        </p:nvSpPr>
        <p:spPr>
          <a:xfrm>
            <a:off x="65873" y="3622640"/>
            <a:ext cx="1521247" cy="1408083"/>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13" name="圆角矩形 4">
            <a:extLst>
              <a:ext uri="{FF2B5EF4-FFF2-40B4-BE49-F238E27FC236}">
                <a16:creationId xmlns:a16="http://schemas.microsoft.com/office/drawing/2014/main" id="{BDCBC083-BBD2-73EC-582E-1A6168A2835B}"/>
              </a:ext>
            </a:extLst>
          </p:cNvPr>
          <p:cNvSpPr/>
          <p:nvPr/>
        </p:nvSpPr>
        <p:spPr>
          <a:xfrm>
            <a:off x="294209" y="4544785"/>
            <a:ext cx="1064577"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NVDLA</a:t>
            </a:r>
          </a:p>
        </p:txBody>
      </p:sp>
      <p:sp>
        <p:nvSpPr>
          <p:cNvPr id="14" name="圆角矩形 4">
            <a:extLst>
              <a:ext uri="{FF2B5EF4-FFF2-40B4-BE49-F238E27FC236}">
                <a16:creationId xmlns:a16="http://schemas.microsoft.com/office/drawing/2014/main" id="{EF0A1485-1D5B-699E-2FF7-EB58134E52EA}"/>
              </a:ext>
            </a:extLst>
          </p:cNvPr>
          <p:cNvSpPr/>
          <p:nvPr/>
        </p:nvSpPr>
        <p:spPr>
          <a:xfrm>
            <a:off x="294209" y="4206439"/>
            <a:ext cx="1064576"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Simba</a:t>
            </a:r>
          </a:p>
        </p:txBody>
      </p:sp>
      <p:sp>
        <p:nvSpPr>
          <p:cNvPr id="16" name="圆角矩形 4">
            <a:extLst>
              <a:ext uri="{FF2B5EF4-FFF2-40B4-BE49-F238E27FC236}">
                <a16:creationId xmlns:a16="http://schemas.microsoft.com/office/drawing/2014/main" id="{50AF5F28-3E74-055B-7C59-768AC6794A91}"/>
              </a:ext>
            </a:extLst>
          </p:cNvPr>
          <p:cNvSpPr/>
          <p:nvPr/>
        </p:nvSpPr>
        <p:spPr>
          <a:xfrm>
            <a:off x="294208" y="4735539"/>
            <a:ext cx="1064577"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sp>
        <p:nvSpPr>
          <p:cNvPr id="17" name="圆角矩形 4">
            <a:extLst>
              <a:ext uri="{FF2B5EF4-FFF2-40B4-BE49-F238E27FC236}">
                <a16:creationId xmlns:a16="http://schemas.microsoft.com/office/drawing/2014/main" id="{8975E909-0F78-27C1-9E76-DE9F92316B9D}"/>
              </a:ext>
            </a:extLst>
          </p:cNvPr>
          <p:cNvSpPr/>
          <p:nvPr/>
        </p:nvSpPr>
        <p:spPr>
          <a:xfrm>
            <a:off x="4662361" y="3514511"/>
            <a:ext cx="2318748" cy="1257473"/>
          </a:xfrm>
          <a:prstGeom prst="roundRect">
            <a:avLst>
              <a:gd name="adj" fmla="val 7784"/>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Tunable Params.</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Tile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Parallel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Loop order</a:t>
            </a:r>
          </a:p>
        </p:txBody>
      </p:sp>
      <p:grpSp>
        <p:nvGrpSpPr>
          <p:cNvPr id="18" name="组合 17">
            <a:extLst>
              <a:ext uri="{FF2B5EF4-FFF2-40B4-BE49-F238E27FC236}">
                <a16:creationId xmlns:a16="http://schemas.microsoft.com/office/drawing/2014/main" id="{F60D4C75-44E2-DAA7-7C9C-B039FB37743E}"/>
              </a:ext>
            </a:extLst>
          </p:cNvPr>
          <p:cNvGrpSpPr/>
          <p:nvPr/>
        </p:nvGrpSpPr>
        <p:grpSpPr>
          <a:xfrm>
            <a:off x="6633419" y="2262735"/>
            <a:ext cx="4493518" cy="2475416"/>
            <a:chOff x="11417376" y="959566"/>
            <a:chExt cx="4493518" cy="2509506"/>
          </a:xfrm>
        </p:grpSpPr>
        <p:sp>
          <p:nvSpPr>
            <p:cNvPr id="19" name="圆角矩形 4">
              <a:extLst>
                <a:ext uri="{FF2B5EF4-FFF2-40B4-BE49-F238E27FC236}">
                  <a16:creationId xmlns:a16="http://schemas.microsoft.com/office/drawing/2014/main" id="{4BFE252C-4489-77F6-7A7D-F0926785C967}"/>
                </a:ext>
              </a:extLst>
            </p:cNvPr>
            <p:cNvSpPr/>
            <p:nvPr/>
          </p:nvSpPr>
          <p:spPr>
            <a:xfrm>
              <a:off x="11417376" y="959566"/>
              <a:ext cx="4493518"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Automatic Tuner</a:t>
              </a:r>
              <a:endParaRPr kumimoji="1" lang="en-US" altLang="zh-CN" sz="2000" dirty="0">
                <a:solidFill>
                  <a:schemeClr val="tx1"/>
                </a:solidFill>
                <a:latin typeface="Book Antiqua" panose="02040602050305030304" pitchFamily="18" charset="0"/>
              </a:endParaRPr>
            </a:p>
          </p:txBody>
        </p:sp>
        <p:sp>
          <p:nvSpPr>
            <p:cNvPr id="20" name="圆角矩形 4">
              <a:extLst>
                <a:ext uri="{FF2B5EF4-FFF2-40B4-BE49-F238E27FC236}">
                  <a16:creationId xmlns:a16="http://schemas.microsoft.com/office/drawing/2014/main" id="{9DDD3CB7-2887-C3A8-F2CA-AA338462FF3A}"/>
                </a:ext>
              </a:extLst>
            </p:cNvPr>
            <p:cNvSpPr/>
            <p:nvPr/>
          </p:nvSpPr>
          <p:spPr>
            <a:xfrm>
              <a:off x="12254995" y="1704914"/>
              <a:ext cx="2522213" cy="739975"/>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Transformer-based</a:t>
              </a:r>
            </a:p>
            <a:p>
              <a:pPr algn="ctr"/>
              <a:r>
                <a:rPr kumimoji="1" lang="en-US" altLang="zh-CN" sz="2000" b="1" dirty="0">
                  <a:solidFill>
                    <a:schemeClr val="tx1"/>
                  </a:solidFill>
                  <a:latin typeface="Book Antiqua" panose="02040602050305030304" pitchFamily="18" charset="0"/>
                </a:rPr>
                <a:t>Exploration</a:t>
              </a:r>
              <a:endParaRPr kumimoji="1" lang="en-US" altLang="zh-CN" sz="2000" dirty="0">
                <a:solidFill>
                  <a:schemeClr val="tx1"/>
                </a:solidFill>
                <a:latin typeface="Book Antiqua" panose="02040602050305030304" pitchFamily="18" charset="0"/>
              </a:endParaRPr>
            </a:p>
          </p:txBody>
        </p:sp>
        <p:sp>
          <p:nvSpPr>
            <p:cNvPr id="21" name="圆角矩形 4">
              <a:extLst>
                <a:ext uri="{FF2B5EF4-FFF2-40B4-BE49-F238E27FC236}">
                  <a16:creationId xmlns:a16="http://schemas.microsoft.com/office/drawing/2014/main" id="{58D5014C-D9D3-6B8F-9380-AA7145716615}"/>
                </a:ext>
              </a:extLst>
            </p:cNvPr>
            <p:cNvSpPr/>
            <p:nvPr/>
          </p:nvSpPr>
          <p:spPr>
            <a:xfrm>
              <a:off x="12126024" y="1179565"/>
              <a:ext cx="2793435" cy="2289507"/>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22" name="圆角矩形 4">
              <a:extLst>
                <a:ext uri="{FF2B5EF4-FFF2-40B4-BE49-F238E27FC236}">
                  <a16:creationId xmlns:a16="http://schemas.microsoft.com/office/drawing/2014/main" id="{C5531FF2-5C78-C7DC-9137-BFA29F09555C}"/>
                </a:ext>
              </a:extLst>
            </p:cNvPr>
            <p:cNvSpPr/>
            <p:nvPr/>
          </p:nvSpPr>
          <p:spPr>
            <a:xfrm>
              <a:off x="12225533" y="2592238"/>
              <a:ext cx="2592300" cy="756000"/>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780" b="1" dirty="0">
                  <a:solidFill>
                    <a:schemeClr val="tx1"/>
                  </a:solidFill>
                  <a:latin typeface="Book Antiqua" panose="02040602050305030304" pitchFamily="18" charset="0"/>
                </a:rPr>
                <a:t>Policy Gradient-based</a:t>
              </a:r>
            </a:p>
            <a:p>
              <a:pPr algn="ctr"/>
              <a:r>
                <a:rPr kumimoji="1" lang="en-US" altLang="zh-CN" sz="1780" b="1" dirty="0">
                  <a:solidFill>
                    <a:schemeClr val="tx1"/>
                  </a:solidFill>
                  <a:latin typeface="Book Antiqua" panose="02040602050305030304" pitchFamily="18" charset="0"/>
                </a:rPr>
                <a:t>Optimization</a:t>
              </a:r>
              <a:endParaRPr kumimoji="1" lang="en-US" altLang="zh-CN" sz="1780" dirty="0">
                <a:solidFill>
                  <a:schemeClr val="tx1"/>
                </a:solidFill>
                <a:latin typeface="Book Antiqua" panose="02040602050305030304" pitchFamily="18" charset="0"/>
              </a:endParaRPr>
            </a:p>
          </p:txBody>
        </p:sp>
      </p:grpSp>
      <p:sp>
        <p:nvSpPr>
          <p:cNvPr id="23" name="圆角矩形 4">
            <a:extLst>
              <a:ext uri="{FF2B5EF4-FFF2-40B4-BE49-F238E27FC236}">
                <a16:creationId xmlns:a16="http://schemas.microsoft.com/office/drawing/2014/main" id="{7A83F7BD-ECED-A54D-B952-E5CE44800F1C}"/>
              </a:ext>
            </a:extLst>
          </p:cNvPr>
          <p:cNvSpPr/>
          <p:nvPr/>
        </p:nvSpPr>
        <p:spPr>
          <a:xfrm>
            <a:off x="281840" y="3121943"/>
            <a:ext cx="1032391"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cxnSp>
        <p:nvCxnSpPr>
          <p:cNvPr id="25" name="直接箭头连接符 6">
            <a:extLst>
              <a:ext uri="{FF2B5EF4-FFF2-40B4-BE49-F238E27FC236}">
                <a16:creationId xmlns:a16="http://schemas.microsoft.com/office/drawing/2014/main" id="{393B9FA4-AFA3-3477-2301-19E36008D803}"/>
              </a:ext>
            </a:extLst>
          </p:cNvPr>
          <p:cNvCxnSpPr>
            <a:cxnSpLocks/>
            <a:stCxn id="7" idx="3"/>
          </p:cNvCxnSpPr>
          <p:nvPr/>
        </p:nvCxnSpPr>
        <p:spPr>
          <a:xfrm flipV="1">
            <a:off x="1587120" y="2704749"/>
            <a:ext cx="489241" cy="345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74">
            <a:extLst>
              <a:ext uri="{FF2B5EF4-FFF2-40B4-BE49-F238E27FC236}">
                <a16:creationId xmlns:a16="http://schemas.microsoft.com/office/drawing/2014/main" id="{7B4A6AED-3434-33DF-E606-6C116DD478CE}"/>
              </a:ext>
            </a:extLst>
          </p:cNvPr>
          <p:cNvCxnSpPr>
            <a:cxnSpLocks/>
            <a:stCxn id="11" idx="3"/>
          </p:cNvCxnSpPr>
          <p:nvPr/>
        </p:nvCxnSpPr>
        <p:spPr>
          <a:xfrm flipV="1">
            <a:off x="1587120" y="4322470"/>
            <a:ext cx="478859" cy="421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14">
            <a:extLst>
              <a:ext uri="{FF2B5EF4-FFF2-40B4-BE49-F238E27FC236}">
                <a16:creationId xmlns:a16="http://schemas.microsoft.com/office/drawing/2014/main" id="{8775DB94-75B5-4EF3-80C5-9832EBD35B08}"/>
              </a:ext>
            </a:extLst>
          </p:cNvPr>
          <p:cNvCxnSpPr>
            <a:cxnSpLocks/>
            <a:stCxn id="6" idx="0"/>
            <a:endCxn id="21" idx="0"/>
          </p:cNvCxnSpPr>
          <p:nvPr/>
        </p:nvCxnSpPr>
        <p:spPr>
          <a:xfrm rot="16200000" flipH="1">
            <a:off x="7115470" y="856431"/>
            <a:ext cx="329634" cy="2916995"/>
          </a:xfrm>
          <a:prstGeom prst="bentConnector3">
            <a:avLst>
              <a:gd name="adj1" fmla="val -6935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箭头连接符 85">
            <a:extLst>
              <a:ext uri="{FF2B5EF4-FFF2-40B4-BE49-F238E27FC236}">
                <a16:creationId xmlns:a16="http://schemas.microsoft.com/office/drawing/2014/main" id="{75875357-F29D-F14D-40DF-3A3AF77A1435}"/>
              </a:ext>
            </a:extLst>
          </p:cNvPr>
          <p:cNvCxnSpPr>
            <a:cxnSpLocks/>
          </p:cNvCxnSpPr>
          <p:nvPr/>
        </p:nvCxnSpPr>
        <p:spPr>
          <a:xfrm>
            <a:off x="4259838" y="2877357"/>
            <a:ext cx="40252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接箭头连接符 91">
            <a:extLst>
              <a:ext uri="{FF2B5EF4-FFF2-40B4-BE49-F238E27FC236}">
                <a16:creationId xmlns:a16="http://schemas.microsoft.com/office/drawing/2014/main" id="{BAE4B576-14AB-212C-2719-D3D8A3856708}"/>
              </a:ext>
            </a:extLst>
          </p:cNvPr>
          <p:cNvCxnSpPr>
            <a:cxnSpLocks/>
            <a:endCxn id="17" idx="3"/>
          </p:cNvCxnSpPr>
          <p:nvPr/>
        </p:nvCxnSpPr>
        <p:spPr>
          <a:xfrm flipH="1">
            <a:off x="6981109" y="4143248"/>
            <a:ext cx="36095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连接符: 肘形 96">
            <a:extLst>
              <a:ext uri="{FF2B5EF4-FFF2-40B4-BE49-F238E27FC236}">
                <a16:creationId xmlns:a16="http://schemas.microsoft.com/office/drawing/2014/main" id="{66C5E71B-2BCD-C2F9-14ED-18480DEB2947}"/>
              </a:ext>
            </a:extLst>
          </p:cNvPr>
          <p:cNvCxnSpPr>
            <a:cxnSpLocks/>
            <a:stCxn id="17" idx="2"/>
            <a:endCxn id="58" idx="2"/>
          </p:cNvCxnSpPr>
          <p:nvPr/>
        </p:nvCxnSpPr>
        <p:spPr>
          <a:xfrm rot="5400000" flipH="1">
            <a:off x="4384497" y="3334746"/>
            <a:ext cx="220842" cy="2653635"/>
          </a:xfrm>
          <a:prstGeom prst="bentConnector3">
            <a:avLst>
              <a:gd name="adj1" fmla="val -103513"/>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104">
            <a:extLst>
              <a:ext uri="{FF2B5EF4-FFF2-40B4-BE49-F238E27FC236}">
                <a16:creationId xmlns:a16="http://schemas.microsoft.com/office/drawing/2014/main" id="{87BE9040-ADA6-25B6-7A1A-48250A4274FB}"/>
              </a:ext>
            </a:extLst>
          </p:cNvPr>
          <p:cNvCxnSpPr>
            <a:cxnSpLocks/>
            <a:stCxn id="21" idx="3"/>
            <a:endCxn id="33" idx="1"/>
          </p:cNvCxnSpPr>
          <p:nvPr/>
        </p:nvCxnSpPr>
        <p:spPr>
          <a:xfrm>
            <a:off x="10135502" y="3608948"/>
            <a:ext cx="482902" cy="55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93DEBD42-3CF0-C3FC-E8C9-B593AA1528A2}"/>
              </a:ext>
            </a:extLst>
          </p:cNvPr>
          <p:cNvGrpSpPr/>
          <p:nvPr/>
        </p:nvGrpSpPr>
        <p:grpSpPr>
          <a:xfrm>
            <a:off x="10476153" y="2958586"/>
            <a:ext cx="1850104" cy="1323439"/>
            <a:chOff x="13565861" y="893780"/>
            <a:chExt cx="1850104" cy="1360401"/>
          </a:xfrm>
        </p:grpSpPr>
        <p:sp>
          <p:nvSpPr>
            <p:cNvPr id="33" name="圆角矩形 4">
              <a:extLst>
                <a:ext uri="{FF2B5EF4-FFF2-40B4-BE49-F238E27FC236}">
                  <a16:creationId xmlns:a16="http://schemas.microsoft.com/office/drawing/2014/main" id="{ECFD1DC6-EFC5-3421-295C-DA784E6D20F3}"/>
                </a:ext>
              </a:extLst>
            </p:cNvPr>
            <p:cNvSpPr/>
            <p:nvPr/>
          </p:nvSpPr>
          <p:spPr>
            <a:xfrm>
              <a:off x="13708112" y="893780"/>
              <a:ext cx="1530250" cy="134854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chemeClr val="tx1"/>
                </a:solidFill>
                <a:latin typeface="Book Antiqua" panose="02040602050305030304" pitchFamily="18" charset="0"/>
              </a:endParaRPr>
            </a:p>
          </p:txBody>
        </p:sp>
        <p:sp>
          <p:nvSpPr>
            <p:cNvPr id="34" name="矩形 33">
              <a:extLst>
                <a:ext uri="{FF2B5EF4-FFF2-40B4-BE49-F238E27FC236}">
                  <a16:creationId xmlns:a16="http://schemas.microsoft.com/office/drawing/2014/main" id="{92837FA8-E036-805C-8B3B-4264E8ED0DB7}"/>
                </a:ext>
              </a:extLst>
            </p:cNvPr>
            <p:cNvSpPr/>
            <p:nvPr/>
          </p:nvSpPr>
          <p:spPr>
            <a:xfrm>
              <a:off x="13565861" y="893780"/>
              <a:ext cx="1850104" cy="1360401"/>
            </a:xfrm>
            <a:prstGeom prst="rect">
              <a:avLst/>
            </a:prstGeom>
          </p:spPr>
          <p:txBody>
            <a:bodyPr wrap="square">
              <a:spAutoFit/>
            </a:bodyPr>
            <a:lstStyle/>
            <a:p>
              <a:pPr algn="ctr"/>
              <a:r>
                <a:rPr kumimoji="1" lang="en-US" altLang="zh-CN" sz="2000" b="1" dirty="0">
                  <a:latin typeface="Book Antiqua" panose="02040602050305030304" pitchFamily="18" charset="0"/>
                </a:rPr>
                <a:t>High-performance</a:t>
              </a:r>
            </a:p>
            <a:p>
              <a:pPr algn="ctr"/>
              <a:r>
                <a:rPr kumimoji="1" lang="en-US" altLang="zh-CN" sz="2000" b="1" dirty="0">
                  <a:latin typeface="Book Antiqua" panose="02040602050305030304" pitchFamily="18" charset="0"/>
                </a:rPr>
                <a:t>Tensor Program</a:t>
              </a:r>
              <a:endParaRPr kumimoji="1" lang="en-US" altLang="zh-CN" sz="2000" dirty="0">
                <a:latin typeface="Book Antiqua" panose="02040602050305030304" pitchFamily="18" charset="0"/>
              </a:endParaRPr>
            </a:p>
          </p:txBody>
        </p:sp>
      </p:grpSp>
      <p:sp>
        <p:nvSpPr>
          <p:cNvPr id="35" name="圆角矩形 4">
            <a:extLst>
              <a:ext uri="{FF2B5EF4-FFF2-40B4-BE49-F238E27FC236}">
                <a16:creationId xmlns:a16="http://schemas.microsoft.com/office/drawing/2014/main" id="{B3622DFE-5D8E-9CF1-8B05-10B21DCCA8EF}"/>
              </a:ext>
            </a:extLst>
          </p:cNvPr>
          <p:cNvSpPr/>
          <p:nvPr/>
        </p:nvSpPr>
        <p:spPr>
          <a:xfrm>
            <a:off x="7161632" y="1770179"/>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①</a:t>
            </a:r>
            <a:endParaRPr kumimoji="1" lang="en-US" altLang="zh-CN" sz="2000" dirty="0">
              <a:solidFill>
                <a:schemeClr val="tx1"/>
              </a:solidFill>
              <a:latin typeface="Book Antiqua" panose="02040602050305030304" pitchFamily="18" charset="0"/>
            </a:endParaRPr>
          </a:p>
        </p:txBody>
      </p:sp>
      <p:sp>
        <p:nvSpPr>
          <p:cNvPr id="36" name="圆角矩形 4">
            <a:extLst>
              <a:ext uri="{FF2B5EF4-FFF2-40B4-BE49-F238E27FC236}">
                <a16:creationId xmlns:a16="http://schemas.microsoft.com/office/drawing/2014/main" id="{F6B433CD-ECEE-3D36-8E5E-27112E9AAD92}"/>
              </a:ext>
            </a:extLst>
          </p:cNvPr>
          <p:cNvSpPr/>
          <p:nvPr/>
        </p:nvSpPr>
        <p:spPr>
          <a:xfrm>
            <a:off x="4136067" y="4484932"/>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②</a:t>
            </a:r>
            <a:endParaRPr kumimoji="1" lang="en-US" altLang="zh-CN" sz="2000" dirty="0">
              <a:solidFill>
                <a:schemeClr val="tx1"/>
              </a:solidFill>
              <a:latin typeface="Book Antiqua" panose="02040602050305030304" pitchFamily="18" charset="0"/>
            </a:endParaRP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nvGrpSpPr>
          <p:cNvPr id="39" name="组合 38">
            <a:extLst>
              <a:ext uri="{FF2B5EF4-FFF2-40B4-BE49-F238E27FC236}">
                <a16:creationId xmlns:a16="http://schemas.microsoft.com/office/drawing/2014/main" id="{B030A8A8-8DB5-0419-CDEA-01D5164F8D80}"/>
              </a:ext>
            </a:extLst>
          </p:cNvPr>
          <p:cNvGrpSpPr/>
          <p:nvPr/>
        </p:nvGrpSpPr>
        <p:grpSpPr>
          <a:xfrm>
            <a:off x="8707909" y="1386009"/>
            <a:ext cx="4493518" cy="899000"/>
            <a:chOff x="12247056" y="-89132"/>
            <a:chExt cx="4493518" cy="899000"/>
          </a:xfrm>
        </p:grpSpPr>
        <p:sp>
          <p:nvSpPr>
            <p:cNvPr id="40" name="圆角矩形 4">
              <a:extLst>
                <a:ext uri="{FF2B5EF4-FFF2-40B4-BE49-F238E27FC236}">
                  <a16:creationId xmlns:a16="http://schemas.microsoft.com/office/drawing/2014/main" id="{3851337D-3C7A-863B-3DDC-56BD02D4778D}"/>
                </a:ext>
              </a:extLst>
            </p:cNvPr>
            <p:cNvSpPr/>
            <p:nvPr/>
          </p:nvSpPr>
          <p:spPr>
            <a:xfrm>
              <a:off x="12247056" y="-89132"/>
              <a:ext cx="4493518" cy="899000"/>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Coordination </a:t>
              </a:r>
              <a:r>
                <a:rPr kumimoji="1" lang="zh-CN" altLang="en-US" sz="2000" b="1" dirty="0">
                  <a:solidFill>
                    <a:schemeClr val="tx1"/>
                  </a:solidFill>
                  <a:latin typeface="Book Antiqua" panose="02040602050305030304" pitchFamily="18" charset="0"/>
                </a:rPr>
                <a:t>① ②</a:t>
              </a:r>
              <a:endParaRPr kumimoji="1" lang="en-US" altLang="zh-CN" sz="2000" b="1" dirty="0">
                <a:solidFill>
                  <a:schemeClr val="tx1"/>
                </a:solidFill>
                <a:latin typeface="Book Antiqua" panose="02040602050305030304" pitchFamily="18" charset="0"/>
              </a:endParaRPr>
            </a:p>
          </p:txBody>
        </p:sp>
        <p:sp>
          <p:nvSpPr>
            <p:cNvPr id="41" name="圆角矩形 4">
              <a:extLst>
                <a:ext uri="{FF2B5EF4-FFF2-40B4-BE49-F238E27FC236}">
                  <a16:creationId xmlns:a16="http://schemas.microsoft.com/office/drawing/2014/main" id="{BC33041F-9A79-2B29-23E6-895C38A8E35D}"/>
                </a:ext>
              </a:extLst>
            </p:cNvPr>
            <p:cNvSpPr/>
            <p:nvPr/>
          </p:nvSpPr>
          <p:spPr>
            <a:xfrm>
              <a:off x="13326614" y="51928"/>
              <a:ext cx="2343074" cy="650746"/>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grpSp>
        <p:nvGrpSpPr>
          <p:cNvPr id="49" name="组合 48">
            <a:extLst>
              <a:ext uri="{FF2B5EF4-FFF2-40B4-BE49-F238E27FC236}">
                <a16:creationId xmlns:a16="http://schemas.microsoft.com/office/drawing/2014/main" id="{0D166201-7C17-1388-A903-27D780AD1DD6}"/>
              </a:ext>
            </a:extLst>
          </p:cNvPr>
          <p:cNvGrpSpPr/>
          <p:nvPr/>
        </p:nvGrpSpPr>
        <p:grpSpPr>
          <a:xfrm>
            <a:off x="1663894" y="2299243"/>
            <a:ext cx="3044210" cy="2251899"/>
            <a:chOff x="3044596" y="-135828"/>
            <a:chExt cx="3044210" cy="2251899"/>
          </a:xfrm>
        </p:grpSpPr>
        <p:grpSp>
          <p:nvGrpSpPr>
            <p:cNvPr id="54" name="组合 53">
              <a:extLst>
                <a:ext uri="{FF2B5EF4-FFF2-40B4-BE49-F238E27FC236}">
                  <a16:creationId xmlns:a16="http://schemas.microsoft.com/office/drawing/2014/main" id="{DEA6DC24-15B2-3B74-601D-0D24B8C6731F}"/>
                </a:ext>
              </a:extLst>
            </p:cNvPr>
            <p:cNvGrpSpPr/>
            <p:nvPr/>
          </p:nvGrpSpPr>
          <p:grpSpPr>
            <a:xfrm>
              <a:off x="3044596" y="-135828"/>
              <a:ext cx="3044210" cy="2251899"/>
              <a:chOff x="4874048" y="738105"/>
              <a:chExt cx="3044210" cy="2251899"/>
            </a:xfrm>
          </p:grpSpPr>
          <p:grpSp>
            <p:nvGrpSpPr>
              <p:cNvPr id="56" name="组合 55">
                <a:extLst>
                  <a:ext uri="{FF2B5EF4-FFF2-40B4-BE49-F238E27FC236}">
                    <a16:creationId xmlns:a16="http://schemas.microsoft.com/office/drawing/2014/main" id="{B82BF043-F28E-FA34-8CC7-8B119E3008EC}"/>
                  </a:ext>
                </a:extLst>
              </p:cNvPr>
              <p:cNvGrpSpPr/>
              <p:nvPr/>
            </p:nvGrpSpPr>
            <p:grpSpPr>
              <a:xfrm>
                <a:off x="5286515" y="986710"/>
                <a:ext cx="2183477" cy="2003294"/>
                <a:chOff x="5304766" y="986710"/>
                <a:chExt cx="2183477" cy="2003294"/>
              </a:xfrm>
            </p:grpSpPr>
            <p:sp>
              <p:nvSpPr>
                <p:cNvPr id="58" name="圆角矩形 4">
                  <a:extLst>
                    <a:ext uri="{FF2B5EF4-FFF2-40B4-BE49-F238E27FC236}">
                      <a16:creationId xmlns:a16="http://schemas.microsoft.com/office/drawing/2014/main" id="{0CC650D0-0DD0-97E0-AC38-942C593D063D}"/>
                    </a:ext>
                  </a:extLst>
                </p:cNvPr>
                <p:cNvSpPr/>
                <p:nvPr/>
              </p:nvSpPr>
              <p:spPr>
                <a:xfrm>
                  <a:off x="5304766" y="986710"/>
                  <a:ext cx="2183477" cy="2003294"/>
                </a:xfrm>
                <a:prstGeom prst="roundRect">
                  <a:avLst>
                    <a:gd name="adj" fmla="val 4439"/>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59" name="圆角矩形 4">
                  <a:extLst>
                    <a:ext uri="{FF2B5EF4-FFF2-40B4-BE49-F238E27FC236}">
                      <a16:creationId xmlns:a16="http://schemas.microsoft.com/office/drawing/2014/main" id="{1A94CDEF-1E89-98BA-C200-C5DB786587E3}"/>
                    </a:ext>
                  </a:extLst>
                </p:cNvPr>
                <p:cNvSpPr/>
                <p:nvPr/>
              </p:nvSpPr>
              <p:spPr>
                <a:xfrm>
                  <a:off x="5416699" y="1447072"/>
                  <a:ext cx="1934579" cy="622648"/>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0" name="圆角矩形 4">
                  <a:extLst>
                    <a:ext uri="{FF2B5EF4-FFF2-40B4-BE49-F238E27FC236}">
                      <a16:creationId xmlns:a16="http://schemas.microsoft.com/office/drawing/2014/main" id="{E7B77213-85A6-EE78-BA55-1F4DEC877D44}"/>
                    </a:ext>
                  </a:extLst>
                </p:cNvPr>
                <p:cNvSpPr/>
                <p:nvPr/>
              </p:nvSpPr>
              <p:spPr>
                <a:xfrm>
                  <a:off x="5421776" y="2273438"/>
                  <a:ext cx="1929503" cy="622649"/>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sp>
            <p:nvSpPr>
              <p:cNvPr id="57" name="圆角矩形 4">
                <a:extLst>
                  <a:ext uri="{FF2B5EF4-FFF2-40B4-BE49-F238E27FC236}">
                    <a16:creationId xmlns:a16="http://schemas.microsoft.com/office/drawing/2014/main" id="{F89BFC85-07BD-5CFA-F0A9-8BFB9AA54DE2}"/>
                  </a:ext>
                </a:extLst>
              </p:cNvPr>
              <p:cNvSpPr/>
              <p:nvPr/>
            </p:nvSpPr>
            <p:spPr>
              <a:xfrm>
                <a:off x="4874048" y="738105"/>
                <a:ext cx="3044210"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Analytical Model</a:t>
                </a:r>
                <a:endParaRPr kumimoji="1" lang="en-US" altLang="zh-CN" sz="2000" dirty="0">
                  <a:solidFill>
                    <a:schemeClr val="tx1"/>
                  </a:solidFill>
                  <a:latin typeface="Book Antiqua" panose="02040602050305030304" pitchFamily="18" charset="0"/>
                </a:endParaRPr>
              </a:p>
            </p:txBody>
          </p:sp>
        </p:grpSp>
        <p:sp>
          <p:nvSpPr>
            <p:cNvPr id="52" name="矩形 51">
              <a:extLst>
                <a:ext uri="{FF2B5EF4-FFF2-40B4-BE49-F238E27FC236}">
                  <a16:creationId xmlns:a16="http://schemas.microsoft.com/office/drawing/2014/main" id="{F313E7A2-E3AC-8AFE-7146-9B638A8E9DD3}"/>
                </a:ext>
              </a:extLst>
            </p:cNvPr>
            <p:cNvSpPr/>
            <p:nvPr/>
          </p:nvSpPr>
          <p:spPr>
            <a:xfrm>
              <a:off x="3477284" y="1352504"/>
              <a:ext cx="2164375"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Spatial Capacity </a:t>
              </a:r>
            </a:p>
          </p:txBody>
        </p:sp>
        <p:sp>
          <p:nvSpPr>
            <p:cNvPr id="53" name="矩形 52">
              <a:extLst>
                <a:ext uri="{FF2B5EF4-FFF2-40B4-BE49-F238E27FC236}">
                  <a16:creationId xmlns:a16="http://schemas.microsoft.com/office/drawing/2014/main" id="{EC0C7CC5-6B22-7E52-6F5C-D0870747D921}"/>
                </a:ext>
              </a:extLst>
            </p:cNvPr>
            <p:cNvSpPr/>
            <p:nvPr/>
          </p:nvSpPr>
          <p:spPr>
            <a:xfrm>
              <a:off x="3528548" y="526948"/>
              <a:ext cx="2093843"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Buffer Capacity </a:t>
              </a:r>
            </a:p>
          </p:txBody>
        </p:sp>
      </p:grpSp>
      <p:sp>
        <p:nvSpPr>
          <p:cNvPr id="10" name="文本框 9">
            <a:extLst>
              <a:ext uri="{FF2B5EF4-FFF2-40B4-BE49-F238E27FC236}">
                <a16:creationId xmlns:a16="http://schemas.microsoft.com/office/drawing/2014/main" id="{B8C5B962-E6D0-18FA-B108-AF874F05BB22}"/>
              </a:ext>
            </a:extLst>
          </p:cNvPr>
          <p:cNvSpPr txBox="1"/>
          <p:nvPr/>
        </p:nvSpPr>
        <p:spPr>
          <a:xfrm>
            <a:off x="6385821" y="6264801"/>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grpSp>
        <p:nvGrpSpPr>
          <p:cNvPr id="69" name="组合 68">
            <a:extLst>
              <a:ext uri="{FF2B5EF4-FFF2-40B4-BE49-F238E27FC236}">
                <a16:creationId xmlns:a16="http://schemas.microsoft.com/office/drawing/2014/main" id="{7878BC56-C37A-ADC4-47C4-3CCBF5ED4507}"/>
              </a:ext>
            </a:extLst>
          </p:cNvPr>
          <p:cNvGrpSpPr/>
          <p:nvPr/>
        </p:nvGrpSpPr>
        <p:grpSpPr>
          <a:xfrm>
            <a:off x="1488135" y="920335"/>
            <a:ext cx="4480299" cy="1135902"/>
            <a:chOff x="22324" y="8113210"/>
            <a:chExt cx="4480299" cy="1135902"/>
          </a:xfrm>
        </p:grpSpPr>
        <p:sp>
          <p:nvSpPr>
            <p:cNvPr id="15" name="矩形 14">
              <a:extLst>
                <a:ext uri="{FF2B5EF4-FFF2-40B4-BE49-F238E27FC236}">
                  <a16:creationId xmlns:a16="http://schemas.microsoft.com/office/drawing/2014/main" id="{E5FA9A88-E2E1-23FF-8AF2-D1C0F5DBAD94}"/>
                </a:ext>
              </a:extLst>
            </p:cNvPr>
            <p:cNvSpPr/>
            <p:nvPr/>
          </p:nvSpPr>
          <p:spPr>
            <a:xfrm>
              <a:off x="84157" y="8113210"/>
              <a:ext cx="4083896" cy="1133691"/>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42" name="矩形 41">
              <a:extLst>
                <a:ext uri="{FF2B5EF4-FFF2-40B4-BE49-F238E27FC236}">
                  <a16:creationId xmlns:a16="http://schemas.microsoft.com/office/drawing/2014/main" id="{7E656FAA-8796-9077-1663-E24B32EC5FD8}"/>
                </a:ext>
              </a:extLst>
            </p:cNvPr>
            <p:cNvSpPr/>
            <p:nvPr/>
          </p:nvSpPr>
          <p:spPr>
            <a:xfrm>
              <a:off x="22324" y="8130857"/>
              <a:ext cx="4480299" cy="1118255"/>
            </a:xfrm>
            <a:prstGeom prst="rect">
              <a:avLst/>
            </a:prstGeom>
          </p:spPr>
          <p:txBody>
            <a:bodyPr wrap="square">
              <a:spAutoFit/>
            </a:bodyPr>
            <a:lstStyle/>
            <a:p>
              <a:pPr>
                <a:lnSpc>
                  <a:spcPts val="2000"/>
                </a:lnSpc>
              </a:pPr>
              <a:r>
                <a:rPr kumimoji="1" lang="en-US" altLang="zh-CN" dirty="0">
                  <a:latin typeface="Book Antiqua" panose="02040602050305030304" pitchFamily="18" charset="0"/>
                </a:rPr>
                <a:t>for</a:t>
              </a:r>
              <a:r>
                <a:rPr kumimoji="1" lang="zh-CN" altLang="en-US" dirty="0">
                  <a:latin typeface="Book Antiqua" panose="02040602050305030304" pitchFamily="18" charset="0"/>
                </a:rPr>
                <a:t> </a:t>
              </a:r>
              <a:r>
                <a:rPr kumimoji="1" lang="en-US" altLang="zh-CN" dirty="0">
                  <a:latin typeface="Book Antiqua" panose="02040602050305030304" pitchFamily="18" charset="0"/>
                </a:rPr>
                <a:t>N</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1024)</a:t>
              </a:r>
            </a:p>
            <a:p>
              <a:pPr>
                <a:lnSpc>
                  <a:spcPts val="2000"/>
                </a:lnSpc>
              </a:pPr>
              <a:r>
                <a:rPr kumimoji="1" lang="zh-CN" altLang="en-US" dirty="0">
                  <a:latin typeface="Book Antiqua" panose="02040602050305030304" pitchFamily="18" charset="0"/>
                </a:rPr>
                <a:t> </a:t>
              </a:r>
              <a:r>
                <a:rPr kumimoji="1" lang="en-US" altLang="zh-CN" dirty="0">
                  <a:latin typeface="Book Antiqua" panose="02040602050305030304" pitchFamily="18" charset="0"/>
                </a:rPr>
                <a:t>for</a:t>
              </a:r>
              <a:r>
                <a:rPr kumimoji="1" lang="zh-CN" altLang="en-US" dirty="0">
                  <a:latin typeface="Book Antiqua" panose="02040602050305030304" pitchFamily="18" charset="0"/>
                </a:rPr>
                <a:t> </a:t>
              </a:r>
              <a:r>
                <a:rPr kumimoji="1" lang="en-US" altLang="zh-CN" dirty="0">
                  <a:latin typeface="Book Antiqua" panose="02040602050305030304" pitchFamily="18" charset="0"/>
                </a:rPr>
                <a:t>K</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1024)</a:t>
              </a:r>
              <a:r>
                <a:rPr kumimoji="1" lang="zh-CN" altLang="en-US" dirty="0">
                  <a:latin typeface="Book Antiqua" panose="02040602050305030304" pitchFamily="18" charset="0"/>
                </a:rPr>
                <a:t> </a:t>
              </a:r>
              <a:r>
                <a:rPr kumimoji="1" lang="en-US" altLang="zh-CN" dirty="0">
                  <a:latin typeface="Book Antiqua" panose="02040602050305030304" pitchFamily="18" charset="0"/>
                </a:rPr>
                <a:t>   </a:t>
              </a:r>
            </a:p>
            <a:p>
              <a:pPr>
                <a:lnSpc>
                  <a:spcPts val="2000"/>
                </a:lnSpc>
              </a:pPr>
              <a:r>
                <a:rPr kumimoji="1" lang="zh-CN" altLang="en-US" dirty="0">
                  <a:latin typeface="Book Antiqua" panose="02040602050305030304" pitchFamily="18" charset="0"/>
                </a:rPr>
                <a:t>  </a:t>
              </a:r>
              <a:r>
                <a:rPr kumimoji="1" lang="en-US" altLang="zh-CN" dirty="0">
                  <a:latin typeface="Book Antiqua" panose="02040602050305030304" pitchFamily="18" charset="0"/>
                </a:rPr>
                <a:t>for</a:t>
              </a:r>
              <a:r>
                <a:rPr kumimoji="1" lang="zh-CN" altLang="en-US" dirty="0">
                  <a:latin typeface="Book Antiqua" panose="02040602050305030304" pitchFamily="18" charset="0"/>
                </a:rPr>
                <a:t> </a:t>
              </a:r>
              <a:r>
                <a:rPr kumimoji="1" lang="en-US" altLang="zh-CN" dirty="0">
                  <a:latin typeface="Book Antiqua" panose="02040602050305030304" pitchFamily="18" charset="0"/>
                </a:rPr>
                <a:t>C</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[0</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1024)      </a:t>
              </a:r>
            </a:p>
            <a:p>
              <a:pPr>
                <a:lnSpc>
                  <a:spcPts val="2000"/>
                </a:lnSpc>
              </a:pPr>
              <a:r>
                <a:rPr kumimoji="1" lang="en-US" altLang="zh-CN" dirty="0">
                  <a:latin typeface="Book Antiqua" panose="02040602050305030304" pitchFamily="18" charset="0"/>
                </a:rPr>
                <a:t>   Output[...]</a:t>
              </a:r>
              <a:r>
                <a:rPr kumimoji="1" lang="zh-CN" altLang="en-US" dirty="0">
                  <a:latin typeface="Book Antiqua" panose="02040602050305030304" pitchFamily="18" charset="0"/>
                </a:rPr>
                <a:t> </a:t>
              </a:r>
              <a:r>
                <a:rPr kumimoji="1" lang="en-US" altLang="zh-CN" dirty="0">
                  <a:latin typeface="Book Antiqua" panose="02040602050305030304" pitchFamily="18" charset="0"/>
                </a:rPr>
                <a:t>+=</a:t>
              </a:r>
              <a:r>
                <a:rPr kumimoji="1" lang="zh-CN" altLang="en-US" dirty="0">
                  <a:latin typeface="Book Antiqua" panose="02040602050305030304" pitchFamily="18" charset="0"/>
                </a:rPr>
                <a:t> </a:t>
              </a:r>
              <a:r>
                <a:rPr kumimoji="1" lang="en-US" altLang="zh-CN" dirty="0">
                  <a:latin typeface="Book Antiqua" panose="02040602050305030304" pitchFamily="18" charset="0"/>
                </a:rPr>
                <a:t> Input[…]</a:t>
              </a:r>
              <a:r>
                <a:rPr kumimoji="1" lang="zh-CN" altLang="en-US" dirty="0">
                  <a:latin typeface="Book Antiqua" panose="02040602050305030304" pitchFamily="18" charset="0"/>
                </a:rPr>
                <a:t> * </a:t>
              </a:r>
              <a:r>
                <a:rPr kumimoji="1" lang="en-US" altLang="zh-CN" dirty="0">
                  <a:latin typeface="Book Antiqua" panose="02040602050305030304" pitchFamily="18" charset="0"/>
                </a:rPr>
                <a:t>Weight[…]</a:t>
              </a:r>
              <a:r>
                <a:rPr kumimoji="1" lang="zh-CN" altLang="en-US" dirty="0">
                  <a:latin typeface="Book Antiqua" panose="02040602050305030304" pitchFamily="18" charset="0"/>
                </a:rPr>
                <a:t>  </a:t>
              </a:r>
            </a:p>
          </p:txBody>
        </p:sp>
      </p:grpSp>
      <p:grpSp>
        <p:nvGrpSpPr>
          <p:cNvPr id="71" name="组合 70">
            <a:extLst>
              <a:ext uri="{FF2B5EF4-FFF2-40B4-BE49-F238E27FC236}">
                <a16:creationId xmlns:a16="http://schemas.microsoft.com/office/drawing/2014/main" id="{D3791975-91E9-B1A4-0849-0F757975F59B}"/>
              </a:ext>
            </a:extLst>
          </p:cNvPr>
          <p:cNvGrpSpPr/>
          <p:nvPr/>
        </p:nvGrpSpPr>
        <p:grpSpPr>
          <a:xfrm>
            <a:off x="1589993" y="5069592"/>
            <a:ext cx="3393422" cy="1259866"/>
            <a:chOff x="5242242" y="8037835"/>
            <a:chExt cx="3393422" cy="1259866"/>
          </a:xfrm>
        </p:grpSpPr>
        <p:sp>
          <p:nvSpPr>
            <p:cNvPr id="12" name="矩形 11">
              <a:extLst>
                <a:ext uri="{FF2B5EF4-FFF2-40B4-BE49-F238E27FC236}">
                  <a16:creationId xmlns:a16="http://schemas.microsoft.com/office/drawing/2014/main" id="{5EEDA134-8431-0294-B174-A7168271C316}"/>
                </a:ext>
              </a:extLst>
            </p:cNvPr>
            <p:cNvSpPr/>
            <p:nvPr/>
          </p:nvSpPr>
          <p:spPr>
            <a:xfrm>
              <a:off x="5242242" y="8037835"/>
              <a:ext cx="3393422" cy="1259866"/>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latin typeface="Book Antiqua" panose="02040602050305030304" pitchFamily="18" charset="0"/>
              </a:endParaRPr>
            </a:p>
          </p:txBody>
        </p:sp>
        <p:sp>
          <p:nvSpPr>
            <p:cNvPr id="43" name="圆角矩形 4">
              <a:extLst>
                <a:ext uri="{FF2B5EF4-FFF2-40B4-BE49-F238E27FC236}">
                  <a16:creationId xmlns:a16="http://schemas.microsoft.com/office/drawing/2014/main" id="{F9306D7F-A26A-D52D-081F-85C913DB5E6D}"/>
                </a:ext>
              </a:extLst>
            </p:cNvPr>
            <p:cNvSpPr/>
            <p:nvPr/>
          </p:nvSpPr>
          <p:spPr>
            <a:xfrm>
              <a:off x="5336075" y="8199045"/>
              <a:ext cx="1494602" cy="2268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DRAM</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44" name="圆角矩形 5">
              <a:extLst>
                <a:ext uri="{FF2B5EF4-FFF2-40B4-BE49-F238E27FC236}">
                  <a16:creationId xmlns:a16="http://schemas.microsoft.com/office/drawing/2014/main" id="{DD0E482F-1721-0704-75E0-386A3798ED21}"/>
                </a:ext>
              </a:extLst>
            </p:cNvPr>
            <p:cNvSpPr/>
            <p:nvPr/>
          </p:nvSpPr>
          <p:spPr>
            <a:xfrm>
              <a:off x="5336081" y="8642915"/>
              <a:ext cx="1494602" cy="215541"/>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Global</a:t>
              </a:r>
              <a:r>
                <a:rPr kumimoji="1" lang="zh-CN" altLang="en-US" sz="1400" dirty="0">
                  <a:solidFill>
                    <a:schemeClr val="tx1"/>
                  </a:solidFill>
                  <a:latin typeface="Book Antiqua" panose="02040602050305030304" pitchFamily="18" charset="0"/>
                  <a:ea typeface="SimSun" panose="02010600030101010101" pitchFamily="2" charset="-122"/>
                </a:rPr>
                <a:t> </a:t>
              </a:r>
              <a:r>
                <a:rPr kumimoji="1" lang="en-US" altLang="zh-CN" sz="1400" dirty="0">
                  <a:solidFill>
                    <a:schemeClr val="tx1"/>
                  </a:solidFill>
                  <a:latin typeface="Book Antiqua" panose="02040602050305030304" pitchFamily="18" charset="0"/>
                  <a:ea typeface="SimSun" panose="02010600030101010101" pitchFamily="2" charset="-122"/>
                </a:rPr>
                <a:t>Buffer</a:t>
              </a:r>
              <a:endParaRPr kumimoji="1" lang="zh-CN" altLang="en-US" sz="1400" dirty="0">
                <a:solidFill>
                  <a:schemeClr val="tx1"/>
                </a:solidFill>
                <a:latin typeface="Book Antiqua" panose="02040602050305030304" pitchFamily="18" charset="0"/>
                <a:ea typeface="SimSun" panose="02010600030101010101" pitchFamily="2" charset="-122"/>
              </a:endParaRPr>
            </a:p>
          </p:txBody>
        </p:sp>
        <p:cxnSp>
          <p:nvCxnSpPr>
            <p:cNvPr id="45" name="直线连接符 6">
              <a:extLst>
                <a:ext uri="{FF2B5EF4-FFF2-40B4-BE49-F238E27FC236}">
                  <a16:creationId xmlns:a16="http://schemas.microsoft.com/office/drawing/2014/main" id="{C83091D1-8095-B851-B8B9-38C4C929B43C}"/>
                </a:ext>
              </a:extLst>
            </p:cNvPr>
            <p:cNvCxnSpPr>
              <a:cxnSpLocks/>
              <a:stCxn id="43" idx="2"/>
              <a:endCxn id="44" idx="0"/>
            </p:cNvCxnSpPr>
            <p:nvPr/>
          </p:nvCxnSpPr>
          <p:spPr>
            <a:xfrm>
              <a:off x="6083376" y="8425845"/>
              <a:ext cx="6" cy="217048"/>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圆角矩形 7">
              <a:extLst>
                <a:ext uri="{FF2B5EF4-FFF2-40B4-BE49-F238E27FC236}">
                  <a16:creationId xmlns:a16="http://schemas.microsoft.com/office/drawing/2014/main" id="{5C792A9D-A9DE-917F-94BC-609589A736CD}"/>
                </a:ext>
              </a:extLst>
            </p:cNvPr>
            <p:cNvSpPr/>
            <p:nvPr/>
          </p:nvSpPr>
          <p:spPr>
            <a:xfrm>
              <a:off x="5336080" y="8997793"/>
              <a:ext cx="595196" cy="215541"/>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PE</a:t>
              </a:r>
              <a:endParaRPr kumimoji="1" lang="zh-CN" altLang="en-US" sz="1400" dirty="0">
                <a:solidFill>
                  <a:schemeClr val="tx1"/>
                </a:solidFill>
                <a:latin typeface="Book Antiqua" panose="02040602050305030304" pitchFamily="18" charset="0"/>
                <a:ea typeface="SimSun" panose="02010600030101010101" pitchFamily="2" charset="-122"/>
              </a:endParaRPr>
            </a:p>
          </p:txBody>
        </p:sp>
        <p:cxnSp>
          <p:nvCxnSpPr>
            <p:cNvPr id="47" name="直线连接符 8">
              <a:extLst>
                <a:ext uri="{FF2B5EF4-FFF2-40B4-BE49-F238E27FC236}">
                  <a16:creationId xmlns:a16="http://schemas.microsoft.com/office/drawing/2014/main" id="{F2C86FBF-5869-E668-5D78-93472905F4D4}"/>
                </a:ext>
              </a:extLst>
            </p:cNvPr>
            <p:cNvCxnSpPr>
              <a:cxnSpLocks/>
            </p:cNvCxnSpPr>
            <p:nvPr/>
          </p:nvCxnSpPr>
          <p:spPr>
            <a:xfrm flipH="1">
              <a:off x="6833530" y="8113210"/>
              <a:ext cx="223678" cy="906552"/>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直线连接符 8">
              <a:extLst>
                <a:ext uri="{FF2B5EF4-FFF2-40B4-BE49-F238E27FC236}">
                  <a16:creationId xmlns:a16="http://schemas.microsoft.com/office/drawing/2014/main" id="{BF85BE20-2338-5287-7E33-0D187C959D4F}"/>
                </a:ext>
              </a:extLst>
            </p:cNvPr>
            <p:cNvCxnSpPr>
              <a:cxnSpLocks/>
              <a:stCxn id="44" idx="2"/>
            </p:cNvCxnSpPr>
            <p:nvPr/>
          </p:nvCxnSpPr>
          <p:spPr>
            <a:xfrm flipH="1">
              <a:off x="6083376" y="8858434"/>
              <a:ext cx="6" cy="205200"/>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圆角矩形 21">
              <a:extLst>
                <a:ext uri="{FF2B5EF4-FFF2-40B4-BE49-F238E27FC236}">
                  <a16:creationId xmlns:a16="http://schemas.microsoft.com/office/drawing/2014/main" id="{587E8413-A022-0462-2A40-5899970229C4}"/>
                </a:ext>
              </a:extLst>
            </p:cNvPr>
            <p:cNvSpPr/>
            <p:nvPr/>
          </p:nvSpPr>
          <p:spPr>
            <a:xfrm>
              <a:off x="7887661" y="9003970"/>
              <a:ext cx="642526" cy="2268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MAC</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51" name="圆角矩形 7">
              <a:extLst>
                <a:ext uri="{FF2B5EF4-FFF2-40B4-BE49-F238E27FC236}">
                  <a16:creationId xmlns:a16="http://schemas.microsoft.com/office/drawing/2014/main" id="{B2E35B8A-509D-3E32-EB2A-590B4AB76A4D}"/>
                </a:ext>
              </a:extLst>
            </p:cNvPr>
            <p:cNvSpPr/>
            <p:nvPr/>
          </p:nvSpPr>
          <p:spPr>
            <a:xfrm>
              <a:off x="6233582" y="8997884"/>
              <a:ext cx="595196" cy="215428"/>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PE</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55" name="矩形 54">
              <a:extLst>
                <a:ext uri="{FF2B5EF4-FFF2-40B4-BE49-F238E27FC236}">
                  <a16:creationId xmlns:a16="http://schemas.microsoft.com/office/drawing/2014/main" id="{94EBC7F5-BC90-EA1D-B2FC-7981F4AAA855}"/>
                </a:ext>
              </a:extLst>
            </p:cNvPr>
            <p:cNvSpPr/>
            <p:nvPr/>
          </p:nvSpPr>
          <p:spPr>
            <a:xfrm>
              <a:off x="5900326" y="8908384"/>
              <a:ext cx="364202" cy="307777"/>
            </a:xfrm>
            <a:prstGeom prst="rect">
              <a:avLst/>
            </a:prstGeom>
          </p:spPr>
          <p:txBody>
            <a:bodyPr wrap="none">
              <a:spAutoFit/>
            </a:bodyPr>
            <a:lstStyle/>
            <a:p>
              <a:r>
                <a:rPr kumimoji="1" lang="en-US" altLang="zh-CN" sz="1400" b="1" dirty="0">
                  <a:latin typeface="Book Antiqua" panose="02040602050305030304" pitchFamily="18" charset="0"/>
                </a:rPr>
                <a:t>…</a:t>
              </a:r>
              <a:endParaRPr lang="zh-CN" altLang="en-US" sz="1400" b="1" dirty="0">
                <a:latin typeface="Book Antiqua" panose="02040602050305030304" pitchFamily="18" charset="0"/>
              </a:endParaRPr>
            </a:p>
          </p:txBody>
        </p:sp>
        <p:sp>
          <p:nvSpPr>
            <p:cNvPr id="62" name="圆角矩形 5">
              <a:extLst>
                <a:ext uri="{FF2B5EF4-FFF2-40B4-BE49-F238E27FC236}">
                  <a16:creationId xmlns:a16="http://schemas.microsoft.com/office/drawing/2014/main" id="{9A6C6D9E-ACEA-1682-49F4-34DC11ABEEBB}"/>
                </a:ext>
              </a:extLst>
            </p:cNvPr>
            <p:cNvSpPr/>
            <p:nvPr/>
          </p:nvSpPr>
          <p:spPr>
            <a:xfrm>
              <a:off x="7059329" y="8120555"/>
              <a:ext cx="1440562" cy="235521"/>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Input</a:t>
              </a:r>
              <a:r>
                <a:rPr kumimoji="1" lang="zh-CN" altLang="en-US" sz="1400" dirty="0">
                  <a:solidFill>
                    <a:schemeClr val="tx1"/>
                  </a:solidFill>
                  <a:latin typeface="Book Antiqua" panose="02040602050305030304" pitchFamily="18" charset="0"/>
                  <a:ea typeface="SimSun" panose="02010600030101010101" pitchFamily="2" charset="-122"/>
                </a:rPr>
                <a:t> </a:t>
              </a:r>
              <a:r>
                <a:rPr kumimoji="1" lang="en-US" altLang="zh-CN" sz="1400" dirty="0">
                  <a:solidFill>
                    <a:schemeClr val="tx1"/>
                  </a:solidFill>
                  <a:latin typeface="Book Antiqua" panose="02040602050305030304" pitchFamily="18" charset="0"/>
                  <a:ea typeface="SimSun" panose="02010600030101010101" pitchFamily="2" charset="-122"/>
                </a:rPr>
                <a:t>Buffer</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63" name="圆角矩形 5">
              <a:extLst>
                <a:ext uri="{FF2B5EF4-FFF2-40B4-BE49-F238E27FC236}">
                  <a16:creationId xmlns:a16="http://schemas.microsoft.com/office/drawing/2014/main" id="{173DE568-AEAB-A158-BAA4-A65BDBF16CA3}"/>
                </a:ext>
              </a:extLst>
            </p:cNvPr>
            <p:cNvSpPr/>
            <p:nvPr/>
          </p:nvSpPr>
          <p:spPr>
            <a:xfrm>
              <a:off x="7052952" y="8423550"/>
              <a:ext cx="1440562" cy="2268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Weight</a:t>
              </a:r>
              <a:r>
                <a:rPr kumimoji="1" lang="zh-CN" altLang="en-US" sz="1400" dirty="0">
                  <a:solidFill>
                    <a:schemeClr val="tx1"/>
                  </a:solidFill>
                  <a:latin typeface="Book Antiqua" panose="02040602050305030304" pitchFamily="18" charset="0"/>
                  <a:ea typeface="SimSun" panose="02010600030101010101" pitchFamily="2" charset="-122"/>
                </a:rPr>
                <a:t> </a:t>
              </a:r>
              <a:r>
                <a:rPr kumimoji="1" lang="en-US" altLang="zh-CN" sz="1400" dirty="0">
                  <a:solidFill>
                    <a:schemeClr val="tx1"/>
                  </a:solidFill>
                  <a:latin typeface="Book Antiqua" panose="02040602050305030304" pitchFamily="18" charset="0"/>
                  <a:ea typeface="SimSun" panose="02010600030101010101" pitchFamily="2" charset="-122"/>
                </a:rPr>
                <a:t>Buffer</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64" name="圆角矩形 5">
              <a:extLst>
                <a:ext uri="{FF2B5EF4-FFF2-40B4-BE49-F238E27FC236}">
                  <a16:creationId xmlns:a16="http://schemas.microsoft.com/office/drawing/2014/main" id="{DCE26840-D4C6-50D0-83F6-16DD2E63AE9C}"/>
                </a:ext>
              </a:extLst>
            </p:cNvPr>
            <p:cNvSpPr/>
            <p:nvPr/>
          </p:nvSpPr>
          <p:spPr>
            <a:xfrm>
              <a:off x="7051436" y="8713620"/>
              <a:ext cx="1435303" cy="2268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Acc. Buffer</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65" name="圆角矩形 21">
              <a:extLst>
                <a:ext uri="{FF2B5EF4-FFF2-40B4-BE49-F238E27FC236}">
                  <a16:creationId xmlns:a16="http://schemas.microsoft.com/office/drawing/2014/main" id="{0D06D682-843B-7465-7601-63035A74AE39}"/>
                </a:ext>
              </a:extLst>
            </p:cNvPr>
            <p:cNvSpPr/>
            <p:nvPr/>
          </p:nvSpPr>
          <p:spPr>
            <a:xfrm>
              <a:off x="7046464" y="9003970"/>
              <a:ext cx="642527" cy="2268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Book Antiqua" panose="02040602050305030304" pitchFamily="18" charset="0"/>
                  <a:ea typeface="SimSun" panose="02010600030101010101" pitchFamily="2" charset="-122"/>
                </a:rPr>
                <a:t>MAC</a:t>
              </a:r>
              <a:endParaRPr kumimoji="1" lang="zh-CN" altLang="en-US" sz="1400" dirty="0">
                <a:solidFill>
                  <a:schemeClr val="tx1"/>
                </a:solidFill>
                <a:latin typeface="Book Antiqua" panose="02040602050305030304" pitchFamily="18" charset="0"/>
                <a:ea typeface="SimSun" panose="02010600030101010101" pitchFamily="2" charset="-122"/>
              </a:endParaRPr>
            </a:p>
          </p:txBody>
        </p:sp>
        <p:sp>
          <p:nvSpPr>
            <p:cNvPr id="66" name="矩形 65">
              <a:extLst>
                <a:ext uri="{FF2B5EF4-FFF2-40B4-BE49-F238E27FC236}">
                  <a16:creationId xmlns:a16="http://schemas.microsoft.com/office/drawing/2014/main" id="{853D9EC6-5920-FDCD-CF1F-E0E016F2F10D}"/>
                </a:ext>
              </a:extLst>
            </p:cNvPr>
            <p:cNvSpPr/>
            <p:nvPr/>
          </p:nvSpPr>
          <p:spPr>
            <a:xfrm>
              <a:off x="7607371" y="8927263"/>
              <a:ext cx="364202" cy="307777"/>
            </a:xfrm>
            <a:prstGeom prst="rect">
              <a:avLst/>
            </a:prstGeom>
          </p:spPr>
          <p:txBody>
            <a:bodyPr wrap="none">
              <a:spAutoFit/>
            </a:bodyPr>
            <a:lstStyle/>
            <a:p>
              <a:r>
                <a:rPr kumimoji="1" lang="en-US" altLang="zh-CN" sz="1400" b="1" dirty="0">
                  <a:latin typeface="Book Antiqua" panose="02040602050305030304" pitchFamily="18" charset="0"/>
                </a:rPr>
                <a:t>…</a:t>
              </a:r>
              <a:endParaRPr lang="zh-CN" altLang="en-US" sz="1400" b="1" dirty="0">
                <a:latin typeface="Book Antiqua" panose="02040602050305030304" pitchFamily="18" charset="0"/>
              </a:endParaRPr>
            </a:p>
          </p:txBody>
        </p:sp>
        <p:cxnSp>
          <p:nvCxnSpPr>
            <p:cNvPr id="67" name="直线连接符 8">
              <a:extLst>
                <a:ext uri="{FF2B5EF4-FFF2-40B4-BE49-F238E27FC236}">
                  <a16:creationId xmlns:a16="http://schemas.microsoft.com/office/drawing/2014/main" id="{8732963B-CAB4-2E02-C28D-ADB9BD4E199A}"/>
                </a:ext>
              </a:extLst>
            </p:cNvPr>
            <p:cNvCxnSpPr>
              <a:cxnSpLocks/>
            </p:cNvCxnSpPr>
            <p:nvPr/>
          </p:nvCxnSpPr>
          <p:spPr>
            <a:xfrm flipH="1" flipV="1">
              <a:off x="6817557" y="9216633"/>
              <a:ext cx="249729" cy="15648"/>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a16="http://schemas.microsoft.com/office/drawing/2014/main" id="{A88061E8-2F8F-241D-2512-6AC97F0263A5}"/>
              </a:ext>
            </a:extLst>
          </p:cNvPr>
          <p:cNvSpPr txBox="1"/>
          <p:nvPr/>
        </p:nvSpPr>
        <p:spPr>
          <a:xfrm>
            <a:off x="4708104" y="889362"/>
            <a:ext cx="1064577" cy="369332"/>
          </a:xfrm>
          <a:prstGeom prst="rect">
            <a:avLst/>
          </a:prstGeom>
          <a:noFill/>
        </p:spPr>
        <p:txBody>
          <a:bodyPr wrap="square">
            <a:spAutoFit/>
          </a:bodyPr>
          <a:lstStyle/>
          <a:p>
            <a:r>
              <a:rPr kumimoji="1" lang="en-US" altLang="zh-CN" b="1" dirty="0">
                <a:solidFill>
                  <a:schemeClr val="tx1"/>
                </a:solidFill>
                <a:latin typeface="Book Antiqua" panose="02040602050305030304" pitchFamily="18" charset="0"/>
              </a:rPr>
              <a:t>GEMM</a:t>
            </a:r>
            <a:endParaRPr lang="zh-CN" altLang="en-US" dirty="0">
              <a:latin typeface="Book Antiqua" panose="02040602050305030304" pitchFamily="18" charset="0"/>
            </a:endParaRPr>
          </a:p>
        </p:txBody>
      </p:sp>
      <p:sp>
        <p:nvSpPr>
          <p:cNvPr id="74" name="文本框 73">
            <a:extLst>
              <a:ext uri="{FF2B5EF4-FFF2-40B4-BE49-F238E27FC236}">
                <a16:creationId xmlns:a16="http://schemas.microsoft.com/office/drawing/2014/main" id="{490CA062-40C2-F092-F7AA-586C06C0DC90}"/>
              </a:ext>
            </a:extLst>
          </p:cNvPr>
          <p:cNvSpPr txBox="1"/>
          <p:nvPr/>
        </p:nvSpPr>
        <p:spPr>
          <a:xfrm>
            <a:off x="5006649" y="5514859"/>
            <a:ext cx="1064577" cy="369332"/>
          </a:xfrm>
          <a:prstGeom prst="rect">
            <a:avLst/>
          </a:prstGeom>
          <a:noFill/>
        </p:spPr>
        <p:txBody>
          <a:bodyPr wrap="square">
            <a:spAutoFit/>
          </a:bodyPr>
          <a:lstStyle/>
          <a:p>
            <a:r>
              <a:rPr kumimoji="1" lang="en-US" altLang="zh-CN" b="1" dirty="0">
                <a:solidFill>
                  <a:schemeClr val="tx1"/>
                </a:solidFill>
                <a:latin typeface="Book Antiqua" panose="02040602050305030304" pitchFamily="18" charset="0"/>
              </a:rPr>
              <a:t>Simba</a:t>
            </a:r>
            <a:endParaRPr lang="zh-CN" altLang="en-US" dirty="0">
              <a:latin typeface="Book Antiqua" panose="02040602050305030304" pitchFamily="18" charset="0"/>
            </a:endParaRPr>
          </a:p>
        </p:txBody>
      </p:sp>
    </p:spTree>
    <p:extLst>
      <p:ext uri="{BB962C8B-B14F-4D97-AF65-F5344CB8AC3E}">
        <p14:creationId xmlns:p14="http://schemas.microsoft.com/office/powerpoint/2010/main" val="40922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40FFBAA-44E4-402E-A998-98FC702A5BA4}"/>
              </a:ext>
            </a:extLst>
          </p:cNvPr>
          <p:cNvSpPr txBox="1"/>
          <p:nvPr/>
        </p:nvSpPr>
        <p:spPr>
          <a:xfrm>
            <a:off x="402562" y="293674"/>
            <a:ext cx="10171215" cy="584775"/>
          </a:xfrm>
          <a:prstGeom prst="rect">
            <a:avLst/>
          </a:prstGeom>
          <a:noFill/>
          <a:ln>
            <a:noFill/>
          </a:ln>
        </p:spPr>
        <p:txBody>
          <a:bodyPr wrap="square" rtlCol="0">
            <a:spAutoFit/>
          </a:bodyPr>
          <a:lstStyle/>
          <a:p>
            <a:r>
              <a:rPr lang="en-US" altLang="zh-CN" sz="3200" dirty="0">
                <a:latin typeface="Book Antiqua" panose="02040602050305030304" pitchFamily="18" charset="0"/>
                <a:cs typeface="Times New Roman" panose="02020603050405020304" pitchFamily="18" charset="0"/>
              </a:rPr>
              <a:t>Soter: Overview</a:t>
            </a:r>
          </a:p>
        </p:txBody>
      </p:sp>
      <p:sp>
        <p:nvSpPr>
          <p:cNvPr id="2" name="文本框 1">
            <a:extLst>
              <a:ext uri="{FF2B5EF4-FFF2-40B4-BE49-F238E27FC236}">
                <a16:creationId xmlns:a16="http://schemas.microsoft.com/office/drawing/2014/main" id="{2ADAE1A1-25CA-C304-5C1F-B0E343A01541}"/>
              </a:ext>
            </a:extLst>
          </p:cNvPr>
          <p:cNvSpPr txBox="1"/>
          <p:nvPr/>
        </p:nvSpPr>
        <p:spPr>
          <a:xfrm>
            <a:off x="-1016509" y="6963697"/>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3" name="圆角矩形 4">
            <a:extLst>
              <a:ext uri="{FF2B5EF4-FFF2-40B4-BE49-F238E27FC236}">
                <a16:creationId xmlns:a16="http://schemas.microsoft.com/office/drawing/2014/main" id="{587F1CE3-3741-9415-BA76-F3E1CC8DF54E}"/>
              </a:ext>
            </a:extLst>
          </p:cNvPr>
          <p:cNvSpPr/>
          <p:nvPr/>
        </p:nvSpPr>
        <p:spPr>
          <a:xfrm>
            <a:off x="-79240" y="4702551"/>
            <a:ext cx="1746543" cy="599316"/>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Spatial </a:t>
            </a:r>
          </a:p>
          <a:p>
            <a:pPr algn="ctr"/>
            <a:r>
              <a:rPr kumimoji="1" lang="en-US" altLang="zh-CN" b="1" dirty="0">
                <a:solidFill>
                  <a:schemeClr val="tx1"/>
                </a:solidFill>
                <a:latin typeface="Book Antiqua" panose="02040602050305030304" pitchFamily="18" charset="0"/>
              </a:rPr>
              <a:t>Architectures</a:t>
            </a:r>
            <a:endParaRPr kumimoji="1" lang="en-US" altLang="zh-CN" dirty="0">
              <a:solidFill>
                <a:schemeClr val="tx1"/>
              </a:solidFill>
              <a:latin typeface="Book Antiqua" panose="02040602050305030304" pitchFamily="18" charset="0"/>
            </a:endParaRPr>
          </a:p>
        </p:txBody>
      </p:sp>
      <p:sp>
        <p:nvSpPr>
          <p:cNvPr id="5" name="圆角矩形 4">
            <a:extLst>
              <a:ext uri="{FF2B5EF4-FFF2-40B4-BE49-F238E27FC236}">
                <a16:creationId xmlns:a16="http://schemas.microsoft.com/office/drawing/2014/main" id="{C7E5DC52-CED1-CB75-4F9C-AD80E4C04DA8}"/>
              </a:ext>
            </a:extLst>
          </p:cNvPr>
          <p:cNvSpPr/>
          <p:nvPr/>
        </p:nvSpPr>
        <p:spPr>
          <a:xfrm>
            <a:off x="-471069" y="3037010"/>
            <a:ext cx="2548873" cy="61065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Tensor</a:t>
            </a:r>
          </a:p>
          <a:p>
            <a:pPr algn="ctr"/>
            <a:r>
              <a:rPr kumimoji="1" lang="en-US" altLang="zh-CN" b="1" dirty="0">
                <a:solidFill>
                  <a:schemeClr val="tx1"/>
                </a:solidFill>
                <a:latin typeface="Book Antiqua" panose="02040602050305030304" pitchFamily="18" charset="0"/>
              </a:rPr>
              <a:t> Computations</a:t>
            </a:r>
          </a:p>
        </p:txBody>
      </p:sp>
      <p:sp>
        <p:nvSpPr>
          <p:cNvPr id="6" name="圆角矩形 4">
            <a:extLst>
              <a:ext uri="{FF2B5EF4-FFF2-40B4-BE49-F238E27FC236}">
                <a16:creationId xmlns:a16="http://schemas.microsoft.com/office/drawing/2014/main" id="{1E4CDA75-FC90-6A5C-4342-D9737E551895}"/>
              </a:ext>
            </a:extLst>
          </p:cNvPr>
          <p:cNvSpPr/>
          <p:nvPr/>
        </p:nvSpPr>
        <p:spPr>
          <a:xfrm>
            <a:off x="4662416" y="3219490"/>
            <a:ext cx="2318748" cy="1257472"/>
          </a:xfrm>
          <a:prstGeom prst="roundRect">
            <a:avLst>
              <a:gd name="adj" fmla="val 7784"/>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Tensor Program </a:t>
            </a:r>
          </a:p>
          <a:p>
            <a:r>
              <a:rPr kumimoji="1" lang="en-US" altLang="zh-CN" sz="2000" b="1" dirty="0">
                <a:solidFill>
                  <a:schemeClr val="tx1"/>
                </a:solidFill>
                <a:latin typeface="Book Antiqua" panose="02040602050305030304" pitchFamily="18" charset="0"/>
              </a:rPr>
              <a:t>Design Space</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Sub-spaces of tunable params.</a:t>
            </a:r>
          </a:p>
        </p:txBody>
      </p:sp>
      <p:sp>
        <p:nvSpPr>
          <p:cNvPr id="7" name="圆角矩形 4">
            <a:extLst>
              <a:ext uri="{FF2B5EF4-FFF2-40B4-BE49-F238E27FC236}">
                <a16:creationId xmlns:a16="http://schemas.microsoft.com/office/drawing/2014/main" id="{3CB2992A-C5A6-5E50-BF8C-7AE38CE4EE0E}"/>
              </a:ext>
            </a:extLst>
          </p:cNvPr>
          <p:cNvSpPr/>
          <p:nvPr/>
        </p:nvSpPr>
        <p:spPr>
          <a:xfrm>
            <a:off x="65873" y="3068653"/>
            <a:ext cx="1521247" cy="1417854"/>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8" name="圆角矩形 4">
            <a:extLst>
              <a:ext uri="{FF2B5EF4-FFF2-40B4-BE49-F238E27FC236}">
                <a16:creationId xmlns:a16="http://schemas.microsoft.com/office/drawing/2014/main" id="{F09D57CB-A8E1-12FF-B8E7-A69CFDBF2F2A}"/>
              </a:ext>
            </a:extLst>
          </p:cNvPr>
          <p:cNvSpPr/>
          <p:nvPr/>
        </p:nvSpPr>
        <p:spPr>
          <a:xfrm>
            <a:off x="281841" y="3644425"/>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GEMM</a:t>
            </a:r>
          </a:p>
        </p:txBody>
      </p:sp>
      <p:sp>
        <p:nvSpPr>
          <p:cNvPr id="9" name="圆角矩形 4">
            <a:extLst>
              <a:ext uri="{FF2B5EF4-FFF2-40B4-BE49-F238E27FC236}">
                <a16:creationId xmlns:a16="http://schemas.microsoft.com/office/drawing/2014/main" id="{347E90DE-2EB4-7506-5402-EB1EA37FA458}"/>
              </a:ext>
            </a:extLst>
          </p:cNvPr>
          <p:cNvSpPr/>
          <p:nvPr/>
        </p:nvSpPr>
        <p:spPr>
          <a:xfrm>
            <a:off x="281841" y="3986878"/>
            <a:ext cx="1032390"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C2D</a:t>
            </a:r>
          </a:p>
        </p:txBody>
      </p:sp>
      <p:sp>
        <p:nvSpPr>
          <p:cNvPr id="11" name="圆角矩形 4">
            <a:extLst>
              <a:ext uri="{FF2B5EF4-FFF2-40B4-BE49-F238E27FC236}">
                <a16:creationId xmlns:a16="http://schemas.microsoft.com/office/drawing/2014/main" id="{4E694CB9-382F-0B42-BCEF-2B4C684318AC}"/>
              </a:ext>
            </a:extLst>
          </p:cNvPr>
          <p:cNvSpPr/>
          <p:nvPr/>
        </p:nvSpPr>
        <p:spPr>
          <a:xfrm>
            <a:off x="65873" y="4692019"/>
            <a:ext cx="1521247" cy="1408083"/>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chemeClr val="tx1"/>
              </a:solidFill>
              <a:latin typeface="Book Antiqua" panose="02040602050305030304" pitchFamily="18" charset="0"/>
            </a:endParaRPr>
          </a:p>
        </p:txBody>
      </p:sp>
      <p:sp>
        <p:nvSpPr>
          <p:cNvPr id="13" name="圆角矩形 4">
            <a:extLst>
              <a:ext uri="{FF2B5EF4-FFF2-40B4-BE49-F238E27FC236}">
                <a16:creationId xmlns:a16="http://schemas.microsoft.com/office/drawing/2014/main" id="{BDCBC083-BBD2-73EC-582E-1A6168A2835B}"/>
              </a:ext>
            </a:extLst>
          </p:cNvPr>
          <p:cNvSpPr/>
          <p:nvPr/>
        </p:nvSpPr>
        <p:spPr>
          <a:xfrm>
            <a:off x="294209" y="5614164"/>
            <a:ext cx="1064577"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NVDLA</a:t>
            </a:r>
          </a:p>
        </p:txBody>
      </p:sp>
      <p:sp>
        <p:nvSpPr>
          <p:cNvPr id="14" name="圆角矩形 4">
            <a:extLst>
              <a:ext uri="{FF2B5EF4-FFF2-40B4-BE49-F238E27FC236}">
                <a16:creationId xmlns:a16="http://schemas.microsoft.com/office/drawing/2014/main" id="{EF0A1485-1D5B-699E-2FF7-EB58134E52EA}"/>
              </a:ext>
            </a:extLst>
          </p:cNvPr>
          <p:cNvSpPr/>
          <p:nvPr/>
        </p:nvSpPr>
        <p:spPr>
          <a:xfrm>
            <a:off x="294209" y="5275818"/>
            <a:ext cx="1064576" cy="29518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Simba</a:t>
            </a:r>
          </a:p>
        </p:txBody>
      </p:sp>
      <p:sp>
        <p:nvSpPr>
          <p:cNvPr id="16" name="圆角矩形 4">
            <a:extLst>
              <a:ext uri="{FF2B5EF4-FFF2-40B4-BE49-F238E27FC236}">
                <a16:creationId xmlns:a16="http://schemas.microsoft.com/office/drawing/2014/main" id="{50AF5F28-3E74-055B-7C59-768AC6794A91}"/>
              </a:ext>
            </a:extLst>
          </p:cNvPr>
          <p:cNvSpPr/>
          <p:nvPr/>
        </p:nvSpPr>
        <p:spPr>
          <a:xfrm>
            <a:off x="294208" y="5804918"/>
            <a:ext cx="1064577"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sp>
        <p:nvSpPr>
          <p:cNvPr id="17" name="圆角矩形 4">
            <a:extLst>
              <a:ext uri="{FF2B5EF4-FFF2-40B4-BE49-F238E27FC236}">
                <a16:creationId xmlns:a16="http://schemas.microsoft.com/office/drawing/2014/main" id="{8975E909-0F78-27C1-9E76-DE9F92316B9D}"/>
              </a:ext>
            </a:extLst>
          </p:cNvPr>
          <p:cNvSpPr/>
          <p:nvPr/>
        </p:nvSpPr>
        <p:spPr>
          <a:xfrm>
            <a:off x="4662361" y="4583890"/>
            <a:ext cx="2318748" cy="1257473"/>
          </a:xfrm>
          <a:prstGeom prst="roundRect">
            <a:avLst>
              <a:gd name="adj" fmla="val 7784"/>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tx1"/>
                </a:solidFill>
                <a:latin typeface="Book Antiqua" panose="02040602050305030304" pitchFamily="18" charset="0"/>
              </a:rPr>
              <a:t>Tunable Params.</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Tile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Parallel factor</a:t>
            </a:r>
          </a:p>
          <a:p>
            <a:pPr marL="285750" indent="-285750">
              <a:buSzPct val="81000"/>
              <a:buFont typeface="Wingdings" panose="05000000000000000000" pitchFamily="2" charset="2"/>
              <a:buChar char="p"/>
            </a:pPr>
            <a:r>
              <a:rPr kumimoji="1" lang="en-US" altLang="zh-CN" sz="2000" dirty="0">
                <a:solidFill>
                  <a:schemeClr val="tx1"/>
                </a:solidFill>
                <a:latin typeface="Book Antiqua" panose="02040602050305030304" pitchFamily="18" charset="0"/>
              </a:rPr>
              <a:t>Loop order</a:t>
            </a:r>
          </a:p>
        </p:txBody>
      </p:sp>
      <p:grpSp>
        <p:nvGrpSpPr>
          <p:cNvPr id="18" name="组合 17">
            <a:extLst>
              <a:ext uri="{FF2B5EF4-FFF2-40B4-BE49-F238E27FC236}">
                <a16:creationId xmlns:a16="http://schemas.microsoft.com/office/drawing/2014/main" id="{F60D4C75-44E2-DAA7-7C9C-B039FB37743E}"/>
              </a:ext>
            </a:extLst>
          </p:cNvPr>
          <p:cNvGrpSpPr/>
          <p:nvPr/>
        </p:nvGrpSpPr>
        <p:grpSpPr>
          <a:xfrm>
            <a:off x="6633419" y="3332114"/>
            <a:ext cx="4493518" cy="2475416"/>
            <a:chOff x="11417376" y="959566"/>
            <a:chExt cx="4493518" cy="2509506"/>
          </a:xfrm>
        </p:grpSpPr>
        <p:sp>
          <p:nvSpPr>
            <p:cNvPr id="19" name="圆角矩形 4">
              <a:extLst>
                <a:ext uri="{FF2B5EF4-FFF2-40B4-BE49-F238E27FC236}">
                  <a16:creationId xmlns:a16="http://schemas.microsoft.com/office/drawing/2014/main" id="{4BFE252C-4489-77F6-7A7D-F0926785C967}"/>
                </a:ext>
              </a:extLst>
            </p:cNvPr>
            <p:cNvSpPr/>
            <p:nvPr/>
          </p:nvSpPr>
          <p:spPr>
            <a:xfrm>
              <a:off x="11417376" y="959566"/>
              <a:ext cx="4493518"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Automatic Tuner</a:t>
              </a:r>
              <a:endParaRPr kumimoji="1" lang="en-US" altLang="zh-CN" sz="2000" dirty="0">
                <a:solidFill>
                  <a:schemeClr val="tx1"/>
                </a:solidFill>
                <a:latin typeface="Book Antiqua" panose="02040602050305030304" pitchFamily="18" charset="0"/>
              </a:endParaRPr>
            </a:p>
          </p:txBody>
        </p:sp>
        <p:sp>
          <p:nvSpPr>
            <p:cNvPr id="20" name="圆角矩形 4">
              <a:extLst>
                <a:ext uri="{FF2B5EF4-FFF2-40B4-BE49-F238E27FC236}">
                  <a16:creationId xmlns:a16="http://schemas.microsoft.com/office/drawing/2014/main" id="{9DDD3CB7-2887-C3A8-F2CA-AA338462FF3A}"/>
                </a:ext>
              </a:extLst>
            </p:cNvPr>
            <p:cNvSpPr/>
            <p:nvPr/>
          </p:nvSpPr>
          <p:spPr>
            <a:xfrm>
              <a:off x="12254995" y="1704914"/>
              <a:ext cx="2522213" cy="739975"/>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Transformer-based</a:t>
              </a:r>
            </a:p>
            <a:p>
              <a:pPr algn="ctr"/>
              <a:r>
                <a:rPr kumimoji="1" lang="en-US" altLang="zh-CN" sz="2000" b="1" dirty="0">
                  <a:solidFill>
                    <a:schemeClr val="tx1"/>
                  </a:solidFill>
                  <a:latin typeface="Book Antiqua" panose="02040602050305030304" pitchFamily="18" charset="0"/>
                </a:rPr>
                <a:t>Exploration</a:t>
              </a:r>
              <a:endParaRPr kumimoji="1" lang="en-US" altLang="zh-CN" sz="2000" dirty="0">
                <a:solidFill>
                  <a:schemeClr val="tx1"/>
                </a:solidFill>
                <a:latin typeface="Book Antiqua" panose="02040602050305030304" pitchFamily="18" charset="0"/>
              </a:endParaRPr>
            </a:p>
          </p:txBody>
        </p:sp>
        <p:sp>
          <p:nvSpPr>
            <p:cNvPr id="21" name="圆角矩形 4">
              <a:extLst>
                <a:ext uri="{FF2B5EF4-FFF2-40B4-BE49-F238E27FC236}">
                  <a16:creationId xmlns:a16="http://schemas.microsoft.com/office/drawing/2014/main" id="{58D5014C-D9D3-6B8F-9380-AA7145716615}"/>
                </a:ext>
              </a:extLst>
            </p:cNvPr>
            <p:cNvSpPr/>
            <p:nvPr/>
          </p:nvSpPr>
          <p:spPr>
            <a:xfrm>
              <a:off x="12126024" y="1179565"/>
              <a:ext cx="2793435" cy="2289507"/>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22" name="圆角矩形 4">
              <a:extLst>
                <a:ext uri="{FF2B5EF4-FFF2-40B4-BE49-F238E27FC236}">
                  <a16:creationId xmlns:a16="http://schemas.microsoft.com/office/drawing/2014/main" id="{C5531FF2-5C78-C7DC-9137-BFA29F09555C}"/>
                </a:ext>
              </a:extLst>
            </p:cNvPr>
            <p:cNvSpPr/>
            <p:nvPr/>
          </p:nvSpPr>
          <p:spPr>
            <a:xfrm>
              <a:off x="12225533" y="2592238"/>
              <a:ext cx="2592300" cy="756000"/>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780" b="1" dirty="0">
                  <a:solidFill>
                    <a:schemeClr val="tx1"/>
                  </a:solidFill>
                  <a:latin typeface="Book Antiqua" panose="02040602050305030304" pitchFamily="18" charset="0"/>
                </a:rPr>
                <a:t>Policy Gradient-based</a:t>
              </a:r>
            </a:p>
            <a:p>
              <a:pPr algn="ctr"/>
              <a:r>
                <a:rPr kumimoji="1" lang="en-US" altLang="zh-CN" sz="1780" b="1" dirty="0">
                  <a:solidFill>
                    <a:schemeClr val="tx1"/>
                  </a:solidFill>
                  <a:latin typeface="Book Antiqua" panose="02040602050305030304" pitchFamily="18" charset="0"/>
                </a:rPr>
                <a:t>Optimization</a:t>
              </a:r>
              <a:endParaRPr kumimoji="1" lang="en-US" altLang="zh-CN" sz="1780" dirty="0">
                <a:solidFill>
                  <a:schemeClr val="tx1"/>
                </a:solidFill>
                <a:latin typeface="Book Antiqua" panose="02040602050305030304" pitchFamily="18" charset="0"/>
              </a:endParaRPr>
            </a:p>
          </p:txBody>
        </p:sp>
      </p:grpSp>
      <p:sp>
        <p:nvSpPr>
          <p:cNvPr id="23" name="圆角矩形 4">
            <a:extLst>
              <a:ext uri="{FF2B5EF4-FFF2-40B4-BE49-F238E27FC236}">
                <a16:creationId xmlns:a16="http://schemas.microsoft.com/office/drawing/2014/main" id="{7A83F7BD-ECED-A54D-B952-E5CE44800F1C}"/>
              </a:ext>
            </a:extLst>
          </p:cNvPr>
          <p:cNvSpPr/>
          <p:nvPr/>
        </p:nvSpPr>
        <p:spPr>
          <a:xfrm>
            <a:off x="281840" y="4191322"/>
            <a:ext cx="1032391" cy="29518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Book Antiqua" panose="02040602050305030304" pitchFamily="18" charset="0"/>
              </a:rPr>
              <a:t>…</a:t>
            </a:r>
          </a:p>
        </p:txBody>
      </p:sp>
      <p:cxnSp>
        <p:nvCxnSpPr>
          <p:cNvPr id="25" name="直接箭头连接符 6">
            <a:extLst>
              <a:ext uri="{FF2B5EF4-FFF2-40B4-BE49-F238E27FC236}">
                <a16:creationId xmlns:a16="http://schemas.microsoft.com/office/drawing/2014/main" id="{393B9FA4-AFA3-3477-2301-19E36008D803}"/>
              </a:ext>
            </a:extLst>
          </p:cNvPr>
          <p:cNvCxnSpPr>
            <a:cxnSpLocks/>
            <a:stCxn id="7" idx="3"/>
          </p:cNvCxnSpPr>
          <p:nvPr/>
        </p:nvCxnSpPr>
        <p:spPr>
          <a:xfrm flipV="1">
            <a:off x="1587120" y="3774128"/>
            <a:ext cx="489241" cy="345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箭头连接符 74">
            <a:extLst>
              <a:ext uri="{FF2B5EF4-FFF2-40B4-BE49-F238E27FC236}">
                <a16:creationId xmlns:a16="http://schemas.microsoft.com/office/drawing/2014/main" id="{7B4A6AED-3434-33DF-E606-6C116DD478CE}"/>
              </a:ext>
            </a:extLst>
          </p:cNvPr>
          <p:cNvCxnSpPr>
            <a:cxnSpLocks/>
            <a:stCxn id="11" idx="3"/>
          </p:cNvCxnSpPr>
          <p:nvPr/>
        </p:nvCxnSpPr>
        <p:spPr>
          <a:xfrm flipV="1">
            <a:off x="1587120" y="5391849"/>
            <a:ext cx="478859" cy="421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连接符: 肘形 14">
            <a:extLst>
              <a:ext uri="{FF2B5EF4-FFF2-40B4-BE49-F238E27FC236}">
                <a16:creationId xmlns:a16="http://schemas.microsoft.com/office/drawing/2014/main" id="{8775DB94-75B5-4EF3-80C5-9832EBD35B08}"/>
              </a:ext>
            </a:extLst>
          </p:cNvPr>
          <p:cNvCxnSpPr>
            <a:cxnSpLocks/>
            <a:stCxn id="6" idx="0"/>
            <a:endCxn id="21" idx="0"/>
          </p:cNvCxnSpPr>
          <p:nvPr/>
        </p:nvCxnSpPr>
        <p:spPr>
          <a:xfrm rot="16200000" flipH="1">
            <a:off x="7115470" y="1925810"/>
            <a:ext cx="329634" cy="2916995"/>
          </a:xfrm>
          <a:prstGeom prst="bentConnector3">
            <a:avLst>
              <a:gd name="adj1" fmla="val -6935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箭头连接符 85">
            <a:extLst>
              <a:ext uri="{FF2B5EF4-FFF2-40B4-BE49-F238E27FC236}">
                <a16:creationId xmlns:a16="http://schemas.microsoft.com/office/drawing/2014/main" id="{75875357-F29D-F14D-40DF-3A3AF77A1435}"/>
              </a:ext>
            </a:extLst>
          </p:cNvPr>
          <p:cNvCxnSpPr>
            <a:cxnSpLocks/>
          </p:cNvCxnSpPr>
          <p:nvPr/>
        </p:nvCxnSpPr>
        <p:spPr>
          <a:xfrm>
            <a:off x="4259838" y="3946736"/>
            <a:ext cx="40252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接箭头连接符 91">
            <a:extLst>
              <a:ext uri="{FF2B5EF4-FFF2-40B4-BE49-F238E27FC236}">
                <a16:creationId xmlns:a16="http://schemas.microsoft.com/office/drawing/2014/main" id="{BAE4B576-14AB-212C-2719-D3D8A3856708}"/>
              </a:ext>
            </a:extLst>
          </p:cNvPr>
          <p:cNvCxnSpPr>
            <a:cxnSpLocks/>
            <a:endCxn id="17" idx="3"/>
          </p:cNvCxnSpPr>
          <p:nvPr/>
        </p:nvCxnSpPr>
        <p:spPr>
          <a:xfrm flipH="1">
            <a:off x="6981109" y="5212627"/>
            <a:ext cx="36095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连接符: 肘形 96">
            <a:extLst>
              <a:ext uri="{FF2B5EF4-FFF2-40B4-BE49-F238E27FC236}">
                <a16:creationId xmlns:a16="http://schemas.microsoft.com/office/drawing/2014/main" id="{66C5E71B-2BCD-C2F9-14ED-18480DEB2947}"/>
              </a:ext>
            </a:extLst>
          </p:cNvPr>
          <p:cNvCxnSpPr>
            <a:cxnSpLocks/>
            <a:stCxn id="17" idx="2"/>
            <a:endCxn id="58" idx="2"/>
          </p:cNvCxnSpPr>
          <p:nvPr/>
        </p:nvCxnSpPr>
        <p:spPr>
          <a:xfrm rot="5400000" flipH="1">
            <a:off x="4384497" y="4404125"/>
            <a:ext cx="220842" cy="2653635"/>
          </a:xfrm>
          <a:prstGeom prst="bentConnector3">
            <a:avLst>
              <a:gd name="adj1" fmla="val -103513"/>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箭头连接符 104">
            <a:extLst>
              <a:ext uri="{FF2B5EF4-FFF2-40B4-BE49-F238E27FC236}">
                <a16:creationId xmlns:a16="http://schemas.microsoft.com/office/drawing/2014/main" id="{87BE9040-ADA6-25B6-7A1A-48250A4274FB}"/>
              </a:ext>
            </a:extLst>
          </p:cNvPr>
          <p:cNvCxnSpPr>
            <a:cxnSpLocks/>
            <a:stCxn id="21" idx="3"/>
            <a:endCxn id="33" idx="1"/>
          </p:cNvCxnSpPr>
          <p:nvPr/>
        </p:nvCxnSpPr>
        <p:spPr>
          <a:xfrm>
            <a:off x="10135502" y="4678327"/>
            <a:ext cx="482902" cy="55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93DEBD42-3CF0-C3FC-E8C9-B593AA1528A2}"/>
              </a:ext>
            </a:extLst>
          </p:cNvPr>
          <p:cNvGrpSpPr/>
          <p:nvPr/>
        </p:nvGrpSpPr>
        <p:grpSpPr>
          <a:xfrm>
            <a:off x="10476153" y="4027965"/>
            <a:ext cx="1850104" cy="1323439"/>
            <a:chOff x="13565861" y="893780"/>
            <a:chExt cx="1850104" cy="1360401"/>
          </a:xfrm>
        </p:grpSpPr>
        <p:sp>
          <p:nvSpPr>
            <p:cNvPr id="33" name="圆角矩形 4">
              <a:extLst>
                <a:ext uri="{FF2B5EF4-FFF2-40B4-BE49-F238E27FC236}">
                  <a16:creationId xmlns:a16="http://schemas.microsoft.com/office/drawing/2014/main" id="{ECFD1DC6-EFC5-3421-295C-DA784E6D20F3}"/>
                </a:ext>
              </a:extLst>
            </p:cNvPr>
            <p:cNvSpPr/>
            <p:nvPr/>
          </p:nvSpPr>
          <p:spPr>
            <a:xfrm>
              <a:off x="13708112" y="893780"/>
              <a:ext cx="1530250" cy="1348545"/>
            </a:xfrm>
            <a:prstGeom prst="roundRect">
              <a:avLst>
                <a:gd name="adj"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chemeClr val="tx1"/>
                </a:solidFill>
                <a:latin typeface="Book Antiqua" panose="02040602050305030304" pitchFamily="18" charset="0"/>
              </a:endParaRPr>
            </a:p>
          </p:txBody>
        </p:sp>
        <p:sp>
          <p:nvSpPr>
            <p:cNvPr id="34" name="矩形 33">
              <a:extLst>
                <a:ext uri="{FF2B5EF4-FFF2-40B4-BE49-F238E27FC236}">
                  <a16:creationId xmlns:a16="http://schemas.microsoft.com/office/drawing/2014/main" id="{92837FA8-E036-805C-8B3B-4264E8ED0DB7}"/>
                </a:ext>
              </a:extLst>
            </p:cNvPr>
            <p:cNvSpPr/>
            <p:nvPr/>
          </p:nvSpPr>
          <p:spPr>
            <a:xfrm>
              <a:off x="13565861" y="893780"/>
              <a:ext cx="1850104" cy="1360401"/>
            </a:xfrm>
            <a:prstGeom prst="rect">
              <a:avLst/>
            </a:prstGeom>
          </p:spPr>
          <p:txBody>
            <a:bodyPr wrap="square">
              <a:spAutoFit/>
            </a:bodyPr>
            <a:lstStyle/>
            <a:p>
              <a:pPr algn="ctr"/>
              <a:r>
                <a:rPr kumimoji="1" lang="en-US" altLang="zh-CN" sz="2000" b="1" dirty="0">
                  <a:latin typeface="Book Antiqua" panose="02040602050305030304" pitchFamily="18" charset="0"/>
                </a:rPr>
                <a:t>High-performance</a:t>
              </a:r>
            </a:p>
            <a:p>
              <a:pPr algn="ctr"/>
              <a:r>
                <a:rPr kumimoji="1" lang="en-US" altLang="zh-CN" sz="2000" b="1" dirty="0">
                  <a:latin typeface="Book Antiqua" panose="02040602050305030304" pitchFamily="18" charset="0"/>
                </a:rPr>
                <a:t>Tensor Program</a:t>
              </a:r>
              <a:endParaRPr kumimoji="1" lang="en-US" altLang="zh-CN" sz="2000" dirty="0">
                <a:latin typeface="Book Antiqua" panose="02040602050305030304" pitchFamily="18" charset="0"/>
              </a:endParaRPr>
            </a:p>
          </p:txBody>
        </p:sp>
      </p:grpSp>
      <p:sp>
        <p:nvSpPr>
          <p:cNvPr id="35" name="圆角矩形 4">
            <a:extLst>
              <a:ext uri="{FF2B5EF4-FFF2-40B4-BE49-F238E27FC236}">
                <a16:creationId xmlns:a16="http://schemas.microsoft.com/office/drawing/2014/main" id="{B3622DFE-5D8E-9CF1-8B05-10B21DCCA8EF}"/>
              </a:ext>
            </a:extLst>
          </p:cNvPr>
          <p:cNvSpPr/>
          <p:nvPr/>
        </p:nvSpPr>
        <p:spPr>
          <a:xfrm>
            <a:off x="7161632" y="2839558"/>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①</a:t>
            </a:r>
            <a:endParaRPr kumimoji="1" lang="en-US" altLang="zh-CN" sz="2000" dirty="0">
              <a:solidFill>
                <a:schemeClr val="tx1"/>
              </a:solidFill>
              <a:latin typeface="Book Antiqua" panose="02040602050305030304" pitchFamily="18" charset="0"/>
            </a:endParaRPr>
          </a:p>
        </p:txBody>
      </p:sp>
      <p:sp>
        <p:nvSpPr>
          <p:cNvPr id="36" name="圆角矩形 4">
            <a:extLst>
              <a:ext uri="{FF2B5EF4-FFF2-40B4-BE49-F238E27FC236}">
                <a16:creationId xmlns:a16="http://schemas.microsoft.com/office/drawing/2014/main" id="{F6B433CD-ECEE-3D36-8E5E-27112E9AAD92}"/>
              </a:ext>
            </a:extLst>
          </p:cNvPr>
          <p:cNvSpPr/>
          <p:nvPr/>
        </p:nvSpPr>
        <p:spPr>
          <a:xfrm>
            <a:off x="4136067" y="5554311"/>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latin typeface="Book Antiqua" panose="02040602050305030304" pitchFamily="18" charset="0"/>
              </a:rPr>
              <a:t>②</a:t>
            </a:r>
            <a:endParaRPr kumimoji="1" lang="en-US" altLang="zh-CN" sz="2000" dirty="0">
              <a:solidFill>
                <a:schemeClr val="tx1"/>
              </a:solidFill>
              <a:latin typeface="Book Antiqua" panose="02040602050305030304" pitchFamily="18" charset="0"/>
            </a:endParaRPr>
          </a:p>
        </p:txBody>
      </p:sp>
      <p:sp>
        <p:nvSpPr>
          <p:cNvPr id="37" name="圆角矩形 4">
            <a:extLst>
              <a:ext uri="{FF2B5EF4-FFF2-40B4-BE49-F238E27FC236}">
                <a16:creationId xmlns:a16="http://schemas.microsoft.com/office/drawing/2014/main" id="{DD1414B0-7E94-AD29-877A-F11207DF8079}"/>
              </a:ext>
            </a:extLst>
          </p:cNvPr>
          <p:cNvSpPr/>
          <p:nvPr/>
        </p:nvSpPr>
        <p:spPr>
          <a:xfrm>
            <a:off x="9523561" y="9484125"/>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38" name="圆角矩形 4">
            <a:extLst>
              <a:ext uri="{FF2B5EF4-FFF2-40B4-BE49-F238E27FC236}">
                <a16:creationId xmlns:a16="http://schemas.microsoft.com/office/drawing/2014/main" id="{47651FA8-5607-AFCF-7B68-697EBBF7148E}"/>
              </a:ext>
            </a:extLst>
          </p:cNvPr>
          <p:cNvSpPr/>
          <p:nvPr/>
        </p:nvSpPr>
        <p:spPr>
          <a:xfrm>
            <a:off x="10127004" y="9624694"/>
            <a:ext cx="692954" cy="642923"/>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nvGrpSpPr>
          <p:cNvPr id="39" name="组合 38">
            <a:extLst>
              <a:ext uri="{FF2B5EF4-FFF2-40B4-BE49-F238E27FC236}">
                <a16:creationId xmlns:a16="http://schemas.microsoft.com/office/drawing/2014/main" id="{B030A8A8-8DB5-0419-CDEA-01D5164F8D80}"/>
              </a:ext>
            </a:extLst>
          </p:cNvPr>
          <p:cNvGrpSpPr/>
          <p:nvPr/>
        </p:nvGrpSpPr>
        <p:grpSpPr>
          <a:xfrm>
            <a:off x="8707909" y="2455388"/>
            <a:ext cx="4493518" cy="899000"/>
            <a:chOff x="12247056" y="-89132"/>
            <a:chExt cx="4493518" cy="899000"/>
          </a:xfrm>
        </p:grpSpPr>
        <p:sp>
          <p:nvSpPr>
            <p:cNvPr id="40" name="圆角矩形 4">
              <a:extLst>
                <a:ext uri="{FF2B5EF4-FFF2-40B4-BE49-F238E27FC236}">
                  <a16:creationId xmlns:a16="http://schemas.microsoft.com/office/drawing/2014/main" id="{3851337D-3C7A-863B-3DDC-56BD02D4778D}"/>
                </a:ext>
              </a:extLst>
            </p:cNvPr>
            <p:cNvSpPr/>
            <p:nvPr/>
          </p:nvSpPr>
          <p:spPr>
            <a:xfrm>
              <a:off x="12247056" y="-89132"/>
              <a:ext cx="4493518" cy="899000"/>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Coordination </a:t>
              </a:r>
              <a:r>
                <a:rPr kumimoji="1" lang="zh-CN" altLang="en-US" sz="2000" b="1" dirty="0">
                  <a:solidFill>
                    <a:schemeClr val="tx1"/>
                  </a:solidFill>
                  <a:latin typeface="Book Antiqua" panose="02040602050305030304" pitchFamily="18" charset="0"/>
                </a:rPr>
                <a:t>① ②</a:t>
              </a:r>
              <a:endParaRPr kumimoji="1" lang="en-US" altLang="zh-CN" sz="2000" b="1" dirty="0">
                <a:solidFill>
                  <a:schemeClr val="tx1"/>
                </a:solidFill>
                <a:latin typeface="Book Antiqua" panose="02040602050305030304" pitchFamily="18" charset="0"/>
              </a:endParaRPr>
            </a:p>
          </p:txBody>
        </p:sp>
        <p:sp>
          <p:nvSpPr>
            <p:cNvPr id="41" name="圆角矩形 4">
              <a:extLst>
                <a:ext uri="{FF2B5EF4-FFF2-40B4-BE49-F238E27FC236}">
                  <a16:creationId xmlns:a16="http://schemas.microsoft.com/office/drawing/2014/main" id="{BC33041F-9A79-2B29-23E6-895C38A8E35D}"/>
                </a:ext>
              </a:extLst>
            </p:cNvPr>
            <p:cNvSpPr/>
            <p:nvPr/>
          </p:nvSpPr>
          <p:spPr>
            <a:xfrm>
              <a:off x="13326614" y="51928"/>
              <a:ext cx="2343074" cy="650746"/>
            </a:xfrm>
            <a:prstGeom prst="roundRect">
              <a:avLst>
                <a:gd name="adj" fmla="val 490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grpSp>
        <p:nvGrpSpPr>
          <p:cNvPr id="49" name="组合 48">
            <a:extLst>
              <a:ext uri="{FF2B5EF4-FFF2-40B4-BE49-F238E27FC236}">
                <a16:creationId xmlns:a16="http://schemas.microsoft.com/office/drawing/2014/main" id="{0D166201-7C17-1388-A903-27D780AD1DD6}"/>
              </a:ext>
            </a:extLst>
          </p:cNvPr>
          <p:cNvGrpSpPr/>
          <p:nvPr/>
        </p:nvGrpSpPr>
        <p:grpSpPr>
          <a:xfrm>
            <a:off x="1663894" y="3368622"/>
            <a:ext cx="3044210" cy="2251899"/>
            <a:chOff x="3044596" y="-135828"/>
            <a:chExt cx="3044210" cy="2251899"/>
          </a:xfrm>
        </p:grpSpPr>
        <p:grpSp>
          <p:nvGrpSpPr>
            <p:cNvPr id="54" name="组合 53">
              <a:extLst>
                <a:ext uri="{FF2B5EF4-FFF2-40B4-BE49-F238E27FC236}">
                  <a16:creationId xmlns:a16="http://schemas.microsoft.com/office/drawing/2014/main" id="{DEA6DC24-15B2-3B74-601D-0D24B8C6731F}"/>
                </a:ext>
              </a:extLst>
            </p:cNvPr>
            <p:cNvGrpSpPr/>
            <p:nvPr/>
          </p:nvGrpSpPr>
          <p:grpSpPr>
            <a:xfrm>
              <a:off x="3044596" y="-135828"/>
              <a:ext cx="3044210" cy="2251899"/>
              <a:chOff x="4874048" y="738105"/>
              <a:chExt cx="3044210" cy="2251899"/>
            </a:xfrm>
          </p:grpSpPr>
          <p:grpSp>
            <p:nvGrpSpPr>
              <p:cNvPr id="56" name="组合 55">
                <a:extLst>
                  <a:ext uri="{FF2B5EF4-FFF2-40B4-BE49-F238E27FC236}">
                    <a16:creationId xmlns:a16="http://schemas.microsoft.com/office/drawing/2014/main" id="{B82BF043-F28E-FA34-8CC7-8B119E3008EC}"/>
                  </a:ext>
                </a:extLst>
              </p:cNvPr>
              <p:cNvGrpSpPr/>
              <p:nvPr/>
            </p:nvGrpSpPr>
            <p:grpSpPr>
              <a:xfrm>
                <a:off x="5286515" y="986710"/>
                <a:ext cx="2183477" cy="2003294"/>
                <a:chOff x="5304766" y="986710"/>
                <a:chExt cx="2183477" cy="2003294"/>
              </a:xfrm>
            </p:grpSpPr>
            <p:sp>
              <p:nvSpPr>
                <p:cNvPr id="58" name="圆角矩形 4">
                  <a:extLst>
                    <a:ext uri="{FF2B5EF4-FFF2-40B4-BE49-F238E27FC236}">
                      <a16:creationId xmlns:a16="http://schemas.microsoft.com/office/drawing/2014/main" id="{0CC650D0-0DD0-97E0-AC38-942C593D063D}"/>
                    </a:ext>
                  </a:extLst>
                </p:cNvPr>
                <p:cNvSpPr/>
                <p:nvPr/>
              </p:nvSpPr>
              <p:spPr>
                <a:xfrm>
                  <a:off x="5304766" y="986710"/>
                  <a:ext cx="2183477" cy="2003294"/>
                </a:xfrm>
                <a:prstGeom prst="roundRect">
                  <a:avLst>
                    <a:gd name="adj" fmla="val 4439"/>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59" name="圆角矩形 4">
                  <a:extLst>
                    <a:ext uri="{FF2B5EF4-FFF2-40B4-BE49-F238E27FC236}">
                      <a16:creationId xmlns:a16="http://schemas.microsoft.com/office/drawing/2014/main" id="{1A94CDEF-1E89-98BA-C200-C5DB786587E3}"/>
                    </a:ext>
                  </a:extLst>
                </p:cNvPr>
                <p:cNvSpPr/>
                <p:nvPr/>
              </p:nvSpPr>
              <p:spPr>
                <a:xfrm>
                  <a:off x="5416699" y="1447072"/>
                  <a:ext cx="1934579" cy="622648"/>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sp>
              <p:nvSpPr>
                <p:cNvPr id="60" name="圆角矩形 4">
                  <a:extLst>
                    <a:ext uri="{FF2B5EF4-FFF2-40B4-BE49-F238E27FC236}">
                      <a16:creationId xmlns:a16="http://schemas.microsoft.com/office/drawing/2014/main" id="{E7B77213-85A6-EE78-BA55-1F4DEC877D44}"/>
                    </a:ext>
                  </a:extLst>
                </p:cNvPr>
                <p:cNvSpPr/>
                <p:nvPr/>
              </p:nvSpPr>
              <p:spPr>
                <a:xfrm>
                  <a:off x="5421776" y="2273438"/>
                  <a:ext cx="1929503" cy="622649"/>
                </a:xfrm>
                <a:prstGeom prst="roundRect">
                  <a:avLst>
                    <a:gd name="adj" fmla="val 1314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dirty="0">
                    <a:solidFill>
                      <a:schemeClr val="tx1"/>
                    </a:solidFill>
                    <a:latin typeface="Book Antiqua" panose="02040602050305030304" pitchFamily="18" charset="0"/>
                  </a:endParaRPr>
                </a:p>
              </p:txBody>
            </p:sp>
          </p:grpSp>
          <p:sp>
            <p:nvSpPr>
              <p:cNvPr id="57" name="圆角矩形 4">
                <a:extLst>
                  <a:ext uri="{FF2B5EF4-FFF2-40B4-BE49-F238E27FC236}">
                    <a16:creationId xmlns:a16="http://schemas.microsoft.com/office/drawing/2014/main" id="{F89BFC85-07BD-5CFA-F0A9-8BFB9AA54DE2}"/>
                  </a:ext>
                </a:extLst>
              </p:cNvPr>
              <p:cNvSpPr/>
              <p:nvPr/>
            </p:nvSpPr>
            <p:spPr>
              <a:xfrm>
                <a:off x="4874048" y="738105"/>
                <a:ext cx="3044210" cy="911381"/>
              </a:xfrm>
              <a:prstGeom prst="roundRect">
                <a:avLst>
                  <a:gd name="adj" fmla="val 1314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latin typeface="Book Antiqua" panose="02040602050305030304" pitchFamily="18" charset="0"/>
                  </a:rPr>
                  <a:t>Analytical Model</a:t>
                </a:r>
                <a:endParaRPr kumimoji="1" lang="en-US" altLang="zh-CN" sz="2000" dirty="0">
                  <a:solidFill>
                    <a:schemeClr val="tx1"/>
                  </a:solidFill>
                  <a:latin typeface="Book Antiqua" panose="02040602050305030304" pitchFamily="18" charset="0"/>
                </a:endParaRPr>
              </a:p>
            </p:txBody>
          </p:sp>
        </p:grpSp>
        <p:sp>
          <p:nvSpPr>
            <p:cNvPr id="52" name="矩形 51">
              <a:extLst>
                <a:ext uri="{FF2B5EF4-FFF2-40B4-BE49-F238E27FC236}">
                  <a16:creationId xmlns:a16="http://schemas.microsoft.com/office/drawing/2014/main" id="{F313E7A2-E3AC-8AFE-7146-9B638A8E9DD3}"/>
                </a:ext>
              </a:extLst>
            </p:cNvPr>
            <p:cNvSpPr/>
            <p:nvPr/>
          </p:nvSpPr>
          <p:spPr>
            <a:xfrm>
              <a:off x="3477284" y="1352504"/>
              <a:ext cx="2164375"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Spatial Capacity </a:t>
              </a:r>
            </a:p>
          </p:txBody>
        </p:sp>
        <p:sp>
          <p:nvSpPr>
            <p:cNvPr id="53" name="矩形 52">
              <a:extLst>
                <a:ext uri="{FF2B5EF4-FFF2-40B4-BE49-F238E27FC236}">
                  <a16:creationId xmlns:a16="http://schemas.microsoft.com/office/drawing/2014/main" id="{EC0C7CC5-6B22-7E52-6F5C-D0870747D921}"/>
                </a:ext>
              </a:extLst>
            </p:cNvPr>
            <p:cNvSpPr/>
            <p:nvPr/>
          </p:nvSpPr>
          <p:spPr>
            <a:xfrm>
              <a:off x="3528548" y="526948"/>
              <a:ext cx="2093843" cy="707886"/>
            </a:xfrm>
            <a:prstGeom prst="rect">
              <a:avLst/>
            </a:prstGeom>
          </p:spPr>
          <p:txBody>
            <a:bodyPr wrap="none">
              <a:spAutoFit/>
            </a:bodyPr>
            <a:lstStyle/>
            <a:p>
              <a:pPr algn="ctr"/>
              <a:r>
                <a:rPr kumimoji="1" lang="en-US" altLang="zh-CN" sz="2000" b="1" dirty="0">
                  <a:latin typeface="Book Antiqua" panose="02040602050305030304" pitchFamily="18" charset="0"/>
                </a:rPr>
                <a:t>Satisfy </a:t>
              </a:r>
            </a:p>
            <a:p>
              <a:pPr algn="ctr"/>
              <a:r>
                <a:rPr kumimoji="1" lang="en-US" altLang="zh-CN" sz="2000" b="1" dirty="0">
                  <a:latin typeface="Book Antiqua" panose="02040602050305030304" pitchFamily="18" charset="0"/>
                </a:rPr>
                <a:t>Buffer Capacity </a:t>
              </a:r>
            </a:p>
          </p:txBody>
        </p:sp>
      </p:grpSp>
      <p:sp>
        <p:nvSpPr>
          <p:cNvPr id="10" name="文本框 9">
            <a:extLst>
              <a:ext uri="{FF2B5EF4-FFF2-40B4-BE49-F238E27FC236}">
                <a16:creationId xmlns:a16="http://schemas.microsoft.com/office/drawing/2014/main" id="{B8C5B962-E6D0-18FA-B108-AF874F05BB22}"/>
              </a:ext>
            </a:extLst>
          </p:cNvPr>
          <p:cNvSpPr txBox="1"/>
          <p:nvPr/>
        </p:nvSpPr>
        <p:spPr>
          <a:xfrm>
            <a:off x="6385821" y="6264801"/>
            <a:ext cx="242374" cy="369332"/>
          </a:xfrm>
          <a:prstGeom prst="rect">
            <a:avLst/>
          </a:prstGeom>
          <a:noFill/>
        </p:spPr>
        <p:txBody>
          <a:bodyPr wrap="none" rtlCol="0">
            <a:spAutoFit/>
          </a:bodyPr>
          <a:lstStyle/>
          <a:p>
            <a:r>
              <a:rPr kumimoji="1" lang="zh-CN" altLang="en-US" b="1" dirty="0">
                <a:latin typeface="Book Antiqua" panose="02040602050305030304" pitchFamily="18" charset="0"/>
              </a:rPr>
              <a:t> </a:t>
            </a:r>
          </a:p>
        </p:txBody>
      </p:sp>
      <p:sp>
        <p:nvSpPr>
          <p:cNvPr id="24" name="矩形 23">
            <a:extLst>
              <a:ext uri="{FF2B5EF4-FFF2-40B4-BE49-F238E27FC236}">
                <a16:creationId xmlns:a16="http://schemas.microsoft.com/office/drawing/2014/main" id="{7A4E63D6-2529-DC25-7248-5289518A5AA8}"/>
              </a:ext>
            </a:extLst>
          </p:cNvPr>
          <p:cNvSpPr/>
          <p:nvPr/>
        </p:nvSpPr>
        <p:spPr>
          <a:xfrm>
            <a:off x="2159188" y="926721"/>
            <a:ext cx="3740651" cy="1940021"/>
          </a:xfrm>
          <a:prstGeom prst="rect">
            <a:avLst/>
          </a:prstGeom>
          <a:solidFill>
            <a:schemeClr val="accent5">
              <a:lumMod val="20000"/>
              <a:lumOff val="80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aphicFrame>
        <p:nvGraphicFramePr>
          <p:cNvPr id="61" name="表格 60">
            <a:extLst>
              <a:ext uri="{FF2B5EF4-FFF2-40B4-BE49-F238E27FC236}">
                <a16:creationId xmlns:a16="http://schemas.microsoft.com/office/drawing/2014/main" id="{CFF5C6BD-C59F-67EB-7BA6-B1FF5D253E03}"/>
              </a:ext>
            </a:extLst>
          </p:cNvPr>
          <p:cNvGraphicFramePr>
            <a:graphicFrameLocks noGrp="1"/>
          </p:cNvGraphicFramePr>
          <p:nvPr>
            <p:extLst>
              <p:ext uri="{D42A27DB-BD31-4B8C-83A1-F6EECF244321}">
                <p14:modId xmlns:p14="http://schemas.microsoft.com/office/powerpoint/2010/main" val="479304056"/>
              </p:ext>
            </p:extLst>
          </p:nvPr>
        </p:nvGraphicFramePr>
        <p:xfrm>
          <a:off x="3193304" y="1879803"/>
          <a:ext cx="1138293" cy="367636"/>
        </p:xfrm>
        <a:graphic>
          <a:graphicData uri="http://schemas.openxmlformats.org/drawingml/2006/table">
            <a:tbl>
              <a:tblPr firstRow="1" bandRow="1">
                <a:tableStyleId>{2D5ABB26-0587-4C30-8999-92F81FD0307C}</a:tableStyleId>
              </a:tblPr>
              <a:tblGrid>
                <a:gridCol w="342769">
                  <a:extLst>
                    <a:ext uri="{9D8B030D-6E8A-4147-A177-3AD203B41FA5}">
                      <a16:colId xmlns:a16="http://schemas.microsoft.com/office/drawing/2014/main" val="79316473"/>
                    </a:ext>
                  </a:extLst>
                </a:gridCol>
                <a:gridCol w="452755">
                  <a:extLst>
                    <a:ext uri="{9D8B030D-6E8A-4147-A177-3AD203B41FA5}">
                      <a16:colId xmlns:a16="http://schemas.microsoft.com/office/drawing/2014/main" val="865643222"/>
                    </a:ext>
                  </a:extLst>
                </a:gridCol>
                <a:gridCol w="34276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68" name="表格 67">
                <a:extLst>
                  <a:ext uri="{FF2B5EF4-FFF2-40B4-BE49-F238E27FC236}">
                    <a16:creationId xmlns:a16="http://schemas.microsoft.com/office/drawing/2014/main" id="{D42F3E70-4744-9F97-D42D-FF26A119D4A8}"/>
                  </a:ext>
                </a:extLst>
              </p:cNvPr>
              <p:cNvGraphicFramePr>
                <a:graphicFrameLocks noGrp="1"/>
              </p:cNvGraphicFramePr>
              <p:nvPr>
                <p:extLst>
                  <p:ext uri="{D42A27DB-BD31-4B8C-83A1-F6EECF244321}">
                    <p14:modId xmlns:p14="http://schemas.microsoft.com/office/powerpoint/2010/main" val="1939248094"/>
                  </p:ext>
                </p:extLst>
              </p:nvPr>
            </p:nvGraphicFramePr>
            <p:xfrm>
              <a:off x="4436313" y="1252600"/>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𝟐</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68" name="表格 67">
                <a:extLst>
                  <a:ext uri="{FF2B5EF4-FFF2-40B4-BE49-F238E27FC236}">
                    <a16:creationId xmlns:a16="http://schemas.microsoft.com/office/drawing/2014/main" id="{D42F3E70-4744-9F97-D42D-FF26A119D4A8}"/>
                  </a:ext>
                </a:extLst>
              </p:cNvPr>
              <p:cNvGraphicFramePr>
                <a:graphicFrameLocks noGrp="1"/>
              </p:cNvGraphicFramePr>
              <p:nvPr>
                <p:extLst>
                  <p:ext uri="{D42A27DB-BD31-4B8C-83A1-F6EECF244321}">
                    <p14:modId xmlns:p14="http://schemas.microsoft.com/office/powerpoint/2010/main" val="1939248094"/>
                  </p:ext>
                </p:extLst>
              </p:nvPr>
            </p:nvGraphicFramePr>
            <p:xfrm>
              <a:off x="4436313" y="1252600"/>
              <a:ext cx="113530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380574">
                      <a:extLst>
                        <a:ext uri="{9D8B030D-6E8A-4147-A177-3AD203B41FA5}">
                          <a16:colId xmlns:a16="http://schemas.microsoft.com/office/drawing/2014/main" val="3081916635"/>
                        </a:ext>
                      </a:extLst>
                    </a:gridCol>
                  </a:tblGrid>
                  <a:tr h="396600">
                    <a:tc>
                      <a:txBody>
                        <a:bodyPr/>
                        <a:lstStyle/>
                        <a:p>
                          <a:endParaRPr lang="zh-CN"/>
                        </a:p>
                      </a:txBody>
                      <a:tcPr marL="92382" marR="92382" marT="46192" marB="46192">
                        <a:blipFill>
                          <a:blip r:embed="rId3"/>
                          <a:stretch>
                            <a:fillRect l="-3333" r="-200000" b="-3125"/>
                          </a:stretch>
                        </a:blipFill>
                      </a:tcPr>
                    </a:tc>
                    <a:tc>
                      <a:txBody>
                        <a:bodyPr/>
                        <a:lstStyle/>
                        <a:p>
                          <a:endParaRPr lang="zh-CN"/>
                        </a:p>
                      </a:txBody>
                      <a:tcPr marL="92382" marR="92382" marT="46192" marB="46192">
                        <a:blipFill>
                          <a:blip r:embed="rId3"/>
                          <a:stretch>
                            <a:fillRect l="-103333" r="-100000" b="-3125"/>
                          </a:stretch>
                        </a:blipFill>
                      </a:tcPr>
                    </a:tc>
                    <a:tc>
                      <a:txBody>
                        <a:bodyPr/>
                        <a:lstStyle/>
                        <a:p>
                          <a:endParaRPr lang="zh-CN"/>
                        </a:p>
                      </a:txBody>
                      <a:tcPr marL="92382" marR="92382" marT="46192" marB="46192">
                        <a:blipFill>
                          <a:blip r:embed="rId3"/>
                          <a:stretch>
                            <a:fillRect l="-203333" b="-3125"/>
                          </a:stretch>
                        </a:blipFill>
                      </a:tcPr>
                    </a:tc>
                    <a:extLst>
                      <a:ext uri="{0D108BD9-81ED-4DB2-BD59-A6C34878D82A}">
                        <a16:rowId xmlns:a16="http://schemas.microsoft.com/office/drawing/2014/main" val="2399059647"/>
                      </a:ext>
                    </a:extLst>
                  </a:tr>
                </a:tbl>
              </a:graphicData>
            </a:graphic>
          </p:graphicFrame>
        </mc:Fallback>
      </mc:AlternateContent>
      <p:sp>
        <p:nvSpPr>
          <p:cNvPr id="70" name="文本框 69">
            <a:extLst>
              <a:ext uri="{FF2B5EF4-FFF2-40B4-BE49-F238E27FC236}">
                <a16:creationId xmlns:a16="http://schemas.microsoft.com/office/drawing/2014/main" id="{6DA7EF5E-8254-B9ED-975D-B784DA800536}"/>
              </a:ext>
            </a:extLst>
          </p:cNvPr>
          <p:cNvSpPr txBox="1"/>
          <p:nvPr/>
        </p:nvSpPr>
        <p:spPr>
          <a:xfrm>
            <a:off x="4137162" y="957415"/>
            <a:ext cx="1682254" cy="369332"/>
          </a:xfrm>
          <a:prstGeom prst="rect">
            <a:avLst/>
          </a:prstGeom>
          <a:noFill/>
        </p:spPr>
        <p:txBody>
          <a:bodyPr wrap="square" rtlCol="0">
            <a:spAutoFit/>
          </a:bodyPr>
          <a:lstStyle/>
          <a:p>
            <a:pPr algn="ctr"/>
            <a:r>
              <a:rPr kumimoji="1" lang="en-US" altLang="zh-CN" dirty="0">
                <a:latin typeface="Times" pitchFamily="2" charset="0"/>
              </a:rPr>
              <a:t>Global buffer</a:t>
            </a:r>
            <a:r>
              <a:rPr kumimoji="1" lang="zh-CN" altLang="en-US" dirty="0">
                <a:latin typeface="Times" pitchFamily="2" charset="0"/>
              </a:rPr>
              <a:t> </a:t>
            </a:r>
          </a:p>
        </p:txBody>
      </p:sp>
      <p:sp>
        <p:nvSpPr>
          <p:cNvPr id="72" name="文本框 71">
            <a:extLst>
              <a:ext uri="{FF2B5EF4-FFF2-40B4-BE49-F238E27FC236}">
                <a16:creationId xmlns:a16="http://schemas.microsoft.com/office/drawing/2014/main" id="{F3E87DA5-5297-880A-FA36-424DF2E29D0F}"/>
              </a:ext>
            </a:extLst>
          </p:cNvPr>
          <p:cNvSpPr txBox="1"/>
          <p:nvPr/>
        </p:nvSpPr>
        <p:spPr>
          <a:xfrm>
            <a:off x="3142048" y="954513"/>
            <a:ext cx="1232068" cy="369332"/>
          </a:xfrm>
          <a:prstGeom prst="rect">
            <a:avLst/>
          </a:prstGeom>
          <a:noFill/>
        </p:spPr>
        <p:txBody>
          <a:bodyPr wrap="none" rtlCol="0">
            <a:spAutoFit/>
          </a:bodyPr>
          <a:lstStyle/>
          <a:p>
            <a:pPr algn="ctr"/>
            <a:r>
              <a:rPr kumimoji="1" lang="en-US" altLang="zh-CN" dirty="0">
                <a:latin typeface="Times" pitchFamily="2" charset="0"/>
              </a:rPr>
              <a:t>Acc. buffer</a:t>
            </a:r>
            <a:endParaRPr kumimoji="1" lang="zh-CN" altLang="en-US" dirty="0">
              <a:latin typeface="Times" pitchFamily="2" charset="0"/>
            </a:endParaRPr>
          </a:p>
        </p:txBody>
      </p:sp>
      <p:sp>
        <p:nvSpPr>
          <p:cNvPr id="75" name="文本框 74">
            <a:extLst>
              <a:ext uri="{FF2B5EF4-FFF2-40B4-BE49-F238E27FC236}">
                <a16:creationId xmlns:a16="http://schemas.microsoft.com/office/drawing/2014/main" id="{DC8D18E0-28A1-1692-C8C8-AF9609C4EE61}"/>
              </a:ext>
            </a:extLst>
          </p:cNvPr>
          <p:cNvSpPr txBox="1"/>
          <p:nvPr/>
        </p:nvSpPr>
        <p:spPr>
          <a:xfrm>
            <a:off x="2113587" y="1268592"/>
            <a:ext cx="623983" cy="369332"/>
          </a:xfrm>
          <a:prstGeom prst="rect">
            <a:avLst/>
          </a:prstGeom>
          <a:noFill/>
        </p:spPr>
        <p:txBody>
          <a:bodyPr wrap="square" rtlCol="0">
            <a:spAutoFit/>
          </a:bodyPr>
          <a:lstStyle/>
          <a:p>
            <a:r>
              <a:rPr kumimoji="1" lang="en-US" altLang="zh-CN" b="1" dirty="0">
                <a:latin typeface="Times" pitchFamily="2" charset="0"/>
              </a:rPr>
              <a:t>Dim.</a:t>
            </a:r>
            <a:endParaRPr kumimoji="1" lang="zh-CN" altLang="en-US" b="1" dirty="0">
              <a:latin typeface="Times" pitchFamily="2" charset="0"/>
            </a:endParaRPr>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B1D45243-5430-C31F-0AC3-00B9283C7F98}"/>
                  </a:ext>
                </a:extLst>
              </p:cNvPr>
              <p:cNvSpPr txBox="1"/>
              <p:nvPr/>
            </p:nvSpPr>
            <p:spPr>
              <a:xfrm>
                <a:off x="2113587" y="1847630"/>
                <a:ext cx="99074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Times" pitchFamily="2" charset="0"/>
                  </a:rPr>
                  <a:t>(min)</a:t>
                </a:r>
                <a:endParaRPr kumimoji="1" lang="zh-CN" altLang="en-US" b="1" dirty="0">
                  <a:latin typeface="Times" pitchFamily="2" charset="0"/>
                </a:endParaRPr>
              </a:p>
            </p:txBody>
          </p:sp>
        </mc:Choice>
        <mc:Fallback xmlns="">
          <p:sp>
            <p:nvSpPr>
              <p:cNvPr id="76" name="文本框 75">
                <a:extLst>
                  <a:ext uri="{FF2B5EF4-FFF2-40B4-BE49-F238E27FC236}">
                    <a16:creationId xmlns:a16="http://schemas.microsoft.com/office/drawing/2014/main" id="{B1D45243-5430-C31F-0AC3-00B9283C7F98}"/>
                  </a:ext>
                </a:extLst>
              </p:cNvPr>
              <p:cNvSpPr txBox="1">
                <a:spLocks noRot="1" noChangeAspect="1" noMove="1" noResize="1" noEditPoints="1" noAdjustHandles="1" noChangeArrowheads="1" noChangeShapeType="1" noTextEdit="1"/>
              </p:cNvSpPr>
              <p:nvPr/>
            </p:nvSpPr>
            <p:spPr>
              <a:xfrm>
                <a:off x="2113587" y="1847630"/>
                <a:ext cx="990749" cy="369332"/>
              </a:xfrm>
              <a:prstGeom prst="rect">
                <a:avLst/>
              </a:prstGeom>
              <a:blipFill>
                <a:blip r:embed="rId4"/>
                <a:stretch>
                  <a:fillRect t="-6667" r="-1266" b="-23333"/>
                </a:stretch>
              </a:blipFill>
            </p:spPr>
            <p:txBody>
              <a:bodyPr/>
              <a:lstStyle/>
              <a:p>
                <a:r>
                  <a:rPr lang="zh-CN" altLang="en-US">
                    <a:noFill/>
                  </a:rPr>
                  <a:t> </a:t>
                </a:r>
              </a:p>
            </p:txBody>
          </p:sp>
        </mc:Fallback>
      </mc:AlternateContent>
      <p:sp>
        <p:nvSpPr>
          <p:cNvPr id="77" name="文本框 76">
            <a:extLst>
              <a:ext uri="{FF2B5EF4-FFF2-40B4-BE49-F238E27FC236}">
                <a16:creationId xmlns:a16="http://schemas.microsoft.com/office/drawing/2014/main" id="{E7619EB0-EF92-169A-B19B-8387B9FFD9FF}"/>
              </a:ext>
            </a:extLst>
          </p:cNvPr>
          <p:cNvSpPr txBox="1"/>
          <p:nvPr/>
        </p:nvSpPr>
        <p:spPr>
          <a:xfrm>
            <a:off x="2144729" y="957581"/>
            <a:ext cx="592836" cy="369332"/>
          </a:xfrm>
          <a:prstGeom prst="rect">
            <a:avLst/>
          </a:prstGeom>
          <a:noFill/>
        </p:spPr>
        <p:txBody>
          <a:bodyPr wrap="square" rtlCol="0">
            <a:spAutoFit/>
          </a:bodyPr>
          <a:lstStyle/>
          <a:p>
            <a:r>
              <a:rPr kumimoji="1" lang="en-US" altLang="zh-CN" b="1" dirty="0" err="1">
                <a:latin typeface="Times" pitchFamily="2" charset="0"/>
              </a:rPr>
              <a:t>Buf</a:t>
            </a:r>
            <a:r>
              <a:rPr kumimoji="1" lang="en-US" altLang="zh-CN" b="1" dirty="0">
                <a:latin typeface="Times" pitchFamily="2" charset="0"/>
              </a:rPr>
              <a:t>.</a:t>
            </a:r>
            <a:endParaRPr kumimoji="1" lang="zh-CN" altLang="en-US" b="1" dirty="0">
              <a:latin typeface="Times" pitchFamily="2" charset="0"/>
            </a:endParaRPr>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824CD9F8-3C51-7EB8-739A-07D4F1DED5C0}"/>
                  </a:ext>
                </a:extLst>
              </p:cNvPr>
              <p:cNvSpPr txBox="1"/>
              <p:nvPr/>
            </p:nvSpPr>
            <p:spPr>
              <a:xfrm>
                <a:off x="2087639" y="2190223"/>
                <a:ext cx="1138294" cy="394210"/>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𝒑</m:t>
                        </m:r>
                      </m:sub>
                    </m:sSub>
                  </m:oMath>
                </a14:m>
                <a:r>
                  <a:rPr kumimoji="1" lang="en-US" altLang="zh-CN" b="1" dirty="0">
                    <a:latin typeface="Times" pitchFamily="2" charset="0"/>
                  </a:rPr>
                  <a:t>(max)</a:t>
                </a:r>
                <a:endParaRPr kumimoji="1" lang="zh-CN" altLang="en-US" b="1" dirty="0">
                  <a:latin typeface="Times" pitchFamily="2" charset="0"/>
                </a:endParaRPr>
              </a:p>
            </p:txBody>
          </p:sp>
        </mc:Choice>
        <mc:Fallback xmlns="">
          <p:sp>
            <p:nvSpPr>
              <p:cNvPr id="78" name="文本框 77">
                <a:extLst>
                  <a:ext uri="{FF2B5EF4-FFF2-40B4-BE49-F238E27FC236}">
                    <a16:creationId xmlns:a16="http://schemas.microsoft.com/office/drawing/2014/main" id="{824CD9F8-3C51-7EB8-739A-07D4F1DED5C0}"/>
                  </a:ext>
                </a:extLst>
              </p:cNvPr>
              <p:cNvSpPr txBox="1">
                <a:spLocks noRot="1" noChangeAspect="1" noMove="1" noResize="1" noEditPoints="1" noAdjustHandles="1" noChangeArrowheads="1" noChangeShapeType="1" noTextEdit="1"/>
              </p:cNvSpPr>
              <p:nvPr/>
            </p:nvSpPr>
            <p:spPr>
              <a:xfrm>
                <a:off x="2087639" y="2190223"/>
                <a:ext cx="1138294" cy="394210"/>
              </a:xfrm>
              <a:prstGeom prst="rect">
                <a:avLst/>
              </a:prstGeom>
              <a:blipFill>
                <a:blip r:embed="rId5"/>
                <a:stretch>
                  <a:fillRect t="-3125" b="-18750"/>
                </a:stretch>
              </a:blipFill>
            </p:spPr>
            <p:txBody>
              <a:bodyPr/>
              <a:lstStyle/>
              <a:p>
                <a:r>
                  <a:rPr lang="zh-CN" altLang="en-US">
                    <a:noFill/>
                  </a:rPr>
                  <a:t> </a:t>
                </a:r>
              </a:p>
            </p:txBody>
          </p:sp>
        </mc:Fallback>
      </mc:AlternateContent>
      <p:graphicFrame>
        <p:nvGraphicFramePr>
          <p:cNvPr id="79" name="表格 78">
            <a:extLst>
              <a:ext uri="{FF2B5EF4-FFF2-40B4-BE49-F238E27FC236}">
                <a16:creationId xmlns:a16="http://schemas.microsoft.com/office/drawing/2014/main" id="{BBC4884F-2D67-33CB-4D98-7F953DA50EDA}"/>
              </a:ext>
            </a:extLst>
          </p:cNvPr>
          <p:cNvGraphicFramePr>
            <a:graphicFrameLocks noGrp="1"/>
          </p:cNvGraphicFramePr>
          <p:nvPr>
            <p:extLst>
              <p:ext uri="{D42A27DB-BD31-4B8C-83A1-F6EECF244321}">
                <p14:modId xmlns:p14="http://schemas.microsoft.com/office/powerpoint/2010/main" val="2287036000"/>
              </p:ext>
            </p:extLst>
          </p:nvPr>
        </p:nvGraphicFramePr>
        <p:xfrm>
          <a:off x="4414611" y="1872029"/>
          <a:ext cx="1131417" cy="367636"/>
        </p:xfrm>
        <a:graphic>
          <a:graphicData uri="http://schemas.openxmlformats.org/drawingml/2006/table">
            <a:tbl>
              <a:tblPr firstRow="1" bandRow="1">
                <a:tableStyleId>{2D5ABB26-0587-4C30-8999-92F81FD0307C}</a:tableStyleId>
              </a:tblPr>
              <a:tblGrid>
                <a:gridCol w="328860">
                  <a:extLst>
                    <a:ext uri="{9D8B030D-6E8A-4147-A177-3AD203B41FA5}">
                      <a16:colId xmlns:a16="http://schemas.microsoft.com/office/drawing/2014/main" val="79316473"/>
                    </a:ext>
                  </a:extLst>
                </a:gridCol>
                <a:gridCol w="421448">
                  <a:extLst>
                    <a:ext uri="{9D8B030D-6E8A-4147-A177-3AD203B41FA5}">
                      <a16:colId xmlns:a16="http://schemas.microsoft.com/office/drawing/2014/main" val="865643222"/>
                    </a:ext>
                  </a:extLst>
                </a:gridCol>
                <a:gridCol w="381109">
                  <a:extLst>
                    <a:ext uri="{9D8B030D-6E8A-4147-A177-3AD203B41FA5}">
                      <a16:colId xmlns:a16="http://schemas.microsoft.com/office/drawing/2014/main" val="3081916635"/>
                    </a:ext>
                  </a:extLst>
                </a:gridCol>
              </a:tblGrid>
              <a:tr h="367636">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80" name="表格 79">
            <a:extLst>
              <a:ext uri="{FF2B5EF4-FFF2-40B4-BE49-F238E27FC236}">
                <a16:creationId xmlns:a16="http://schemas.microsoft.com/office/drawing/2014/main" id="{3AB1DD68-62B7-6637-57FE-C4972153A42F}"/>
              </a:ext>
            </a:extLst>
          </p:cNvPr>
          <p:cNvGraphicFramePr>
            <a:graphicFrameLocks noGrp="1"/>
          </p:cNvGraphicFramePr>
          <p:nvPr>
            <p:extLst>
              <p:ext uri="{D42A27DB-BD31-4B8C-83A1-F6EECF244321}">
                <p14:modId xmlns:p14="http://schemas.microsoft.com/office/powerpoint/2010/main" val="583573377"/>
              </p:ext>
            </p:extLst>
          </p:nvPr>
        </p:nvGraphicFramePr>
        <p:xfrm>
          <a:off x="4337382" y="2193754"/>
          <a:ext cx="1217834" cy="366702"/>
        </p:xfrm>
        <a:graphic>
          <a:graphicData uri="http://schemas.openxmlformats.org/drawingml/2006/table">
            <a:tbl>
              <a:tblPr firstRow="1" bandRow="1">
                <a:tableStyleId>{2D5ABB26-0587-4C30-8999-92F81FD0307C}</a:tableStyleId>
              </a:tblPr>
              <a:tblGrid>
                <a:gridCol w="485848">
                  <a:extLst>
                    <a:ext uri="{9D8B030D-6E8A-4147-A177-3AD203B41FA5}">
                      <a16:colId xmlns:a16="http://schemas.microsoft.com/office/drawing/2014/main" val="79316473"/>
                    </a:ext>
                  </a:extLst>
                </a:gridCol>
                <a:gridCol w="323746">
                  <a:extLst>
                    <a:ext uri="{9D8B030D-6E8A-4147-A177-3AD203B41FA5}">
                      <a16:colId xmlns:a16="http://schemas.microsoft.com/office/drawing/2014/main" val="865643222"/>
                    </a:ext>
                  </a:extLst>
                </a:gridCol>
                <a:gridCol w="408240">
                  <a:extLst>
                    <a:ext uri="{9D8B030D-6E8A-4147-A177-3AD203B41FA5}">
                      <a16:colId xmlns:a16="http://schemas.microsoft.com/office/drawing/2014/main" val="3081916635"/>
                    </a:ext>
                  </a:extLst>
                </a:gridCol>
              </a:tblGrid>
              <a:tr h="365243">
                <a:tc>
                  <a:txBody>
                    <a:bodyPr/>
                    <a:lstStyle/>
                    <a:p>
                      <a:pPr algn="ctr"/>
                      <a:r>
                        <a:rPr lang="en-US" altLang="zh-CN" sz="1800" b="1" dirty="0">
                          <a:latin typeface="Times" pitchFamily="2" charset="0"/>
                        </a:rPr>
                        <a:t>16</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AF7DE05A-EBC2-4846-3F65-CD6B318E0C90}"/>
                  </a:ext>
                </a:extLst>
              </p:cNvPr>
              <p:cNvSpPr txBox="1"/>
              <p:nvPr/>
            </p:nvSpPr>
            <p:spPr>
              <a:xfrm>
                <a:off x="2087632" y="2499039"/>
                <a:ext cx="1054422" cy="394210"/>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𝒑</m:t>
                        </m:r>
                      </m:sub>
                    </m:sSub>
                  </m:oMath>
                </a14:m>
                <a:r>
                  <a:rPr kumimoji="1" lang="en-US" altLang="zh-CN" b="1" dirty="0">
                    <a:latin typeface="Times" pitchFamily="2" charset="0"/>
                  </a:rPr>
                  <a:t>(min)</a:t>
                </a:r>
                <a:endParaRPr kumimoji="1" lang="zh-CN" altLang="en-US" b="1" dirty="0">
                  <a:latin typeface="Times" pitchFamily="2" charset="0"/>
                </a:endParaRPr>
              </a:p>
            </p:txBody>
          </p:sp>
        </mc:Choice>
        <mc:Fallback xmlns="">
          <p:sp>
            <p:nvSpPr>
              <p:cNvPr id="81" name="文本框 80">
                <a:extLst>
                  <a:ext uri="{FF2B5EF4-FFF2-40B4-BE49-F238E27FC236}">
                    <a16:creationId xmlns:a16="http://schemas.microsoft.com/office/drawing/2014/main" id="{AF7DE05A-EBC2-4846-3F65-CD6B318E0C90}"/>
                  </a:ext>
                </a:extLst>
              </p:cNvPr>
              <p:cNvSpPr txBox="1">
                <a:spLocks noRot="1" noChangeAspect="1" noMove="1" noResize="1" noEditPoints="1" noAdjustHandles="1" noChangeArrowheads="1" noChangeShapeType="1" noTextEdit="1"/>
              </p:cNvSpPr>
              <p:nvPr/>
            </p:nvSpPr>
            <p:spPr>
              <a:xfrm>
                <a:off x="2087632" y="2499039"/>
                <a:ext cx="1054422" cy="394210"/>
              </a:xfrm>
              <a:prstGeom prst="rect">
                <a:avLst/>
              </a:prstGeom>
              <a:blipFill>
                <a:blip r:embed="rId6"/>
                <a:stretch>
                  <a:fillRect t="-3030" b="-15152"/>
                </a:stretch>
              </a:blipFill>
            </p:spPr>
            <p:txBody>
              <a:bodyPr/>
              <a:lstStyle/>
              <a:p>
                <a:r>
                  <a:rPr lang="zh-CN" altLang="en-US">
                    <a:noFill/>
                  </a:rPr>
                  <a:t> </a:t>
                </a:r>
              </a:p>
            </p:txBody>
          </p:sp>
        </mc:Fallback>
      </mc:AlternateContent>
      <p:graphicFrame>
        <p:nvGraphicFramePr>
          <p:cNvPr id="82" name="表格 81">
            <a:extLst>
              <a:ext uri="{FF2B5EF4-FFF2-40B4-BE49-F238E27FC236}">
                <a16:creationId xmlns:a16="http://schemas.microsoft.com/office/drawing/2014/main" id="{9F075457-B020-952A-E9D6-54FCDB840F8C}"/>
              </a:ext>
            </a:extLst>
          </p:cNvPr>
          <p:cNvGraphicFramePr>
            <a:graphicFrameLocks noGrp="1"/>
          </p:cNvGraphicFramePr>
          <p:nvPr>
            <p:extLst>
              <p:ext uri="{D42A27DB-BD31-4B8C-83A1-F6EECF244321}">
                <p14:modId xmlns:p14="http://schemas.microsoft.com/office/powerpoint/2010/main" val="1116007524"/>
              </p:ext>
            </p:extLst>
          </p:nvPr>
        </p:nvGraphicFramePr>
        <p:xfrm>
          <a:off x="4404722" y="2505734"/>
          <a:ext cx="1138294" cy="366702"/>
        </p:xfrm>
        <a:graphic>
          <a:graphicData uri="http://schemas.openxmlformats.org/drawingml/2006/table">
            <a:tbl>
              <a:tblPr firstRow="1" bandRow="1">
                <a:tableStyleId>{2D5ABB26-0587-4C30-8999-92F81FD0307C}</a:tableStyleId>
              </a:tblPr>
              <a:tblGrid>
                <a:gridCol w="369740">
                  <a:extLst>
                    <a:ext uri="{9D8B030D-6E8A-4147-A177-3AD203B41FA5}">
                      <a16:colId xmlns:a16="http://schemas.microsoft.com/office/drawing/2014/main" val="79316473"/>
                    </a:ext>
                  </a:extLst>
                </a:gridCol>
                <a:gridCol w="386977">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mc:AlternateContent xmlns:mc="http://schemas.openxmlformats.org/markup-compatibility/2006" xmlns:a14="http://schemas.microsoft.com/office/drawing/2010/main">
        <mc:Choice Requires="a14">
          <p:graphicFrame>
            <p:nvGraphicFramePr>
              <p:cNvPr id="83" name="表格 82">
                <a:extLst>
                  <a:ext uri="{FF2B5EF4-FFF2-40B4-BE49-F238E27FC236}">
                    <a16:creationId xmlns:a16="http://schemas.microsoft.com/office/drawing/2014/main" id="{576111F6-BD99-8089-AECB-95A759C8851C}"/>
                  </a:ext>
                </a:extLst>
              </p:cNvPr>
              <p:cNvGraphicFramePr>
                <a:graphicFrameLocks noGrp="1"/>
              </p:cNvGraphicFramePr>
              <p:nvPr>
                <p:extLst>
                  <p:ext uri="{D42A27DB-BD31-4B8C-83A1-F6EECF244321}">
                    <p14:modId xmlns:p14="http://schemas.microsoft.com/office/powerpoint/2010/main" val="4125559335"/>
                  </p:ext>
                </p:extLst>
              </p:nvPr>
            </p:nvGraphicFramePr>
            <p:xfrm>
              <a:off x="3196295" y="1260374"/>
              <a:ext cx="116174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407014">
                      <a:extLst>
                        <a:ext uri="{9D8B030D-6E8A-4147-A177-3AD203B41FA5}">
                          <a16:colId xmlns:a16="http://schemas.microsoft.com/office/drawing/2014/main" val="3081916635"/>
                        </a:ext>
                      </a:extLst>
                    </a:gridCol>
                  </a:tblGrid>
                  <a:tr h="3966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𝑵</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𝑲</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rPr>
                                    </m:ctrlPr>
                                  </m:sSubPr>
                                  <m:e>
                                    <m:r>
                                      <a:rPr lang="en-US" altLang="zh-CN" sz="1800" b="1" i="1" smtClean="0">
                                        <a:latin typeface="Cambria Math" panose="02040503050406030204" pitchFamily="18" charset="0"/>
                                      </a:rPr>
                                      <m:t>𝑪</m:t>
                                    </m:r>
                                  </m:e>
                                  <m:sub>
                                    <m:r>
                                      <a:rPr lang="en-US" altLang="zh-CN" sz="1800" b="1" i="1" smtClean="0">
                                        <a:latin typeface="Cambria Math" panose="02040503050406030204" pitchFamily="18" charset="0"/>
                                      </a:rPr>
                                      <m:t>𝟓</m:t>
                                    </m:r>
                                  </m:sub>
                                </m:sSub>
                              </m:oMath>
                            </m:oMathPara>
                          </a14:m>
                          <a:endParaRPr lang="zh-CN" altLang="en-US" sz="1800" b="1" dirty="0">
                            <a:latin typeface="Times" pitchFamily="2" charset="0"/>
                          </a:endParaRPr>
                        </a:p>
                      </a:txBody>
                      <a:tcPr marL="92382" marR="92382" marT="46192" marB="46192"/>
                    </a:tc>
                    <a:extLst>
                      <a:ext uri="{0D108BD9-81ED-4DB2-BD59-A6C34878D82A}">
                        <a16:rowId xmlns:a16="http://schemas.microsoft.com/office/drawing/2014/main" val="2399059647"/>
                      </a:ext>
                    </a:extLst>
                  </a:tr>
                </a:tbl>
              </a:graphicData>
            </a:graphic>
          </p:graphicFrame>
        </mc:Choice>
        <mc:Fallback xmlns="">
          <p:graphicFrame>
            <p:nvGraphicFramePr>
              <p:cNvPr id="83" name="表格 82">
                <a:extLst>
                  <a:ext uri="{FF2B5EF4-FFF2-40B4-BE49-F238E27FC236}">
                    <a16:creationId xmlns:a16="http://schemas.microsoft.com/office/drawing/2014/main" id="{576111F6-BD99-8089-AECB-95A759C8851C}"/>
                  </a:ext>
                </a:extLst>
              </p:cNvPr>
              <p:cNvGraphicFramePr>
                <a:graphicFrameLocks noGrp="1"/>
              </p:cNvGraphicFramePr>
              <p:nvPr>
                <p:extLst>
                  <p:ext uri="{D42A27DB-BD31-4B8C-83A1-F6EECF244321}">
                    <p14:modId xmlns:p14="http://schemas.microsoft.com/office/powerpoint/2010/main" val="4125559335"/>
                  </p:ext>
                </p:extLst>
              </p:nvPr>
            </p:nvGraphicFramePr>
            <p:xfrm>
              <a:off x="3196295" y="1260374"/>
              <a:ext cx="1161743" cy="396600"/>
            </p:xfrm>
            <a:graphic>
              <a:graphicData uri="http://schemas.openxmlformats.org/drawingml/2006/table">
                <a:tbl>
                  <a:tblPr firstRow="1" bandRow="1">
                    <a:tableStyleId>{2D5ABB26-0587-4C30-8999-92F81FD0307C}</a:tableStyleId>
                  </a:tblPr>
                  <a:tblGrid>
                    <a:gridCol w="380827">
                      <a:extLst>
                        <a:ext uri="{9D8B030D-6E8A-4147-A177-3AD203B41FA5}">
                          <a16:colId xmlns:a16="http://schemas.microsoft.com/office/drawing/2014/main" val="79316473"/>
                        </a:ext>
                      </a:extLst>
                    </a:gridCol>
                    <a:gridCol w="373902">
                      <a:extLst>
                        <a:ext uri="{9D8B030D-6E8A-4147-A177-3AD203B41FA5}">
                          <a16:colId xmlns:a16="http://schemas.microsoft.com/office/drawing/2014/main" val="865643222"/>
                        </a:ext>
                      </a:extLst>
                    </a:gridCol>
                    <a:gridCol w="407014">
                      <a:extLst>
                        <a:ext uri="{9D8B030D-6E8A-4147-A177-3AD203B41FA5}">
                          <a16:colId xmlns:a16="http://schemas.microsoft.com/office/drawing/2014/main" val="3081916635"/>
                        </a:ext>
                      </a:extLst>
                    </a:gridCol>
                  </a:tblGrid>
                  <a:tr h="396600">
                    <a:tc>
                      <a:txBody>
                        <a:bodyPr/>
                        <a:lstStyle/>
                        <a:p>
                          <a:endParaRPr lang="zh-CN"/>
                        </a:p>
                      </a:txBody>
                      <a:tcPr marL="92382" marR="92382" marT="46192" marB="46192">
                        <a:blipFill>
                          <a:blip r:embed="rId7"/>
                          <a:stretch>
                            <a:fillRect t="-3125" r="-210000"/>
                          </a:stretch>
                        </a:blipFill>
                      </a:tcPr>
                    </a:tc>
                    <a:tc>
                      <a:txBody>
                        <a:bodyPr/>
                        <a:lstStyle/>
                        <a:p>
                          <a:endParaRPr lang="zh-CN"/>
                        </a:p>
                      </a:txBody>
                      <a:tcPr marL="92382" marR="92382" marT="46192" marB="46192">
                        <a:blipFill>
                          <a:blip r:embed="rId7"/>
                          <a:stretch>
                            <a:fillRect l="-100000" t="-3125" r="-110000"/>
                          </a:stretch>
                        </a:blipFill>
                      </a:tcPr>
                    </a:tc>
                    <a:tc>
                      <a:txBody>
                        <a:bodyPr/>
                        <a:lstStyle/>
                        <a:p>
                          <a:endParaRPr lang="zh-CN"/>
                        </a:p>
                      </a:txBody>
                      <a:tcPr marL="92382" marR="92382" marT="46192" marB="46192">
                        <a:blipFill>
                          <a:blip r:embed="rId7"/>
                          <a:stretch>
                            <a:fillRect l="-181818" t="-3125"/>
                          </a:stretch>
                        </a:blipFill>
                      </a:tcPr>
                    </a:tc>
                    <a:extLst>
                      <a:ext uri="{0D108BD9-81ED-4DB2-BD59-A6C34878D82A}">
                        <a16:rowId xmlns:a16="http://schemas.microsoft.com/office/drawing/2014/main" val="2399059647"/>
                      </a:ext>
                    </a:extLst>
                  </a:tr>
                </a:tbl>
              </a:graphicData>
            </a:graphic>
          </p:graphicFrame>
        </mc:Fallback>
      </mc:AlternateContent>
      <p:graphicFrame>
        <p:nvGraphicFramePr>
          <p:cNvPr id="84" name="表格 83">
            <a:extLst>
              <a:ext uri="{FF2B5EF4-FFF2-40B4-BE49-F238E27FC236}">
                <a16:creationId xmlns:a16="http://schemas.microsoft.com/office/drawing/2014/main" id="{A17D6095-AEB2-B2CC-5C74-B7DBB896697F}"/>
              </a:ext>
            </a:extLst>
          </p:cNvPr>
          <p:cNvGraphicFramePr>
            <a:graphicFrameLocks noGrp="1"/>
          </p:cNvGraphicFramePr>
          <p:nvPr>
            <p:extLst>
              <p:ext uri="{D42A27DB-BD31-4B8C-83A1-F6EECF244321}">
                <p14:modId xmlns:p14="http://schemas.microsoft.com/office/powerpoint/2010/main" val="281972603"/>
              </p:ext>
            </p:extLst>
          </p:nvPr>
        </p:nvGraphicFramePr>
        <p:xfrm>
          <a:off x="3195470" y="2201528"/>
          <a:ext cx="1136127" cy="366702"/>
        </p:xfrm>
        <a:graphic>
          <a:graphicData uri="http://schemas.openxmlformats.org/drawingml/2006/table">
            <a:tbl>
              <a:tblPr firstRow="1" bandRow="1">
                <a:tableStyleId>{2D5ABB26-0587-4C30-8999-92F81FD0307C}</a:tableStyleId>
              </a:tblPr>
              <a:tblGrid>
                <a:gridCol w="381104">
                  <a:extLst>
                    <a:ext uri="{9D8B030D-6E8A-4147-A177-3AD203B41FA5}">
                      <a16:colId xmlns:a16="http://schemas.microsoft.com/office/drawing/2014/main" val="79316473"/>
                    </a:ext>
                  </a:extLst>
                </a:gridCol>
                <a:gridCol w="374173">
                  <a:extLst>
                    <a:ext uri="{9D8B030D-6E8A-4147-A177-3AD203B41FA5}">
                      <a16:colId xmlns:a16="http://schemas.microsoft.com/office/drawing/2014/main" val="865643222"/>
                    </a:ext>
                  </a:extLst>
                </a:gridCol>
                <a:gridCol w="380850">
                  <a:extLst>
                    <a:ext uri="{9D8B030D-6E8A-4147-A177-3AD203B41FA5}">
                      <a16:colId xmlns:a16="http://schemas.microsoft.com/office/drawing/2014/main" val="3081916635"/>
                    </a:ext>
                  </a:extLst>
                </a:gridCol>
              </a:tblGrid>
              <a:tr h="365243">
                <a:tc>
                  <a:txBody>
                    <a:bodyPr/>
                    <a:lstStyle/>
                    <a:p>
                      <a:pPr algn="ctr"/>
                      <a:endParaRPr lang="zh-CN" altLang="en-US" sz="1800" b="1" dirty="0">
                        <a:latin typeface="Times" pitchFamily="2" charset="0"/>
                      </a:endParaRPr>
                    </a:p>
                  </a:txBody>
                  <a:tcPr marL="92382" marR="92382" marT="46191" marB="46191"/>
                </a:tc>
                <a:tc>
                  <a:txBody>
                    <a:bodyPr/>
                    <a:lstStyle/>
                    <a:p>
                      <a:pPr algn="ct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graphicFrame>
        <p:nvGraphicFramePr>
          <p:cNvPr id="85" name="表格 84">
            <a:extLst>
              <a:ext uri="{FF2B5EF4-FFF2-40B4-BE49-F238E27FC236}">
                <a16:creationId xmlns:a16="http://schemas.microsoft.com/office/drawing/2014/main" id="{C80C7422-F240-D638-8936-4663AD9EF308}"/>
              </a:ext>
            </a:extLst>
          </p:cNvPr>
          <p:cNvGraphicFramePr>
            <a:graphicFrameLocks noGrp="1"/>
          </p:cNvGraphicFramePr>
          <p:nvPr>
            <p:extLst>
              <p:ext uri="{D42A27DB-BD31-4B8C-83A1-F6EECF244321}">
                <p14:modId xmlns:p14="http://schemas.microsoft.com/office/powerpoint/2010/main" val="3931251063"/>
              </p:ext>
            </p:extLst>
          </p:nvPr>
        </p:nvGraphicFramePr>
        <p:xfrm>
          <a:off x="3193279" y="2513508"/>
          <a:ext cx="1138294" cy="366702"/>
        </p:xfrm>
        <a:graphic>
          <a:graphicData uri="http://schemas.openxmlformats.org/drawingml/2006/table">
            <a:tbl>
              <a:tblPr firstRow="1" bandRow="1">
                <a:tableStyleId>{2D5ABB26-0587-4C30-8999-92F81FD0307C}</a:tableStyleId>
              </a:tblPr>
              <a:tblGrid>
                <a:gridCol w="381829">
                  <a:extLst>
                    <a:ext uri="{9D8B030D-6E8A-4147-A177-3AD203B41FA5}">
                      <a16:colId xmlns:a16="http://schemas.microsoft.com/office/drawing/2014/main" val="79316473"/>
                    </a:ext>
                  </a:extLst>
                </a:gridCol>
                <a:gridCol w="374888">
                  <a:extLst>
                    <a:ext uri="{9D8B030D-6E8A-4147-A177-3AD203B41FA5}">
                      <a16:colId xmlns:a16="http://schemas.microsoft.com/office/drawing/2014/main" val="865643222"/>
                    </a:ext>
                  </a:extLst>
                </a:gridCol>
                <a:gridCol w="381577">
                  <a:extLst>
                    <a:ext uri="{9D8B030D-6E8A-4147-A177-3AD203B41FA5}">
                      <a16:colId xmlns:a16="http://schemas.microsoft.com/office/drawing/2014/main" val="3081916635"/>
                    </a:ext>
                  </a:extLst>
                </a:gridCol>
              </a:tblGrid>
              <a:tr h="352307">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1</a:t>
                      </a:r>
                      <a:endParaRPr lang="zh-CN" altLang="en-US" sz="1800" b="1" dirty="0">
                        <a:latin typeface="Times" pitchFamily="2" charset="0"/>
                      </a:endParaRPr>
                    </a:p>
                  </a:txBody>
                  <a:tcPr marL="92382" marR="92382" marT="46191" marB="46191"/>
                </a:tc>
                <a:tc>
                  <a:txBody>
                    <a:bodyPr/>
                    <a:lstStyle/>
                    <a:p>
                      <a:pPr algn="ctr"/>
                      <a:r>
                        <a:rPr lang="en-US" altLang="zh-CN" sz="1800" b="1" dirty="0">
                          <a:latin typeface="Times" pitchFamily="2" charset="0"/>
                        </a:rPr>
                        <a:t>4</a:t>
                      </a:r>
                      <a:endParaRPr lang="zh-CN" altLang="en-US" sz="1800" b="1" dirty="0">
                        <a:latin typeface="Times" pitchFamily="2" charset="0"/>
                      </a:endParaRPr>
                    </a:p>
                  </a:txBody>
                  <a:tcPr marL="92382" marR="92382" marT="46191" marB="46191"/>
                </a:tc>
                <a:extLst>
                  <a:ext uri="{0D108BD9-81ED-4DB2-BD59-A6C34878D82A}">
                    <a16:rowId xmlns:a16="http://schemas.microsoft.com/office/drawing/2014/main" val="2399059647"/>
                  </a:ext>
                </a:extLst>
              </a:tr>
            </a:tbl>
          </a:graphicData>
        </a:graphic>
      </p:graphicFrame>
      <p:sp>
        <p:nvSpPr>
          <p:cNvPr id="86" name="矩形 85">
            <a:extLst>
              <a:ext uri="{FF2B5EF4-FFF2-40B4-BE49-F238E27FC236}">
                <a16:creationId xmlns:a16="http://schemas.microsoft.com/office/drawing/2014/main" id="{98C6C227-0409-F7F7-9D6F-E16B77381636}"/>
              </a:ext>
            </a:extLst>
          </p:cNvPr>
          <p:cNvSpPr/>
          <p:nvPr/>
        </p:nvSpPr>
        <p:spPr>
          <a:xfrm>
            <a:off x="5561016" y="899818"/>
            <a:ext cx="415498" cy="369332"/>
          </a:xfrm>
          <a:prstGeom prst="rect">
            <a:avLst/>
          </a:prstGeom>
        </p:spPr>
        <p:txBody>
          <a:bodyPr wrap="none">
            <a:spAutoFit/>
          </a:bodyPr>
          <a:lstStyle/>
          <a:p>
            <a:r>
              <a:rPr kumimoji="1" lang="en-US" altLang="zh-CN" b="1" dirty="0">
                <a:latin typeface="Times" pitchFamily="2" charset="0"/>
              </a:rPr>
              <a:t>…</a:t>
            </a:r>
            <a:endParaRPr lang="zh-CN" altLang="en-US" b="1" dirty="0"/>
          </a:p>
        </p:txBody>
      </p:sp>
      <p:sp>
        <p:nvSpPr>
          <p:cNvPr id="87" name="文本框 86">
            <a:extLst>
              <a:ext uri="{FF2B5EF4-FFF2-40B4-BE49-F238E27FC236}">
                <a16:creationId xmlns:a16="http://schemas.microsoft.com/office/drawing/2014/main" id="{0D95E7A6-837E-17F7-14EF-C7CDBCD2639D}"/>
              </a:ext>
            </a:extLst>
          </p:cNvPr>
          <p:cNvSpPr txBox="1"/>
          <p:nvPr/>
        </p:nvSpPr>
        <p:spPr>
          <a:xfrm>
            <a:off x="3146230" y="2211250"/>
            <a:ext cx="451187" cy="369332"/>
          </a:xfrm>
          <a:prstGeom prst="rect">
            <a:avLst/>
          </a:prstGeom>
          <a:noFill/>
        </p:spPr>
        <p:txBody>
          <a:bodyPr wrap="square" rtlCol="0">
            <a:spAutoFit/>
          </a:bodyPr>
          <a:lstStyle/>
          <a:p>
            <a:pPr algn="ctr"/>
            <a:r>
              <a:rPr lang="en-US" altLang="zh-CN" b="1" dirty="0">
                <a:latin typeface="Times" pitchFamily="2" charset="0"/>
              </a:rPr>
              <a:t>64</a:t>
            </a:r>
            <a:endParaRPr lang="zh-CN" altLang="en-US" b="1" dirty="0">
              <a:latin typeface="Times" pitchFamily="2" charset="0"/>
            </a:endParaRPr>
          </a:p>
        </p:txBody>
      </p:sp>
      <p:sp>
        <p:nvSpPr>
          <p:cNvPr id="88" name="文本框 87">
            <a:extLst>
              <a:ext uri="{FF2B5EF4-FFF2-40B4-BE49-F238E27FC236}">
                <a16:creationId xmlns:a16="http://schemas.microsoft.com/office/drawing/2014/main" id="{69268DFA-A21F-E05B-0862-5D0FC7D4B671}"/>
              </a:ext>
            </a:extLst>
          </p:cNvPr>
          <p:cNvSpPr txBox="1"/>
          <p:nvPr/>
        </p:nvSpPr>
        <p:spPr>
          <a:xfrm>
            <a:off x="3535418" y="2211250"/>
            <a:ext cx="451187" cy="369332"/>
          </a:xfrm>
          <a:prstGeom prst="rect">
            <a:avLst/>
          </a:prstGeom>
          <a:noFill/>
        </p:spPr>
        <p:txBody>
          <a:bodyPr wrap="square" rtlCol="0">
            <a:spAutoFit/>
          </a:bodyPr>
          <a:lstStyle/>
          <a:p>
            <a:pPr algn="ctr"/>
            <a:r>
              <a:rPr lang="en-US" altLang="zh-CN" b="1" dirty="0">
                <a:latin typeface="Times" pitchFamily="2" charset="0"/>
              </a:rPr>
              <a:t>16</a:t>
            </a:r>
            <a:endParaRPr lang="zh-CN" altLang="en-US" b="1" dirty="0">
              <a:latin typeface="Times" pitchFamily="2" charset="0"/>
            </a:endParaRPr>
          </a:p>
        </p:txBody>
      </p: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DC606DB2-AC86-7951-4BD0-1B3F5F00B13E}"/>
                  </a:ext>
                </a:extLst>
              </p:cNvPr>
              <p:cNvSpPr txBox="1"/>
              <p:nvPr/>
            </p:nvSpPr>
            <p:spPr>
              <a:xfrm>
                <a:off x="2113586" y="1550421"/>
                <a:ext cx="990749" cy="369332"/>
              </a:xfrm>
              <a:prstGeom prst="rect">
                <a:avLst/>
              </a:prstGeom>
              <a:noFill/>
            </p:spPr>
            <p:txBody>
              <a:bodyPr wrap="square" rtlCol="0">
                <a:spAutoFit/>
              </a:bodyPr>
              <a:lstStyle/>
              <a:p>
                <a14:m>
                  <m:oMath xmlns:m="http://schemas.openxmlformats.org/officeDocument/2006/math">
                    <m:sSub>
                      <m:sSubPr>
                        <m:ctrlPr>
                          <a:rPr kumimoji="1" lang="en-US" altLang="zh-CN" b="1" i="1">
                            <a:latin typeface="Cambria Math" panose="02040503050406030204" pitchFamily="18" charset="0"/>
                          </a:rPr>
                        </m:ctrlPr>
                      </m:sSubPr>
                      <m:e>
                        <m:r>
                          <a:rPr kumimoji="1" lang="en-US" altLang="zh-CN" b="1" i="1">
                            <a:latin typeface="Cambria Math" panose="02040503050406030204" pitchFamily="18" charset="0"/>
                          </a:rPr>
                          <m:t>𝑿</m:t>
                        </m:r>
                      </m:e>
                      <m:sub>
                        <m:r>
                          <a:rPr kumimoji="1" lang="en-US" altLang="zh-CN" b="1" i="1">
                            <a:latin typeface="Cambria Math" panose="02040503050406030204" pitchFamily="18" charset="0"/>
                          </a:rPr>
                          <m:t>𝒕</m:t>
                        </m:r>
                      </m:sub>
                    </m:sSub>
                  </m:oMath>
                </a14:m>
                <a:r>
                  <a:rPr kumimoji="1" lang="en-US" altLang="zh-CN" b="1" dirty="0">
                    <a:latin typeface="Times" pitchFamily="2" charset="0"/>
                  </a:rPr>
                  <a:t>(max)</a:t>
                </a:r>
                <a:endParaRPr kumimoji="1" lang="zh-CN" altLang="en-US" b="1" dirty="0">
                  <a:latin typeface="Times" pitchFamily="2" charset="0"/>
                </a:endParaRPr>
              </a:p>
            </p:txBody>
          </p:sp>
        </mc:Choice>
        <mc:Fallback xmlns="">
          <p:sp>
            <p:nvSpPr>
              <p:cNvPr id="89" name="文本框 88">
                <a:extLst>
                  <a:ext uri="{FF2B5EF4-FFF2-40B4-BE49-F238E27FC236}">
                    <a16:creationId xmlns:a16="http://schemas.microsoft.com/office/drawing/2014/main" id="{DC606DB2-AC86-7951-4BD0-1B3F5F00B13E}"/>
                  </a:ext>
                </a:extLst>
              </p:cNvPr>
              <p:cNvSpPr txBox="1">
                <a:spLocks noRot="1" noChangeAspect="1" noMove="1" noResize="1" noEditPoints="1" noAdjustHandles="1" noChangeArrowheads="1" noChangeShapeType="1" noTextEdit="1"/>
              </p:cNvSpPr>
              <p:nvPr/>
            </p:nvSpPr>
            <p:spPr>
              <a:xfrm>
                <a:off x="2113586" y="1550421"/>
                <a:ext cx="990749" cy="369332"/>
              </a:xfrm>
              <a:prstGeom prst="rect">
                <a:avLst/>
              </a:prstGeom>
              <a:blipFill>
                <a:blip r:embed="rId8"/>
                <a:stretch>
                  <a:fillRect t="-3226" r="-12658" b="-19355"/>
                </a:stretch>
              </a:blipFill>
            </p:spPr>
            <p:txBody>
              <a:bodyPr/>
              <a:lstStyle/>
              <a:p>
                <a:r>
                  <a:rPr lang="zh-CN" altLang="en-US">
                    <a:noFill/>
                  </a:rPr>
                  <a:t> </a:t>
                </a:r>
              </a:p>
            </p:txBody>
          </p:sp>
        </mc:Fallback>
      </mc:AlternateContent>
      <p:sp>
        <p:nvSpPr>
          <p:cNvPr id="90" name="文本框 89">
            <a:extLst>
              <a:ext uri="{FF2B5EF4-FFF2-40B4-BE49-F238E27FC236}">
                <a16:creationId xmlns:a16="http://schemas.microsoft.com/office/drawing/2014/main" id="{028EA968-5DE6-E254-A71A-A77D68585935}"/>
              </a:ext>
            </a:extLst>
          </p:cNvPr>
          <p:cNvSpPr txBox="1"/>
          <p:nvPr/>
        </p:nvSpPr>
        <p:spPr>
          <a:xfrm>
            <a:off x="4343934" y="1612129"/>
            <a:ext cx="603490" cy="307777"/>
          </a:xfrm>
          <a:prstGeom prst="rect">
            <a:avLst/>
          </a:prstGeom>
          <a:noFill/>
        </p:spPr>
        <p:txBody>
          <a:bodyPr wrap="square" rtlCol="0">
            <a:spAutoFit/>
          </a:bodyPr>
          <a:lstStyle/>
          <a:p>
            <a:r>
              <a:rPr kumimoji="1" lang="en-US" altLang="zh-CN" sz="1400" b="1" dirty="0">
                <a:latin typeface="Times" pitchFamily="2" charset="0"/>
              </a:rPr>
              <a:t>256</a:t>
            </a:r>
            <a:endParaRPr kumimoji="1" lang="zh-CN" altLang="en-US" sz="1400" b="1" dirty="0">
              <a:latin typeface="Times" pitchFamily="2" charset="0"/>
            </a:endParaRPr>
          </a:p>
        </p:txBody>
      </p:sp>
      <p:sp>
        <p:nvSpPr>
          <p:cNvPr id="91" name="文本框 90">
            <a:extLst>
              <a:ext uri="{FF2B5EF4-FFF2-40B4-BE49-F238E27FC236}">
                <a16:creationId xmlns:a16="http://schemas.microsoft.com/office/drawing/2014/main" id="{B4FF3A37-A40A-1853-D7D7-61418C6E97A6}"/>
              </a:ext>
            </a:extLst>
          </p:cNvPr>
          <p:cNvSpPr txBox="1"/>
          <p:nvPr/>
        </p:nvSpPr>
        <p:spPr>
          <a:xfrm>
            <a:off x="4734459" y="1612406"/>
            <a:ext cx="603490" cy="307777"/>
          </a:xfrm>
          <a:prstGeom prst="rect">
            <a:avLst/>
          </a:prstGeom>
          <a:noFill/>
        </p:spPr>
        <p:txBody>
          <a:bodyPr wrap="square" rtlCol="0">
            <a:spAutoFit/>
          </a:bodyPr>
          <a:lstStyle/>
          <a:p>
            <a:r>
              <a:rPr kumimoji="1" lang="en-US" altLang="zh-CN" sz="1400" b="1" dirty="0">
                <a:latin typeface="Times" pitchFamily="2" charset="0"/>
              </a:rPr>
              <a:t>256</a:t>
            </a:r>
            <a:endParaRPr kumimoji="1" lang="zh-CN" altLang="en-US" sz="1400" b="1" dirty="0">
              <a:latin typeface="Times" pitchFamily="2" charset="0"/>
            </a:endParaRPr>
          </a:p>
        </p:txBody>
      </p:sp>
      <p:sp>
        <p:nvSpPr>
          <p:cNvPr id="92" name="文本框 91">
            <a:extLst>
              <a:ext uri="{FF2B5EF4-FFF2-40B4-BE49-F238E27FC236}">
                <a16:creationId xmlns:a16="http://schemas.microsoft.com/office/drawing/2014/main" id="{A6793B44-A093-5C8D-6C0D-C58D292A8EF2}"/>
              </a:ext>
            </a:extLst>
          </p:cNvPr>
          <p:cNvSpPr txBox="1"/>
          <p:nvPr/>
        </p:nvSpPr>
        <p:spPr>
          <a:xfrm>
            <a:off x="5140072" y="1611966"/>
            <a:ext cx="603490" cy="307777"/>
          </a:xfrm>
          <a:prstGeom prst="rect">
            <a:avLst/>
          </a:prstGeom>
          <a:noFill/>
        </p:spPr>
        <p:txBody>
          <a:bodyPr wrap="square" rtlCol="0">
            <a:spAutoFit/>
          </a:bodyPr>
          <a:lstStyle/>
          <a:p>
            <a:r>
              <a:rPr kumimoji="1" lang="en-US" altLang="zh-CN" sz="1400" b="1" dirty="0">
                <a:latin typeface="Times" pitchFamily="2" charset="0"/>
              </a:rPr>
              <a:t>256</a:t>
            </a:r>
            <a:endParaRPr kumimoji="1" lang="zh-CN" altLang="en-US" sz="1400" b="1" dirty="0">
              <a:latin typeface="Times" pitchFamily="2" charset="0"/>
            </a:endParaRPr>
          </a:p>
        </p:txBody>
      </p:sp>
      <p:sp>
        <p:nvSpPr>
          <p:cNvPr id="93" name="文本框 92">
            <a:extLst>
              <a:ext uri="{FF2B5EF4-FFF2-40B4-BE49-F238E27FC236}">
                <a16:creationId xmlns:a16="http://schemas.microsoft.com/office/drawing/2014/main" id="{83AA74C3-6F8D-A329-64F3-9AC9E5044D4F}"/>
              </a:ext>
            </a:extLst>
          </p:cNvPr>
          <p:cNvSpPr txBox="1"/>
          <p:nvPr/>
        </p:nvSpPr>
        <p:spPr>
          <a:xfrm>
            <a:off x="3046657" y="1616394"/>
            <a:ext cx="603490" cy="307777"/>
          </a:xfrm>
          <a:prstGeom prst="rect">
            <a:avLst/>
          </a:prstGeom>
          <a:noFill/>
        </p:spPr>
        <p:txBody>
          <a:bodyPr wrap="square" rtlCol="0">
            <a:spAutoFit/>
          </a:bodyPr>
          <a:lstStyle/>
          <a:p>
            <a:r>
              <a:rPr kumimoji="1" lang="en-US" altLang="zh-CN" sz="1400" b="1" dirty="0">
                <a:latin typeface="Times" pitchFamily="2" charset="0"/>
              </a:rPr>
              <a:t>1024</a:t>
            </a:r>
            <a:endParaRPr kumimoji="1" lang="zh-CN" altLang="en-US" sz="1400" b="1" dirty="0">
              <a:latin typeface="Times" pitchFamily="2" charset="0"/>
            </a:endParaRPr>
          </a:p>
        </p:txBody>
      </p:sp>
      <p:sp>
        <p:nvSpPr>
          <p:cNvPr id="94" name="文本框 93">
            <a:extLst>
              <a:ext uri="{FF2B5EF4-FFF2-40B4-BE49-F238E27FC236}">
                <a16:creationId xmlns:a16="http://schemas.microsoft.com/office/drawing/2014/main" id="{B5179E25-1DD2-82C3-33C8-216BC3C758C9}"/>
              </a:ext>
            </a:extLst>
          </p:cNvPr>
          <p:cNvSpPr txBox="1"/>
          <p:nvPr/>
        </p:nvSpPr>
        <p:spPr>
          <a:xfrm>
            <a:off x="3465757" y="1616671"/>
            <a:ext cx="603490" cy="307777"/>
          </a:xfrm>
          <a:prstGeom prst="rect">
            <a:avLst/>
          </a:prstGeom>
          <a:noFill/>
        </p:spPr>
        <p:txBody>
          <a:bodyPr wrap="square" rtlCol="0">
            <a:spAutoFit/>
          </a:bodyPr>
          <a:lstStyle/>
          <a:p>
            <a:r>
              <a:rPr kumimoji="1" lang="en-US" altLang="zh-CN" sz="1400" b="1" dirty="0">
                <a:latin typeface="Times" pitchFamily="2" charset="0"/>
              </a:rPr>
              <a:t>1024</a:t>
            </a:r>
            <a:endParaRPr kumimoji="1" lang="zh-CN" altLang="en-US" sz="1400" b="1" dirty="0">
              <a:latin typeface="Times" pitchFamily="2" charset="0"/>
            </a:endParaRPr>
          </a:p>
        </p:txBody>
      </p:sp>
      <p:sp>
        <p:nvSpPr>
          <p:cNvPr id="95" name="文本框 94">
            <a:extLst>
              <a:ext uri="{FF2B5EF4-FFF2-40B4-BE49-F238E27FC236}">
                <a16:creationId xmlns:a16="http://schemas.microsoft.com/office/drawing/2014/main" id="{88818068-6929-BA84-DC05-F03444153EA7}"/>
              </a:ext>
            </a:extLst>
          </p:cNvPr>
          <p:cNvSpPr txBox="1"/>
          <p:nvPr/>
        </p:nvSpPr>
        <p:spPr>
          <a:xfrm>
            <a:off x="3871370" y="1616231"/>
            <a:ext cx="603490" cy="307777"/>
          </a:xfrm>
          <a:prstGeom prst="rect">
            <a:avLst/>
          </a:prstGeom>
          <a:noFill/>
        </p:spPr>
        <p:txBody>
          <a:bodyPr wrap="square" rtlCol="0">
            <a:spAutoFit/>
          </a:bodyPr>
          <a:lstStyle/>
          <a:p>
            <a:r>
              <a:rPr kumimoji="1" lang="en-US" altLang="zh-CN" sz="1400" b="1" dirty="0">
                <a:latin typeface="Times" pitchFamily="2" charset="0"/>
              </a:rPr>
              <a:t>1024</a:t>
            </a:r>
            <a:endParaRPr kumimoji="1" lang="zh-CN" altLang="en-US" sz="1400" b="1" dirty="0">
              <a:latin typeface="Times" pitchFamily="2" charset="0"/>
            </a:endParaRPr>
          </a:p>
        </p:txBody>
      </p:sp>
      <p:sp>
        <p:nvSpPr>
          <p:cNvPr id="96" name="文本框 95">
            <a:extLst>
              <a:ext uri="{FF2B5EF4-FFF2-40B4-BE49-F238E27FC236}">
                <a16:creationId xmlns:a16="http://schemas.microsoft.com/office/drawing/2014/main" id="{E3E59725-7979-2005-759E-0C6B9D60D570}"/>
              </a:ext>
            </a:extLst>
          </p:cNvPr>
          <p:cNvSpPr txBox="1"/>
          <p:nvPr/>
        </p:nvSpPr>
        <p:spPr>
          <a:xfrm>
            <a:off x="5890370" y="1580063"/>
            <a:ext cx="2190744" cy="646331"/>
          </a:xfrm>
          <a:prstGeom prst="rect">
            <a:avLst/>
          </a:prstGeom>
          <a:noFill/>
        </p:spPr>
        <p:txBody>
          <a:bodyPr wrap="square">
            <a:spAutoFit/>
          </a:bodyPr>
          <a:lstStyle/>
          <a:p>
            <a:r>
              <a:rPr kumimoji="1" lang="en-US" altLang="zh-CN" sz="1800" b="1" dirty="0">
                <a:solidFill>
                  <a:schemeClr val="tx1"/>
                </a:solidFill>
                <a:latin typeface="Times" pitchFamily="2" charset="0"/>
              </a:rPr>
              <a:t>Tensor Program </a:t>
            </a:r>
          </a:p>
          <a:p>
            <a:r>
              <a:rPr kumimoji="1" lang="en-US" altLang="zh-CN" sz="1800" b="1" dirty="0">
                <a:solidFill>
                  <a:schemeClr val="tx1"/>
                </a:solidFill>
                <a:latin typeface="Times" pitchFamily="2" charset="0"/>
              </a:rPr>
              <a:t>Design Space</a:t>
            </a:r>
          </a:p>
        </p:txBody>
      </p:sp>
    </p:spTree>
    <p:extLst>
      <p:ext uri="{BB962C8B-B14F-4D97-AF65-F5344CB8AC3E}">
        <p14:creationId xmlns:p14="http://schemas.microsoft.com/office/powerpoint/2010/main" val="42834772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18592</TotalTime>
  <Words>4689</Words>
  <Application>Microsoft Macintosh PowerPoint</Application>
  <PresentationFormat>宽屏</PresentationFormat>
  <Paragraphs>1251</Paragraphs>
  <Slides>29</Slides>
  <Notes>29</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等线</vt:lpstr>
      <vt:lpstr>等线 Light</vt:lpstr>
      <vt:lpstr>NimbusRomNo9L</vt:lpstr>
      <vt:lpstr>Arial</vt:lpstr>
      <vt:lpstr>Book Antiqua</vt:lpstr>
      <vt:lpstr>Cambria Math</vt:lpstr>
      <vt:lpstr>Century Gothic</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福宇 王</dc:creator>
  <cp:lastModifiedBy>en</cp:lastModifiedBy>
  <cp:revision>2846</cp:revision>
  <dcterms:created xsi:type="dcterms:W3CDTF">2023-09-20T07:55:02Z</dcterms:created>
  <dcterms:modified xsi:type="dcterms:W3CDTF">2024-06-15T06:51:44Z</dcterms:modified>
</cp:coreProperties>
</file>